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95" r:id="rId3"/>
    <p:sldId id="269" r:id="rId4"/>
    <p:sldId id="290" r:id="rId5"/>
    <p:sldId id="272" r:id="rId6"/>
    <p:sldId id="293" r:id="rId7"/>
    <p:sldId id="273" r:id="rId8"/>
    <p:sldId id="262" r:id="rId9"/>
    <p:sldId id="283" r:id="rId10"/>
    <p:sldId id="284" r:id="rId11"/>
    <p:sldId id="278" r:id="rId12"/>
    <p:sldId id="292" r:id="rId13"/>
    <p:sldId id="287" r:id="rId14"/>
    <p:sldId id="294" r:id="rId15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A555BB"/>
    <a:srgbClr val="882B9B"/>
    <a:srgbClr val="C05FD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87" autoAdjust="0"/>
    <p:restoredTop sz="94659" autoAdjust="0"/>
  </p:normalViewPr>
  <p:slideViewPr>
    <p:cSldViewPr showGuides="1">
      <p:cViewPr>
        <p:scale>
          <a:sx n="100" d="100"/>
          <a:sy n="100" d="100"/>
        </p:scale>
        <p:origin x="-504" y="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4002" y="-84"/>
      </p:cViewPr>
      <p:guideLst>
        <p:guide orient="horz" pos="3126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atasha\Documents\&#1052;&#1086;&#1080;%20&#1076;&#1086;&#1082;&#1091;&#1084;&#1077;&#1085;&#1090;&#1099;\2019\&#1041;&#1070;&#1044;&#1046;&#1045;&#1058;%202019\&#1055;&#1088;&#1077;&#1079;&#1077;&#1085;&#1090;&#1072;&#1094;&#1080;&#1103;%202019%20&#1085;&#1072;%20&#1089;&#1072;&#1081;&#1090;\&#1044;&#1072;&#1085;&#1085;&#1099;&#1077;%20&#1087;&#1086;%20&#1076;&#1086;&#1093;&#1086;&#1076;&#1072;&#1084;%20(&#1073;&#1083;&#1080;&#1085;)%20-2019%20&#1091;&#1090;&#1074;&#1077;&#1088;&#1078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NN%20&#1088;&#1072;&#1073;&#1086;&#1090;&#1072;\&#1055;&#1056;&#1045;&#1047;&#1045;&#1053;&#1058;&#1040;&#1062;&#1048;&#1048;\2018\&#1060;&#1091;&#1085;&#1082;&#1094;&#1080;&#1086;&#1085;&#1072;&#1083;&#1100;&#1085;&#1072;&#1103;%202018%20-%20&#1087;&#1080;&#1088;&#1086;&#1075;\&#1050;&#1085;&#1080;&#1075;&#1072;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u\Desktop\&#1087;&#1088;&#1077;&#1079;&#1077;&#1085;&#1090;&#1072;&#1094;&#1080;&#1103;%20&#1082;%20&#1091;&#1090;&#1086;&#1095;&#1085;&#1077;&#1085;&#1080;&#1103;&#1084;\&#1056;&#1044;%20208%20&#1086;&#1090;%2002.04.2019\&#1089;&#1083;&#1072;&#1081;&#1076;,%20&#1082;&#1088;&#1091;&#1075;%20&#1089;%20%25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Office%20PowerPoint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atasha\Documents\&#1052;&#1086;&#1080;%20&#1076;&#1086;&#1082;&#1091;&#1084;&#1077;&#1085;&#1090;&#1099;\2019\&#1041;&#1070;&#1044;&#1046;&#1045;&#1058;%202019\&#1055;&#1088;&#1077;&#1079;&#1077;&#1085;&#1090;&#1072;&#1094;&#1080;&#1103;%202019%20&#1085;&#1072;%20&#1089;&#1072;&#1081;&#1090;\&#1076;&#1072;&#1085;&#1085;&#1099;&#1077;%20&#1052;&#1091;&#1085;.%20&#1076;&#1086;&#1083;&#1075;%202019%20&#1091;&#1090;&#1074;&#1077;&#1088;&#1078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Дефицит</c:v>
                </c:pt>
              </c:strCache>
            </c:strRef>
          </c:tx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325</c:v>
                </c:pt>
                <c:pt idx="1">
                  <c:v>481</c:v>
                </c:pt>
                <c:pt idx="2">
                  <c:v>219</c:v>
                </c:pt>
                <c:pt idx="3">
                  <c:v>277</c:v>
                </c:pt>
                <c:pt idx="4">
                  <c:v>59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перечисления</c:v>
                </c:pt>
              </c:strCache>
            </c:strRef>
          </c:tx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6348</c:v>
                </c:pt>
                <c:pt idx="1">
                  <c:v>6749</c:v>
                </c:pt>
                <c:pt idx="2">
                  <c:v>7079</c:v>
                </c:pt>
                <c:pt idx="3">
                  <c:v>352</c:v>
                </c:pt>
                <c:pt idx="4">
                  <c:v>213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Собственные доходы</c:v>
                </c:pt>
              </c:strCache>
            </c:strRef>
          </c:tx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6383</c:v>
                </c:pt>
                <c:pt idx="1">
                  <c:v>6599</c:v>
                </c:pt>
                <c:pt idx="2">
                  <c:v>7085</c:v>
                </c:pt>
                <c:pt idx="3">
                  <c:v>7698</c:v>
                </c:pt>
                <c:pt idx="4">
                  <c:v>7345</c:v>
                </c:pt>
              </c:numCache>
            </c:numRef>
          </c:val>
        </c:ser>
        <c:overlap val="100"/>
        <c:axId val="65834368"/>
        <c:axId val="65840256"/>
      </c:barChart>
      <c:catAx>
        <c:axId val="6583436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5840256"/>
        <c:crosses val="autoZero"/>
        <c:auto val="1"/>
        <c:lblAlgn val="ctr"/>
        <c:lblOffset val="100"/>
      </c:catAx>
      <c:valAx>
        <c:axId val="6584025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583436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22260552516158702"/>
          <c:y val="0.12390485668013071"/>
          <c:w val="0.57302854205063114"/>
          <c:h val="0.81683629882067676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</c:v>
                </c:pt>
              </c:strCache>
            </c:strRef>
          </c:tx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13056</c:v>
                </c:pt>
                <c:pt idx="1">
                  <c:v>13748</c:v>
                </c:pt>
                <c:pt idx="2">
                  <c:v>14143</c:v>
                </c:pt>
                <c:pt idx="3">
                  <c:v>7681</c:v>
                </c:pt>
                <c:pt idx="4">
                  <c:v>7698</c:v>
                </c:pt>
              </c:numCache>
            </c:numRef>
          </c:val>
        </c:ser>
        <c:marker val="1"/>
        <c:axId val="65896832"/>
        <c:axId val="65898368"/>
      </c:lineChart>
      <c:catAx>
        <c:axId val="65896832"/>
        <c:scaling>
          <c:orientation val="minMax"/>
        </c:scaling>
        <c:delete val="1"/>
        <c:axPos val="b"/>
        <c:numFmt formatCode="General" sourceLinked="1"/>
        <c:tickLblPos val="none"/>
        <c:crossAx val="65898368"/>
        <c:crosses val="autoZero"/>
        <c:auto val="1"/>
        <c:lblAlgn val="ctr"/>
        <c:lblOffset val="100"/>
      </c:catAx>
      <c:valAx>
        <c:axId val="65898368"/>
        <c:scaling>
          <c:orientation val="minMax"/>
        </c:scaling>
        <c:delete val="1"/>
        <c:axPos val="l"/>
        <c:numFmt formatCode="General" sourceLinked="1"/>
        <c:tickLblPos val="none"/>
        <c:crossAx val="6589683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0372372664990299"/>
          <c:y val="0.75464038746885875"/>
          <c:w val="0.17745524104532065"/>
          <c:h val="0.13695394246823472"/>
        </c:manualLayout>
      </c:layout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28509866746404644"/>
                  <c:y val="-0.1553326915640264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НДФЛ- 55,7</a:t>
                    </a:r>
                    <a:endParaRPr lang="ru-RU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showCatNam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9.2754980343446466E-2"/>
                  <c:y val="1.1731999197950071E-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Акцизы на 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нефтепродукты- </a:t>
                    </a:r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0,8</a:t>
                    </a:r>
                  </a:p>
                </c:rich>
              </c:tx>
              <c:showVal val="1"/>
              <c:showCatNam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7005436021118507E-2"/>
                  <c:y val="-4.1528372783188772E-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Налоги на совокупный доход </a:t>
                    </a:r>
                    <a:r>
                      <a:rPr lang="ru-RU" sz="1200" dirty="0">
                        <a:latin typeface="Times New Roman" pitchFamily="18" charset="0"/>
                        <a:cs typeface="Times New Roman" pitchFamily="18" charset="0"/>
                      </a:rPr>
                      <a:t>(УСН, ЕНВД, ЕСХН, </a:t>
                    </a:r>
                    <a:r>
                      <a:rPr lang="en-US" sz="1200" dirty="0" smtClean="0">
                        <a:latin typeface="Times New Roman" pitchFamily="18" charset="0"/>
                        <a:cs typeface="Times New Roman" pitchFamily="18" charset="0"/>
                      </a:rPr>
                      <a:t>  </a:t>
                    </a:r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патент)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- 5,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endParaRPr lang="ru-RU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showCatNam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7419034574328474"/>
                  <c:y val="-0.1915460035580675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НИФЛ- </a:t>
                    </a:r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9,4</a:t>
                    </a:r>
                  </a:p>
                </c:rich>
              </c:tx>
              <c:showVal val="1"/>
              <c:showCatNam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.13072976950206144"/>
                  <c:y val="2.5717317250237452E-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Земельный 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налог- </a:t>
                    </a:r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12,4</a:t>
                    </a:r>
                  </a:p>
                </c:rich>
              </c:tx>
              <c:showVal val="1"/>
              <c:showCatNam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3.5211083134170651E-2"/>
                  <c:y val="2.729371594508154E-2"/>
                </c:manualLayout>
              </c:layout>
              <c:tx>
                <c:rich>
                  <a:bodyPr/>
                  <a:lstStyle/>
                  <a:p>
                    <a:r>
                      <a:rPr lang="ru-RU" dirty="0" err="1" smtClean="0">
                        <a:latin typeface="Times New Roman" pitchFamily="18" charset="0"/>
                        <a:cs typeface="Times New Roman" pitchFamily="18" charset="0"/>
                      </a:rPr>
                      <a:t>Гос.пошлина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- </a:t>
                    </a:r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2,9</a:t>
                    </a:r>
                  </a:p>
                </c:rich>
              </c:tx>
              <c:showVal val="1"/>
              <c:showCatNam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0.1146284184536268"/>
                  <c:y val="9.6682063678210528E-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Доходы от использования 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имущества- </a:t>
                    </a:r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9,7</a:t>
                    </a:r>
                  </a:p>
                </c:rich>
              </c:tx>
              <c:showVal val="1"/>
              <c:showCatNam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Плата за негативное воздействие на </a:t>
                    </a:r>
                    <a:r>
                      <a:rPr lang="ru-RU" dirty="0" err="1" smtClean="0">
                        <a:latin typeface="Times New Roman" pitchFamily="18" charset="0"/>
                        <a:cs typeface="Times New Roman" pitchFamily="18" charset="0"/>
                      </a:rPr>
                      <a:t>окр.среду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- 0,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9</a:t>
                    </a:r>
                    <a:endParaRPr lang="ru-RU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showCatNam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Доходы от </a:t>
                    </a:r>
                    <a:r>
                      <a:rPr lang="ru-RU">
                        <a:latin typeface="Times New Roman" pitchFamily="18" charset="0"/>
                        <a:cs typeface="Times New Roman" pitchFamily="18" charset="0"/>
                      </a:rPr>
                      <a:t>продажи </a:t>
                    </a:r>
                    <a:r>
                      <a:rPr lang="ru-RU" smtClean="0">
                        <a:latin typeface="Times New Roman" pitchFamily="18" charset="0"/>
                        <a:cs typeface="Times New Roman" pitchFamily="18" charset="0"/>
                      </a:rPr>
                      <a:t>активов- </a:t>
                    </a:r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0,9</a:t>
                    </a:r>
                  </a:p>
                </c:rich>
              </c:tx>
              <c:showVal val="1"/>
              <c:showCatName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ru-RU">
                        <a:latin typeface="Times New Roman" pitchFamily="18" charset="0"/>
                        <a:cs typeface="Times New Roman" pitchFamily="18" charset="0"/>
                      </a:rPr>
                      <a:t>Штрафные </a:t>
                    </a:r>
                    <a:r>
                      <a:rPr lang="ru-RU" smtClean="0">
                        <a:latin typeface="Times New Roman" pitchFamily="18" charset="0"/>
                        <a:cs typeface="Times New Roman" pitchFamily="18" charset="0"/>
                      </a:rPr>
                      <a:t>санкции- </a:t>
                    </a:r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1,0</a:t>
                    </a:r>
                  </a:p>
                </c:rich>
              </c:tx>
              <c:showVal val="1"/>
              <c:showCatName val="1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ru-RU">
                        <a:latin typeface="Times New Roman" pitchFamily="18" charset="0"/>
                        <a:cs typeface="Times New Roman" pitchFamily="18" charset="0"/>
                      </a:rPr>
                      <a:t>Прочие </a:t>
                    </a:r>
                    <a:r>
                      <a:rPr lang="ru-RU" smtClean="0">
                        <a:latin typeface="Times New Roman" pitchFamily="18" charset="0"/>
                        <a:cs typeface="Times New Roman" pitchFamily="18" charset="0"/>
                      </a:rPr>
                      <a:t>доходы- </a:t>
                    </a:r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1,5</a:t>
                    </a:r>
                  </a:p>
                </c:rich>
              </c:tx>
              <c:showVal val="1"/>
              <c:showCatNam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CatName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Блин!$B$2:$B$12</c:f>
              <c:strCache>
                <c:ptCount val="11"/>
                <c:pt idx="0">
                  <c:v>НДФЛ</c:v>
                </c:pt>
                <c:pt idx="1">
                  <c:v>Акцизы на нефтепродукты</c:v>
                </c:pt>
                <c:pt idx="2">
                  <c:v>Налоги на совокупный доход (УСН, ЕНВД, ЕСХН, патент)</c:v>
                </c:pt>
                <c:pt idx="3">
                  <c:v>НИФЛ</c:v>
                </c:pt>
                <c:pt idx="4">
                  <c:v>Земельный налог</c:v>
                </c:pt>
                <c:pt idx="5">
                  <c:v>Гос.пошлина</c:v>
                </c:pt>
                <c:pt idx="6">
                  <c:v>Доходы от использования имущества</c:v>
                </c:pt>
                <c:pt idx="7">
                  <c:v>Плата за негативное воздействие на окр.среду</c:v>
                </c:pt>
                <c:pt idx="8">
                  <c:v>Доходы от продажи активов</c:v>
                </c:pt>
                <c:pt idx="9">
                  <c:v>Штрафные санкции</c:v>
                </c:pt>
                <c:pt idx="10">
                  <c:v>Прочие доходы</c:v>
                </c:pt>
              </c:strCache>
            </c:strRef>
          </c:cat>
          <c:val>
            <c:numRef>
              <c:f>Блин!$C$2:$C$12</c:f>
              <c:numCache>
                <c:formatCode>#,##0.0</c:formatCode>
                <c:ptCount val="11"/>
                <c:pt idx="0">
                  <c:v>55.337687035445988</c:v>
                </c:pt>
                <c:pt idx="1">
                  <c:v>0.7881793582993476</c:v>
                </c:pt>
                <c:pt idx="2">
                  <c:v>5.2278029505914345</c:v>
                </c:pt>
                <c:pt idx="3">
                  <c:v>9.3552174932574328</c:v>
                </c:pt>
                <c:pt idx="4">
                  <c:v>12.397483403162656</c:v>
                </c:pt>
                <c:pt idx="5">
                  <c:v>2.8503095929373612</c:v>
                </c:pt>
                <c:pt idx="6">
                  <c:v>9.7371256693377557</c:v>
                </c:pt>
                <c:pt idx="7">
                  <c:v>0.86059039832262241</c:v>
                </c:pt>
                <c:pt idx="8">
                  <c:v>0.87839470044924961</c:v>
                </c:pt>
                <c:pt idx="9">
                  <c:v>1.0333569790579844</c:v>
                </c:pt>
                <c:pt idx="10">
                  <c:v>1.5338524191374434</c:v>
                </c:pt>
              </c:numCache>
            </c:numRef>
          </c:val>
        </c:ser>
      </c:pie3DChart>
    </c:plotArea>
    <c:plotVisOnly val="1"/>
    <c:dispBlanksAs val="zero"/>
  </c:chart>
  <c:spPr>
    <a:ln>
      <a:noFill/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7.6949898504066305E-2"/>
          <c:y val="8.2927057516139227E-2"/>
          <c:w val="0.68321021941222859"/>
          <c:h val="0.67444300660190148"/>
        </c:manualLayout>
      </c:layout>
      <c:pie3DChart>
        <c:varyColors val="1"/>
      </c:pie3DChart>
    </c:plotArea>
    <c:plotVisOnly val="1"/>
    <c:dispBlanksAs val="zero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/>
      <c:pie3DChart>
        <c:varyColors val="1"/>
      </c:pie3DChart>
    </c:plotArea>
    <c:plotVisOnly val="1"/>
    <c:dispBlanksAs val="zero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12381813177079053"/>
                  <c:y val="0.1038695494934396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вопросы- 1 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370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; 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9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,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7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ru-RU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showCatName val="1"/>
              <c:showPercent val="1"/>
            </c:dLbl>
            <c:dLbl>
              <c:idx val="1"/>
              <c:layout>
                <c:manualLayout>
                  <c:x val="-5.6765174443358712E-2"/>
                  <c:y val="-4.1475758076646205E-2"/>
                </c:manualLayout>
              </c:layout>
              <c:tx>
                <c:rich>
                  <a:bodyPr/>
                  <a:lstStyle/>
                  <a:p>
                    <a:r>
                      <a:rPr lang="ru-RU" dirty="0" err="1">
                        <a:latin typeface="Times New Roman" pitchFamily="18" charset="0"/>
                        <a:cs typeface="Times New Roman" pitchFamily="18" charset="0"/>
                      </a:rPr>
                      <a:t>Нац.безопасность</a:t>
                    </a:r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 и правоохранительная 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деятельность-13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; 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0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,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9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ru-RU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showCatName val="1"/>
              <c:showPercent val="1"/>
            </c:dLbl>
            <c:dLbl>
              <c:idx val="2"/>
              <c:layout>
                <c:manualLayout>
                  <c:x val="-3.1041853729311453E-2"/>
                  <c:y val="-5.9427141918636753E-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экономика- 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 baseline="0" dirty="0" smtClean="0">
                        <a:latin typeface="Times New Roman" pitchFamily="18" charset="0"/>
                        <a:cs typeface="Times New Roman" pitchFamily="18" charset="0"/>
                      </a:rPr>
                      <a:t> 027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; 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4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,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ru-RU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showCatName val="1"/>
              <c:showPercent val="1"/>
            </c:dLbl>
            <c:dLbl>
              <c:idx val="3"/>
              <c:layout>
                <c:manualLayout>
                  <c:x val="-0.17209179886996928"/>
                  <c:y val="-0.23768136921603464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ЖКХ-</a:t>
                    </a:r>
                    <a:r>
                      <a:rPr lang="ru-RU" baseline="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baseline="0" dirty="0" smtClean="0">
                        <a:latin typeface="Times New Roman" pitchFamily="18" charset="0"/>
                        <a:cs typeface="Times New Roman" pitchFamily="18" charset="0"/>
                      </a:rPr>
                      <a:t>1 407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; 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9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,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9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ru-RU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showCatName val="1"/>
              <c:showPercent val="1"/>
            </c:dLbl>
            <c:dLbl>
              <c:idx val="4"/>
              <c:layout>
                <c:manualLayout>
                  <c:x val="0.15924212921660671"/>
                  <c:y val="4.9997441127658707E-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Охрана окружающей 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среды-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24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; 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0,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ru-RU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showCatName val="1"/>
              <c:showPercent val="1"/>
            </c:dLbl>
            <c:dLbl>
              <c:idx val="5"/>
              <c:layout>
                <c:manualLayout>
                  <c:x val="0.22051888341543582"/>
                  <c:y val="-0.2460997667770644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Образование-</a:t>
                    </a:r>
                    <a:r>
                      <a:rPr lang="en-US" baseline="0" dirty="0" smtClean="0">
                        <a:latin typeface="Times New Roman" pitchFamily="18" charset="0"/>
                        <a:cs typeface="Times New Roman" pitchFamily="18" charset="0"/>
                      </a:rPr>
                      <a:t> 7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569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; 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53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,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5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ru-RU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showCatName val="1"/>
              <c:showPercent val="1"/>
            </c:dLbl>
            <c:dLbl>
              <c:idx val="6"/>
              <c:layout>
                <c:manualLayout>
                  <c:x val="6.8097335212601334E-2"/>
                  <c:y val="8.82512549439365E-2"/>
                </c:manualLayout>
              </c:layout>
              <c:showVal val="1"/>
              <c:showCatName val="1"/>
              <c:showPercent val="1"/>
            </c:dLbl>
            <c:dLbl>
              <c:idx val="7"/>
              <c:layout>
                <c:manualLayout>
                  <c:x val="-0.15860904006151169"/>
                  <c:y val="1.981927426675573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Соц.политика-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437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; 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3,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ru-RU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showCatName val="1"/>
              <c:showPercent val="1"/>
            </c:dLbl>
            <c:dLbl>
              <c:idx val="8"/>
              <c:layout>
                <c:manualLayout>
                  <c:x val="-0.11035298091160325"/>
                  <c:y val="-1.709040160123524E-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Физкультура и 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спорт-1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41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; 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1,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0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ru-RU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showCatName val="1"/>
              <c:showPercent val="1"/>
            </c:dLbl>
            <c:dLbl>
              <c:idx val="9"/>
              <c:layout>
                <c:manualLayout>
                  <c:x val="3.6362234507293555E-2"/>
                  <c:y val="-1.3220008383550927E-2"/>
                </c:manualLayout>
              </c:layout>
              <c:tx>
                <c:rich>
                  <a:bodyPr/>
                  <a:lstStyle/>
                  <a:p>
                    <a:r>
                      <a:rPr lang="ru-RU">
                        <a:latin typeface="Times New Roman" pitchFamily="18" charset="0"/>
                        <a:cs typeface="Times New Roman" pitchFamily="18" charset="0"/>
                      </a:rPr>
                      <a:t>СМИ- 9 ; 0,1%</a:t>
                    </a:r>
                  </a:p>
                </c:rich>
              </c:tx>
              <c:showVal val="1"/>
              <c:showCatName val="1"/>
              <c:showPercent val="1"/>
            </c:dLbl>
            <c:dLbl>
              <c:idx val="10"/>
              <c:layout>
                <c:manualLayout>
                  <c:x val="0.13134866762344363"/>
                  <c:y val="-7.9860504902068585E-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dirty="0" err="1">
                        <a:latin typeface="Times New Roman" pitchFamily="18" charset="0"/>
                        <a:cs typeface="Times New Roman" pitchFamily="18" charset="0"/>
                      </a:rPr>
                      <a:t>мун.долга</a:t>
                    </a:r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- 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50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5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; 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,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6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ru-RU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  <c:showCatName val="1"/>
              <c:showPercent val="1"/>
            </c:dLbl>
            <c:numFmt formatCode="0.0%" sourceLinked="0"/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CatName val="1"/>
            <c:showPercent val="1"/>
            <c:showLeaderLines val="1"/>
          </c:dLbls>
          <c:cat>
            <c:strRef>
              <c:f>Лист1!$B$2:$B$12</c:f>
              <c:strCache>
                <c:ptCount val="11"/>
                <c:pt idx="0">
                  <c:v>Общегосударственные вопросы</c:v>
                </c:pt>
                <c:pt idx="1">
                  <c:v>Нац.безопасность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ЖКХ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</c:v>
                </c:pt>
                <c:pt idx="7">
                  <c:v>Соц.политика</c:v>
                </c:pt>
                <c:pt idx="8">
                  <c:v>Физкультура и спорт</c:v>
                </c:pt>
                <c:pt idx="9">
                  <c:v>СМИ</c:v>
                </c:pt>
                <c:pt idx="10">
                  <c:v>Обслуживание мун.долга</c:v>
                </c:pt>
              </c:strCache>
            </c:strRef>
          </c:cat>
          <c:val>
            <c:numRef>
              <c:f>Лист1!$F$2:$F$12</c:f>
              <c:numCache>
                <c:formatCode>#,##0_ ;[Red]\-#,##0\ </c:formatCode>
                <c:ptCount val="11"/>
                <c:pt idx="0">
                  <c:v>1369.7739999999999</c:v>
                </c:pt>
                <c:pt idx="1">
                  <c:v>132.256</c:v>
                </c:pt>
                <c:pt idx="2">
                  <c:v>2026.652</c:v>
                </c:pt>
                <c:pt idx="3">
                  <c:v>1406.527</c:v>
                </c:pt>
                <c:pt idx="4">
                  <c:v>24.2</c:v>
                </c:pt>
                <c:pt idx="5">
                  <c:v>7569.08</c:v>
                </c:pt>
                <c:pt idx="6">
                  <c:v>522.73400000000004</c:v>
                </c:pt>
                <c:pt idx="7">
                  <c:v>436.99299999999999</c:v>
                </c:pt>
                <c:pt idx="8">
                  <c:v>141.238</c:v>
                </c:pt>
                <c:pt idx="9">
                  <c:v>8.548</c:v>
                </c:pt>
                <c:pt idx="10">
                  <c:v>505.221</c:v>
                </c:pt>
              </c:numCache>
            </c:numRef>
          </c:val>
        </c:ser>
      </c:pie3DChart>
    </c:plotArea>
    <c:plotVisOnly val="1"/>
    <c:dispBlanksAs val="zero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'[Диаграмма в Microsoft Office PowerPoint]Лист1'!$C$25</c:f>
              <c:strCache>
                <c:ptCount val="1"/>
                <c:pt idx="0">
                  <c:v>2018 (план)</c:v>
                </c:pt>
              </c:strCache>
            </c:strRef>
          </c:tx>
          <c:dLbls>
            <c:showVal val="1"/>
          </c:dLbls>
          <c:cat>
            <c:strRef>
              <c:f>'[Диаграмма в Microsoft Office PowerPoint]Лист1'!$B$26:$B$39</c:f>
              <c:strCache>
                <c:ptCount val="14"/>
                <c:pt idx="0">
                  <c:v>Прочие ГРБС (менее 100 млн.руб.)</c:v>
                </c:pt>
                <c:pt idx="1">
                  <c:v>Дума</c:v>
                </c:pt>
                <c:pt idx="2">
                  <c:v>Администрация</c:v>
                </c:pt>
                <c:pt idx="3">
                  <c:v>Департамент финансов</c:v>
                </c:pt>
                <c:pt idx="4">
                  <c:v>ДУМИ</c:v>
                </c:pt>
                <c:pt idx="5">
                  <c:v>Департамент общественной безопасности</c:v>
                </c:pt>
                <c:pt idx="6">
                  <c:v>Департамент дорожного хозяйства и транспорта</c:v>
                </c:pt>
                <c:pt idx="7">
                  <c:v>Департамент культуры</c:v>
                </c:pt>
                <c:pt idx="8">
                  <c:v>Департамент образования</c:v>
                </c:pt>
                <c:pt idx="9">
                  <c:v>Департамент градостроительной деятельности</c:v>
                </c:pt>
                <c:pt idx="10">
                  <c:v>Управления физ.культуры и спорта</c:v>
                </c:pt>
                <c:pt idx="11">
                  <c:v>Департамент городского хозяйства</c:v>
                </c:pt>
                <c:pt idx="12">
                  <c:v>Департмент инф.технологий и связи</c:v>
                </c:pt>
                <c:pt idx="13">
                  <c:v>Орг.управление</c:v>
                </c:pt>
              </c:strCache>
            </c:strRef>
          </c:cat>
          <c:val>
            <c:numRef>
              <c:f>'[Диаграмма в Microsoft Office PowerPoint]Лист1'!$C$26:$C$39</c:f>
              <c:numCache>
                <c:formatCode>General</c:formatCode>
                <c:ptCount val="14"/>
              </c:numCache>
            </c:numRef>
          </c:val>
        </c:ser>
        <c:ser>
          <c:idx val="1"/>
          <c:order val="1"/>
          <c:tx>
            <c:strRef>
              <c:f>'[Диаграмма в Microsoft Office PowerPoint]Лист1'!$D$25</c:f>
              <c:strCache>
                <c:ptCount val="1"/>
                <c:pt idx="0">
                  <c:v>2 019 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13</a:t>
                    </a:r>
                    <a:r>
                      <a:rPr lang="ru-RU" smtClean="0"/>
                      <a:t>4</a:t>
                    </a:r>
                    <a:r>
                      <a:rPr lang="en-US" smtClean="0"/>
                      <a:t> 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'[Диаграмма в Microsoft Office PowerPoint]Лист1'!$B$26:$B$39</c:f>
              <c:strCache>
                <c:ptCount val="14"/>
                <c:pt idx="0">
                  <c:v>Прочие ГРБС (менее 100 млн.руб.)</c:v>
                </c:pt>
                <c:pt idx="1">
                  <c:v>Дума</c:v>
                </c:pt>
                <c:pt idx="2">
                  <c:v>Администрация</c:v>
                </c:pt>
                <c:pt idx="3">
                  <c:v>Департамент финансов</c:v>
                </c:pt>
                <c:pt idx="4">
                  <c:v>ДУМИ</c:v>
                </c:pt>
                <c:pt idx="5">
                  <c:v>Департамент общественной безопасности</c:v>
                </c:pt>
                <c:pt idx="6">
                  <c:v>Департамент дорожного хозяйства и транспорта</c:v>
                </c:pt>
                <c:pt idx="7">
                  <c:v>Департамент культуры</c:v>
                </c:pt>
                <c:pt idx="8">
                  <c:v>Департамент образования</c:v>
                </c:pt>
                <c:pt idx="9">
                  <c:v>Департамент градостроительной деятельности</c:v>
                </c:pt>
                <c:pt idx="10">
                  <c:v>Управления физ.культуры и спорта</c:v>
                </c:pt>
                <c:pt idx="11">
                  <c:v>Департамент городского хозяйства</c:v>
                </c:pt>
                <c:pt idx="12">
                  <c:v>Департмент инф.технологий и связи</c:v>
                </c:pt>
                <c:pt idx="13">
                  <c:v>Орг.управление</c:v>
                </c:pt>
              </c:strCache>
            </c:strRef>
          </c:cat>
          <c:val>
            <c:numRef>
              <c:f>'[Диаграмма в Microsoft Office PowerPoint]Лист1'!$D$26:$D$39</c:f>
              <c:numCache>
                <c:formatCode>#,##0_ ;[Red]\-#,##0\ </c:formatCode>
                <c:ptCount val="14"/>
                <c:pt idx="0">
                  <c:v>131321</c:v>
                </c:pt>
                <c:pt idx="1">
                  <c:v>123497</c:v>
                </c:pt>
                <c:pt idx="2">
                  <c:v>581321</c:v>
                </c:pt>
                <c:pt idx="3">
                  <c:v>624134</c:v>
                </c:pt>
                <c:pt idx="4">
                  <c:v>339167</c:v>
                </c:pt>
                <c:pt idx="5">
                  <c:v>135540</c:v>
                </c:pt>
                <c:pt idx="6">
                  <c:v>1925452</c:v>
                </c:pt>
                <c:pt idx="7">
                  <c:v>886072</c:v>
                </c:pt>
                <c:pt idx="8">
                  <c:v>6376336</c:v>
                </c:pt>
                <c:pt idx="9">
                  <c:v>882341</c:v>
                </c:pt>
                <c:pt idx="10">
                  <c:v>560375</c:v>
                </c:pt>
                <c:pt idx="11">
                  <c:v>1071483</c:v>
                </c:pt>
                <c:pt idx="12">
                  <c:v>294194</c:v>
                </c:pt>
                <c:pt idx="13">
                  <c:v>211990</c:v>
                </c:pt>
              </c:numCache>
            </c:numRef>
          </c:val>
        </c:ser>
        <c:axId val="55902208"/>
        <c:axId val="55903744"/>
      </c:barChart>
      <c:catAx>
        <c:axId val="55902208"/>
        <c:scaling>
          <c:orientation val="minMax"/>
        </c:scaling>
        <c:axPos val="l"/>
        <c:tickLblPos val="nextTo"/>
        <c:crossAx val="55903744"/>
        <c:crosses val="autoZero"/>
        <c:auto val="1"/>
        <c:lblAlgn val="ctr"/>
        <c:lblOffset val="100"/>
      </c:catAx>
      <c:valAx>
        <c:axId val="55903744"/>
        <c:scaling>
          <c:orientation val="minMax"/>
        </c:scaling>
        <c:axPos val="b"/>
        <c:majorGridlines/>
        <c:numFmt formatCode="General" sourceLinked="1"/>
        <c:tickLblPos val="nextTo"/>
        <c:crossAx val="55902208"/>
        <c:crosses val="autoZero"/>
        <c:crossBetween val="between"/>
        <c:dispUnits>
          <c:builtInUnit val="thousands"/>
        </c:dispUnits>
      </c:valAx>
    </c:plotArea>
    <c:legend>
      <c:legendPos val="r"/>
      <c:legendEntry>
        <c:idx val="1"/>
        <c:delete val="1"/>
      </c:legendEntry>
      <c:layout/>
    </c:legend>
    <c:plotVisOnly val="1"/>
    <c:dispBlanksAs val="gap"/>
  </c:chart>
  <c:txPr>
    <a:bodyPr/>
    <a:lstStyle/>
    <a:p>
      <a:pPr>
        <a:defRPr sz="11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Программные расходы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92,2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93</a:t>
                    </a:r>
                    <a:r>
                      <a:rPr lang="ru-RU" smtClean="0"/>
                      <a:t>,</a:t>
                    </a:r>
                    <a:r>
                      <a:rPr lang="en-US" smtClean="0"/>
                      <a:t>5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84</a:t>
                    </a:r>
                    <a:r>
                      <a:rPr lang="ru-RU" smtClean="0"/>
                      <a:t>,</a:t>
                    </a:r>
                    <a:r>
                      <a:rPr lang="en-US" smtClean="0"/>
                      <a:t>3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mtClean="0"/>
                      <a:t>41,5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92.2</c:v>
                </c:pt>
                <c:pt idx="1">
                  <c:v>93.5</c:v>
                </c:pt>
                <c:pt idx="2">
                  <c:v>84.3</c:v>
                </c:pt>
                <c:pt idx="3">
                  <c:v>41.5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Непрограммные расходы</c:v>
                </c:pt>
              </c:strCache>
            </c:strRef>
          </c:tx>
          <c:cat>
            <c:numRef>
              <c:f>Лист1!$A$2:$A$5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7.8</c:v>
                </c:pt>
                <c:pt idx="1">
                  <c:v>6.5</c:v>
                </c:pt>
                <c:pt idx="2">
                  <c:v>15.7</c:v>
                </c:pt>
                <c:pt idx="3">
                  <c:v>58.5</c:v>
                </c:pt>
              </c:numCache>
            </c:numRef>
          </c:val>
        </c:ser>
        <c:overlap val="100"/>
        <c:axId val="102267904"/>
        <c:axId val="102408960"/>
      </c:barChart>
      <c:catAx>
        <c:axId val="102267904"/>
        <c:scaling>
          <c:orientation val="minMax"/>
        </c:scaling>
        <c:axPos val="b"/>
        <c:numFmt formatCode="General" sourceLinked="0"/>
        <c:tickLblPos val="nextTo"/>
        <c:crossAx val="102408960"/>
        <c:crosses val="autoZero"/>
        <c:auto val="1"/>
        <c:lblAlgn val="ctr"/>
        <c:lblOffset val="100"/>
      </c:catAx>
      <c:valAx>
        <c:axId val="102408960"/>
        <c:scaling>
          <c:orientation val="minMax"/>
          <c:max val="100"/>
          <c:min val="0"/>
        </c:scaling>
        <c:axPos val="l"/>
        <c:majorGridlines/>
        <c:numFmt formatCode="0%" sourceLinked="0"/>
        <c:tickLblPos val="nextTo"/>
        <c:crossAx val="102267904"/>
        <c:crosses val="autoZero"/>
        <c:crossBetween val="between"/>
        <c:majorUnit val="10"/>
        <c:minorUnit val="5"/>
        <c:dispUnits>
          <c:builtInUnit val="hundreds"/>
        </c:dispUnits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1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plotArea>
      <c:layout/>
      <c:barChart>
        <c:barDir val="col"/>
        <c:grouping val="stacked"/>
        <c:ser>
          <c:idx val="0"/>
          <c:order val="0"/>
          <c:tx>
            <c:strRef>
              <c:f>'156'!$A$2</c:f>
              <c:strCache>
                <c:ptCount val="1"/>
                <c:pt idx="0">
                  <c:v>Привлечение коммерческих кредитов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 i="0" u="none" strike="noStrike" baseline="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</c:dLbls>
          <c:cat>
            <c:strRef>
              <c:f>'156'!$B$1:$F$1</c:f>
              <c:strCache>
                <c:ptCount val="5"/>
                <c:pt idx="0">
                  <c:v>на 01.01.2018</c:v>
                </c:pt>
                <c:pt idx="1">
                  <c:v>01.01.2019</c:v>
                </c:pt>
                <c:pt idx="2">
                  <c:v>01.01.2020</c:v>
                </c:pt>
                <c:pt idx="3">
                  <c:v>01.01.2021</c:v>
                </c:pt>
                <c:pt idx="4">
                  <c:v>01.01.2022</c:v>
                </c:pt>
              </c:strCache>
            </c:strRef>
          </c:cat>
          <c:val>
            <c:numRef>
              <c:f>'156'!$B$2:$F$2</c:f>
              <c:numCache>
                <c:formatCode>#,##0_ ;[Red]\-#,##0\ </c:formatCode>
                <c:ptCount val="5"/>
                <c:pt idx="0">
                  <c:v>5504</c:v>
                </c:pt>
                <c:pt idx="1">
                  <c:v>5636</c:v>
                </c:pt>
                <c:pt idx="2">
                  <c:v>5784</c:v>
                </c:pt>
                <c:pt idx="3">
                  <c:v>6109</c:v>
                </c:pt>
                <c:pt idx="4">
                  <c:v>6270</c:v>
                </c:pt>
              </c:numCache>
            </c:numRef>
          </c:val>
        </c:ser>
        <c:ser>
          <c:idx val="1"/>
          <c:order val="1"/>
          <c:tx>
            <c:strRef>
              <c:f>'156'!$A$3</c:f>
              <c:strCache>
                <c:ptCount val="1"/>
                <c:pt idx="0">
                  <c:v>Привлечение бюджетных кредитов</c:v>
                </c:pt>
              </c:strCache>
            </c:strRef>
          </c:tx>
          <c:dLbls>
            <c:dLbl>
              <c:idx val="2"/>
              <c:layout>
                <c:manualLayout>
                  <c:x val="0"/>
                  <c:y val="-4.9019607843137991E-3"/>
                </c:manualLayout>
              </c:layout>
              <c:dLblPos val="ctr"/>
              <c:showVal val="1"/>
            </c:dLbl>
            <c:dLbl>
              <c:idx val="3"/>
              <c:delete val="1"/>
            </c:dLbl>
            <c:dLbl>
              <c:idx val="4"/>
              <c:delete val="1"/>
            </c:dLbl>
            <c:txPr>
              <a:bodyPr/>
              <a:lstStyle/>
              <a:p>
                <a:pPr>
                  <a:defRPr sz="105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</c:dLbls>
          <c:cat>
            <c:strRef>
              <c:f>'156'!$B$1:$F$1</c:f>
              <c:strCache>
                <c:ptCount val="5"/>
                <c:pt idx="0">
                  <c:v>на 01.01.2018</c:v>
                </c:pt>
                <c:pt idx="1">
                  <c:v>01.01.2019</c:v>
                </c:pt>
                <c:pt idx="2">
                  <c:v>01.01.2020</c:v>
                </c:pt>
                <c:pt idx="3">
                  <c:v>01.01.2021</c:v>
                </c:pt>
                <c:pt idx="4">
                  <c:v>01.01.2022</c:v>
                </c:pt>
              </c:strCache>
            </c:strRef>
          </c:cat>
          <c:val>
            <c:numRef>
              <c:f>'156'!$B$3:$F$3</c:f>
              <c:numCache>
                <c:formatCode>#,##0_ ;[Red]\-#,##0\ </c:formatCode>
                <c:ptCount val="5"/>
                <c:pt idx="0">
                  <c:v>218</c:v>
                </c:pt>
                <c:pt idx="1">
                  <c:v>287</c:v>
                </c:pt>
                <c:pt idx="2">
                  <c:v>150</c:v>
                </c:pt>
                <c:pt idx="3">
                  <c:v>102</c:v>
                </c:pt>
              </c:numCache>
            </c:numRef>
          </c:val>
        </c:ser>
        <c:ser>
          <c:idx val="2"/>
          <c:order val="2"/>
          <c:tx>
            <c:strRef>
              <c:f>'156'!$A$4</c:f>
              <c:strCache>
                <c:ptCount val="1"/>
                <c:pt idx="0">
                  <c:v>Предоставление муниципальных гарантий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Lbls>
            <c:dLbl>
              <c:idx val="0"/>
              <c:layout>
                <c:manualLayout>
                  <c:x val="-3.4587116299178411E-3"/>
                  <c:y val="-2.2058823529411856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0"/>
                  <c:y val="-2.2058823529411856E-2"/>
                </c:manualLayout>
              </c:layout>
              <c:dLblPos val="ctr"/>
              <c:showVal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</c:dLbls>
          <c:cat>
            <c:strRef>
              <c:f>'156'!$B$1:$F$1</c:f>
              <c:strCache>
                <c:ptCount val="5"/>
                <c:pt idx="0">
                  <c:v>на 01.01.2018</c:v>
                </c:pt>
                <c:pt idx="1">
                  <c:v>01.01.2019</c:v>
                </c:pt>
                <c:pt idx="2">
                  <c:v>01.01.2020</c:v>
                </c:pt>
                <c:pt idx="3">
                  <c:v>01.01.2021</c:v>
                </c:pt>
                <c:pt idx="4">
                  <c:v>01.01.2022</c:v>
                </c:pt>
              </c:strCache>
            </c:strRef>
          </c:cat>
          <c:val>
            <c:numRef>
              <c:f>'156'!$B$4:$F$4</c:f>
              <c:numCache>
                <c:formatCode>#,##0_ ;[Red]\-#,##0\ </c:formatCode>
                <c:ptCount val="5"/>
                <c:pt idx="0">
                  <c:v>18</c:v>
                </c:pt>
                <c:pt idx="1">
                  <c:v>8</c:v>
                </c:pt>
              </c:numCache>
            </c:numRef>
          </c:val>
        </c:ser>
        <c:overlap val="100"/>
        <c:axId val="56039680"/>
        <c:axId val="56057856"/>
      </c:barChart>
      <c:lineChart>
        <c:grouping val="stacked"/>
        <c:ser>
          <c:idx val="3"/>
          <c:order val="3"/>
          <c:tx>
            <c:strRef>
              <c:f>'156'!$A$5</c:f>
              <c:strCache>
                <c:ptCount val="1"/>
                <c:pt idx="0">
                  <c:v>Стоимость обслуживания муниципального долга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2.0752269779507136E-2"/>
                  <c:y val="-2.9411764705882353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3.1128404669260701E-2"/>
                  <c:y val="-3.1862745098039241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2.2481625594466301E-2"/>
                  <c:y val="-2.9411764705882353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2.5940337224384137E-2"/>
                  <c:y val="-3.1862745098039241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2.248176176421542E-2"/>
                  <c:y val="-3.1862745098039241E-2"/>
                </c:manualLayout>
              </c:layout>
              <c:dLblPos val="r"/>
              <c:showVal val="1"/>
            </c:dLbl>
            <c:txPr>
              <a:bodyPr/>
              <a:lstStyle/>
              <a:p>
                <a:pPr>
                  <a:defRPr sz="1400" b="1" i="0" u="none" strike="noStrike" baseline="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</c:dLbls>
          <c:cat>
            <c:strRef>
              <c:f>'156'!$B$1:$F$1</c:f>
              <c:strCache>
                <c:ptCount val="5"/>
                <c:pt idx="0">
                  <c:v>на 01.01.2018</c:v>
                </c:pt>
                <c:pt idx="1">
                  <c:v>01.01.2019</c:v>
                </c:pt>
                <c:pt idx="2">
                  <c:v>01.01.2020</c:v>
                </c:pt>
                <c:pt idx="3">
                  <c:v>01.01.2021</c:v>
                </c:pt>
                <c:pt idx="4">
                  <c:v>01.01.2022</c:v>
                </c:pt>
              </c:strCache>
            </c:strRef>
          </c:cat>
          <c:val>
            <c:numRef>
              <c:f>'156'!$B$5:$F$5</c:f>
              <c:numCache>
                <c:formatCode>#,##0_ ;[Red]\-#,##0\ </c:formatCode>
                <c:ptCount val="5"/>
                <c:pt idx="0">
                  <c:v>518</c:v>
                </c:pt>
                <c:pt idx="1">
                  <c:v>416</c:v>
                </c:pt>
                <c:pt idx="2">
                  <c:v>505</c:v>
                </c:pt>
                <c:pt idx="3">
                  <c:v>528</c:v>
                </c:pt>
                <c:pt idx="4">
                  <c:v>498</c:v>
                </c:pt>
              </c:numCache>
            </c:numRef>
          </c:val>
        </c:ser>
        <c:marker val="1"/>
        <c:axId val="56039680"/>
        <c:axId val="56057856"/>
      </c:lineChart>
      <c:catAx>
        <c:axId val="56039680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56057856"/>
        <c:crosses val="autoZero"/>
        <c:auto val="1"/>
        <c:lblAlgn val="ctr"/>
        <c:lblOffset val="100"/>
      </c:catAx>
      <c:valAx>
        <c:axId val="56057856"/>
        <c:scaling>
          <c:orientation val="minMax"/>
        </c:scaling>
        <c:axPos val="l"/>
        <c:majorGridlines/>
        <c:numFmt formatCode="#,##0_ ;[Red]\-#,##0\ " sourceLinked="1"/>
        <c:tickLblPos val="nextTo"/>
        <c:spPr>
          <a:noFill/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5603968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zero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0.46753</cdr:x>
      <cdr:y>0.06061</cdr:y>
    </cdr:from>
    <cdr:to>
      <cdr:x>0.58441</cdr:x>
      <cdr:y>0.17811</cdr:y>
    </cdr:to>
    <cdr:sp macro="" textlink="">
      <cdr:nvSpPr>
        <cdr:cNvPr id="2" name="TextBox 15"/>
        <cdr:cNvSpPr txBox="1"/>
      </cdr:nvSpPr>
      <cdr:spPr>
        <a:xfrm xmlns:a="http://schemas.openxmlformats.org/drawingml/2006/main">
          <a:off x="2571768" y="142876"/>
          <a:ext cx="642925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14 143</a:t>
          </a:r>
        </a:p>
      </cdr:txBody>
    </cdr:sp>
  </cdr:relSizeAnchor>
  <cdr:relSizeAnchor xmlns:cdr="http://schemas.openxmlformats.org/drawingml/2006/chartDrawing">
    <cdr:from>
      <cdr:x>0.57143</cdr:x>
      <cdr:y>0.39394</cdr:y>
    </cdr:from>
    <cdr:to>
      <cdr:x>0.67532</cdr:x>
      <cdr:y>0.58977</cdr:y>
    </cdr:to>
    <cdr:sp macro="" textlink="">
      <cdr:nvSpPr>
        <cdr:cNvPr id="3" name="TextBox 15"/>
        <cdr:cNvSpPr txBox="1"/>
      </cdr:nvSpPr>
      <cdr:spPr>
        <a:xfrm xmlns:a="http://schemas.openxmlformats.org/drawingml/2006/main">
          <a:off x="3143280" y="928695"/>
          <a:ext cx="571470" cy="46166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200" dirty="0" smtClean="0">
              <a:latin typeface="Times New Roman" pitchFamily="18" charset="0"/>
              <a:cs typeface="Times New Roman" pitchFamily="18" charset="0"/>
            </a:rPr>
            <a:t>7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681</a:t>
          </a:r>
        </a:p>
        <a:p xmlns:a="http://schemas.openxmlformats.org/drawingml/2006/main"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0.68831</cdr:x>
      <cdr:y>0.39394</cdr:y>
    </cdr:from>
    <cdr:to>
      <cdr:x>0.80519</cdr:x>
      <cdr:y>0.51144</cdr:y>
    </cdr:to>
    <cdr:sp macro="" textlink="">
      <cdr:nvSpPr>
        <cdr:cNvPr id="4" name="TextBox 15"/>
        <cdr:cNvSpPr txBox="1"/>
      </cdr:nvSpPr>
      <cdr:spPr>
        <a:xfrm xmlns:a="http://schemas.openxmlformats.org/drawingml/2006/main">
          <a:off x="3786214" y="928694"/>
          <a:ext cx="642942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200" dirty="0" smtClean="0">
              <a:latin typeface="Times New Roman" pitchFamily="18" charset="0"/>
              <a:cs typeface="Times New Roman" pitchFamily="18" charset="0"/>
            </a:rPr>
            <a:t>7 698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0.33766</cdr:x>
      <cdr:y>0.36364</cdr:y>
    </cdr:from>
    <cdr:to>
      <cdr:x>0.45455</cdr:x>
      <cdr:y>0.48114</cdr:y>
    </cdr:to>
    <cdr:sp macro="" textlink="">
      <cdr:nvSpPr>
        <cdr:cNvPr id="5" name="TextBox 15"/>
        <cdr:cNvSpPr txBox="1"/>
      </cdr:nvSpPr>
      <cdr:spPr>
        <a:xfrm xmlns:a="http://schemas.openxmlformats.org/drawingml/2006/main">
          <a:off x="1857388" y="857256"/>
          <a:ext cx="642942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200" dirty="0" smtClean="0">
              <a:latin typeface="Times New Roman" pitchFamily="18" charset="0"/>
              <a:cs typeface="Times New Roman" pitchFamily="18" charset="0"/>
            </a:rPr>
            <a:t>6 518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0.45455</cdr:x>
      <cdr:y>0.30303</cdr:y>
    </cdr:from>
    <cdr:to>
      <cdr:x>0.57143</cdr:x>
      <cdr:y>0.42053</cdr:y>
    </cdr:to>
    <cdr:sp macro="" textlink="">
      <cdr:nvSpPr>
        <cdr:cNvPr id="6" name="TextBox 15"/>
        <cdr:cNvSpPr txBox="1"/>
      </cdr:nvSpPr>
      <cdr:spPr>
        <a:xfrm xmlns:a="http://schemas.openxmlformats.org/drawingml/2006/main">
          <a:off x="2500330" y="714380"/>
          <a:ext cx="642925" cy="27700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200" dirty="0" smtClean="0">
              <a:latin typeface="Times New Roman" pitchFamily="18" charset="0"/>
              <a:cs typeface="Times New Roman" pitchFamily="18" charset="0"/>
            </a:rPr>
            <a:t>6 845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0.67532</cdr:x>
      <cdr:y>0.63636</cdr:y>
    </cdr:from>
    <cdr:to>
      <cdr:x>0.79221</cdr:x>
      <cdr:y>0.75386</cdr:y>
    </cdr:to>
    <cdr:sp macro="" textlink="">
      <cdr:nvSpPr>
        <cdr:cNvPr id="7" name="TextBox 15"/>
        <cdr:cNvSpPr txBox="1"/>
      </cdr:nvSpPr>
      <cdr:spPr>
        <a:xfrm xmlns:a="http://schemas.openxmlformats.org/drawingml/2006/main">
          <a:off x="3714776" y="1500198"/>
          <a:ext cx="642942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200" dirty="0" smtClean="0">
              <a:latin typeface="Times New Roman" pitchFamily="18" charset="0"/>
              <a:cs typeface="Times New Roman" pitchFamily="18" charset="0"/>
            </a:rPr>
            <a:t>7 427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0.23377</cdr:x>
      <cdr:y>0.66667</cdr:y>
    </cdr:from>
    <cdr:to>
      <cdr:x>0.35065</cdr:x>
      <cdr:y>0.78417</cdr:y>
    </cdr:to>
    <cdr:sp macro="" textlink="">
      <cdr:nvSpPr>
        <cdr:cNvPr id="8" name="TextBox 15"/>
        <cdr:cNvSpPr txBox="1"/>
      </cdr:nvSpPr>
      <cdr:spPr>
        <a:xfrm xmlns:a="http://schemas.openxmlformats.org/drawingml/2006/main">
          <a:off x="1285884" y="1571636"/>
          <a:ext cx="642942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200" dirty="0" smtClean="0">
              <a:latin typeface="Times New Roman" pitchFamily="18" charset="0"/>
              <a:cs typeface="Times New Roman" pitchFamily="18" charset="0"/>
            </a:rPr>
            <a:t>6 348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0.33766</cdr:x>
      <cdr:y>0.69697</cdr:y>
    </cdr:from>
    <cdr:to>
      <cdr:x>0.45455</cdr:x>
      <cdr:y>0.81447</cdr:y>
    </cdr:to>
    <cdr:sp macro="" textlink="">
      <cdr:nvSpPr>
        <cdr:cNvPr id="9" name="TextBox 15"/>
        <cdr:cNvSpPr txBox="1"/>
      </cdr:nvSpPr>
      <cdr:spPr>
        <a:xfrm xmlns:a="http://schemas.openxmlformats.org/drawingml/2006/main">
          <a:off x="1857388" y="1643074"/>
          <a:ext cx="642942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200" dirty="0" smtClean="0">
              <a:latin typeface="Times New Roman" pitchFamily="18" charset="0"/>
              <a:cs typeface="Times New Roman" pitchFamily="18" charset="0"/>
            </a:rPr>
            <a:t>6 749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0.45455</cdr:x>
      <cdr:y>0.72727</cdr:y>
    </cdr:from>
    <cdr:to>
      <cdr:x>0.57143</cdr:x>
      <cdr:y>0.84477</cdr:y>
    </cdr:to>
    <cdr:sp macro="" textlink="">
      <cdr:nvSpPr>
        <cdr:cNvPr id="10" name="TextBox 15"/>
        <cdr:cNvSpPr txBox="1"/>
      </cdr:nvSpPr>
      <cdr:spPr>
        <a:xfrm xmlns:a="http://schemas.openxmlformats.org/drawingml/2006/main">
          <a:off x="2500330" y="1714512"/>
          <a:ext cx="642942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200" dirty="0" smtClean="0">
              <a:latin typeface="Times New Roman" pitchFamily="18" charset="0"/>
              <a:cs typeface="Times New Roman" pitchFamily="18" charset="0"/>
            </a:rPr>
            <a:t>7 079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0.58442</cdr:x>
      <cdr:y>0.78788</cdr:y>
    </cdr:from>
    <cdr:to>
      <cdr:x>0.7013</cdr:x>
      <cdr:y>0.90538</cdr:y>
    </cdr:to>
    <cdr:sp macro="" textlink="">
      <cdr:nvSpPr>
        <cdr:cNvPr id="11" name="TextBox 15"/>
        <cdr:cNvSpPr txBox="1"/>
      </cdr:nvSpPr>
      <cdr:spPr>
        <a:xfrm xmlns:a="http://schemas.openxmlformats.org/drawingml/2006/main">
          <a:off x="3214710" y="1857388"/>
          <a:ext cx="642925" cy="27700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200" dirty="0" smtClean="0">
              <a:latin typeface="Times New Roman" pitchFamily="18" charset="0"/>
              <a:cs typeface="Times New Roman" pitchFamily="18" charset="0"/>
            </a:rPr>
            <a:t>352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0.68831</cdr:x>
      <cdr:y>0.78788</cdr:y>
    </cdr:from>
    <cdr:to>
      <cdr:x>0.80519</cdr:x>
      <cdr:y>0.90538</cdr:y>
    </cdr:to>
    <cdr:sp macro="" textlink="">
      <cdr:nvSpPr>
        <cdr:cNvPr id="12" name="TextBox 15"/>
        <cdr:cNvSpPr txBox="1"/>
      </cdr:nvSpPr>
      <cdr:spPr>
        <a:xfrm xmlns:a="http://schemas.openxmlformats.org/drawingml/2006/main">
          <a:off x="3786214" y="1857388"/>
          <a:ext cx="642925" cy="27700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213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611375-4B57-4A19-8DF8-903DDE75B26A}" type="datetimeFigureOut">
              <a:rPr lang="ru-RU" smtClean="0"/>
              <a:pPr/>
              <a:t>17.05.2019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44A5AE-73BE-4648-8147-8F12A17C04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81736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CBE1F-C37A-4B4C-82A5-07526173B83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0978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9304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53504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9569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821732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76862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17.05.2019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17.05.2019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17.05.2019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17.05.2019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17.05.2019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17.05.2019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17.05.2019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17.05.2019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17.05.2019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17.05.2019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17.05.2019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1A083-472C-45E2-9547-0ADADEADC9E5}" type="datetimeFigureOut">
              <a:rPr lang="ru-RU" smtClean="0"/>
              <a:pPr/>
              <a:t>17.05.2019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484784"/>
            <a:ext cx="867645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1700808"/>
            <a:ext cx="7668344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627784" y="1916832"/>
            <a:ext cx="651621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705143" y="469093"/>
            <a:ext cx="41044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kern="1400" dirty="0" smtClean="0">
                <a:solidFill>
                  <a:srgbClr val="3062B2"/>
                </a:solidFill>
                <a:latin typeface="Georgia" panose="02040502050405020303" pitchFamily="18" charset="0"/>
              </a:rPr>
              <a:t>Департамент финансов администрации</a:t>
            </a:r>
            <a:r>
              <a:rPr lang="ru-RU" sz="2000" kern="1400" dirty="0" smtClean="0">
                <a:solidFill>
                  <a:srgbClr val="3062B2"/>
                </a:solidFill>
                <a:latin typeface="Georgia" panose="02040502050405020303" pitchFamily="18" charset="0"/>
              </a:rPr>
              <a:t> </a:t>
            </a:r>
          </a:p>
          <a:p>
            <a:pPr algn="r"/>
            <a:r>
              <a:rPr lang="ru-RU" sz="2000" kern="1400" dirty="0" smtClean="0">
                <a:solidFill>
                  <a:srgbClr val="3062B2"/>
                </a:solidFill>
                <a:latin typeface="Georgia" panose="02040502050405020303" pitchFamily="18" charset="0"/>
              </a:rPr>
              <a:t>городского округа Тольятти</a:t>
            </a:r>
            <a:endParaRPr lang="ru-RU" sz="2000" kern="1400" dirty="0">
              <a:solidFill>
                <a:srgbClr val="3062B2"/>
              </a:solidFill>
              <a:latin typeface="Georgia" panose="02040502050405020303" pitchFamily="18" charset="0"/>
            </a:endParaRPr>
          </a:p>
        </p:txBody>
      </p:sp>
      <p:pic>
        <p:nvPicPr>
          <p:cNvPr id="8" name="Picture 5" descr="C:\Users\ПЕТРО\Desktop\Герб тольятти мал-0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14552" y="363029"/>
            <a:ext cx="707169" cy="861774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2627784" y="6093296"/>
            <a:ext cx="651621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95536" y="2492896"/>
            <a:ext cx="8496944" cy="2448272"/>
          </a:xfrm>
        </p:spPr>
        <p:txBody>
          <a:bodyPr>
            <a:normAutofit/>
          </a:bodyPr>
          <a:lstStyle/>
          <a:p>
            <a:pPr marL="457200" indent="-457200">
              <a:buFont typeface="Arial"/>
              <a:buChar char="•"/>
            </a:pP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 городского округа Тольятти на 2019 год      и  плановый период 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 и 2021 годов</a:t>
            </a:r>
            <a:endParaRPr lang="en-US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2317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0210" y="1015663"/>
            <a:ext cx="867645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275856" y="6288527"/>
            <a:ext cx="5868144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79512" y="6093296"/>
            <a:ext cx="71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11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4991" y="4514707"/>
            <a:ext cx="2520280" cy="116955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21,1 млн.руб.</a:t>
            </a:r>
          </a:p>
          <a:p>
            <a:pPr algn="ctr"/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Капитальный ремонт кровли</a:t>
            </a:r>
          </a:p>
          <a:p>
            <a:pPr algn="ctr"/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( 13 зданий МБУ,          1 СДЮСШОР, 2 ДШИ и 1 ХШ)</a:t>
            </a:r>
          </a:p>
          <a:p>
            <a:pPr algn="ctr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167844" y="1412774"/>
            <a:ext cx="2736304" cy="13849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6,6 млн.руб.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Капитальный ремонт зданий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(Тольяттинской филармонии, Тольяттинского краеведческого музея, Детского Дома культуры и Гимназии №35)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55876" y="3000726"/>
            <a:ext cx="2448272" cy="132343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Бюджет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городского округа Тольятти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201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г.</a:t>
            </a:r>
          </a:p>
          <a:p>
            <a:pPr algn="ctr"/>
            <a:r>
              <a:rPr lang="ru-RU" sz="20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72,2  млн.руб.</a:t>
            </a:r>
            <a:endParaRPr lang="ru-RU" sz="2000" b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088540" y="4437112"/>
            <a:ext cx="2947956" cy="116955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ru-RU" sz="1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Строительство 3-х детских садов (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мкр.Калина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мкр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Жигулевское море,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мкр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«Северный»)</a:t>
            </a:r>
          </a:p>
          <a:p>
            <a:pPr algn="ctr"/>
            <a:endParaRPr lang="ru-RU" sz="1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419872" y="4797731"/>
            <a:ext cx="2448272" cy="13849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10,8 млн.руб.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ПСД на реконструкцию зданий  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(МБУ детского сада №36 «Якорек », МБУ«Лицей №6», УСК «Олимп»)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23528" y="0"/>
            <a:ext cx="87129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Расходы бюджета на строительство, капитальный ремонт, разработку проектно-сметной-документации   в 2019 г. по объектам социальной инфраструктуры</a:t>
            </a:r>
            <a:endParaRPr lang="ru-RU" sz="2000" b="1" dirty="0" smtClean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0007" y="2204864"/>
            <a:ext cx="2448272" cy="116955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1,1 </a:t>
            </a:r>
            <a:r>
              <a:rPr lang="ru-RU" sz="1400" b="1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14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Расходы на организацию летнего отдыха в детских лагерях</a:t>
            </a:r>
          </a:p>
          <a:p>
            <a:pPr algn="ctr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58532" y="2194151"/>
            <a:ext cx="2947956" cy="116955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12,6 </a:t>
            </a:r>
            <a:r>
              <a:rPr lang="ru-RU" sz="1400" b="1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14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Капитальный ремонт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 оснащение основными средствами зданий, пригодных для создания дополнительных мест детям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055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779912" y="6326415"/>
            <a:ext cx="5364088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79512" y="6093296"/>
            <a:ext cx="71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12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62818" y="3310937"/>
            <a:ext cx="2448272" cy="175432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осуществление дорожной деятельности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г.о.Тольятти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2019 г.                                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50,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err="1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9512" y="4061084"/>
            <a:ext cx="2592288" cy="7386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33</a:t>
            </a:r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млн.руб.- с/ф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Ремонт дорог местного значения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294704" y="4061084"/>
            <a:ext cx="2592288" cy="7386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14,4млн.руб.-с/</a:t>
            </a:r>
            <a:r>
              <a:rPr lang="ru-RU" sz="1400" b="1" u="sng" dirty="0" err="1" smtClean="0">
                <a:latin typeface="Times New Roman" pitchFamily="18" charset="0"/>
                <a:cs typeface="Times New Roman" pitchFamily="18" charset="0"/>
              </a:rPr>
              <a:t>ф</a:t>
            </a:r>
            <a:endParaRPr lang="ru-RU" sz="1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Ремонт дворовых территорий многоквартирных домов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51520" y="0"/>
            <a:ext cx="86354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Расходы на строительство, реконструкцию, ремонт дорог, капитальный ремонт дворов</a:t>
            </a:r>
            <a:r>
              <a:rPr lang="ru-RU" sz="1500" b="1" dirty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,</a:t>
            </a:r>
            <a:r>
              <a:rPr lang="ru-RU" sz="15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дворовых территорий и мероприятий по обеспечению безопасности дорожного движения, с привлечением средств вышестоящего бюджета,</a:t>
            </a:r>
            <a:r>
              <a:rPr lang="en-US" sz="15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sz="15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на  2019 год</a:t>
            </a:r>
            <a:endParaRPr lang="ru-RU" b="1" dirty="0" smtClean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18801" y="1484784"/>
            <a:ext cx="2592289" cy="13849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2,4млн.руб.- с/</a:t>
            </a:r>
            <a:r>
              <a:rPr lang="ru-RU" sz="1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endParaRPr lang="ru-RU" sz="14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Строительство магистральной улицы общегородского значения регулируемого  движения ул. Офицерской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трелка вправо 1"/>
          <p:cNvSpPr/>
          <p:nvPr/>
        </p:nvSpPr>
        <p:spPr>
          <a:xfrm rot="16200000">
            <a:off x="4352502" y="2846933"/>
            <a:ext cx="50405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10800000">
            <a:off x="2809965" y="4188100"/>
            <a:ext cx="57606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5911090" y="4168155"/>
            <a:ext cx="43204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67544" y="1061829"/>
            <a:ext cx="867645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005549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764704"/>
            <a:ext cx="867645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6326415"/>
            <a:ext cx="5364088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79512" y="6093296"/>
            <a:ext cx="71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13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75656" y="1052736"/>
            <a:ext cx="2880320" cy="13849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0,1 млн.руб.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электронной книги «Они строили АВТОВАЗ, АВТОВАЗ построил нас» (собрание материалов, воспоминаний, фотодокументов) 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36096" y="1052736"/>
            <a:ext cx="2520280" cy="13849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20,7 млн.руб.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Реконструкция и строительство магистральной улицы  Офицерской от Южного шоссе до ул. Ворошилова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347864" y="2852936"/>
            <a:ext cx="2448272" cy="132343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Бюджет городского округа Тольятти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201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-2021 гг.</a:t>
            </a:r>
          </a:p>
          <a:p>
            <a:pPr algn="ctr"/>
            <a:r>
              <a:rPr lang="ru-RU" sz="20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197 млн.руб.</a:t>
            </a:r>
            <a:endParaRPr lang="ru-RU" sz="2000" b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1520" y="2564905"/>
            <a:ext cx="2592288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61,3 млн.руб.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Строительство ФОК   для 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МБУ ДО СДЮСШОР № 8 «Союз»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300192" y="2564904"/>
            <a:ext cx="2592288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18,6</a:t>
            </a:r>
            <a:r>
              <a:rPr lang="en-US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млн.руб.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Проектирование и 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реконструкция набережной Автозаводского района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364088" y="4941168"/>
            <a:ext cx="3456384" cy="116955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8,4 </a:t>
            </a:r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млн.руб.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Корректировка проектной документации и строительство  автомобильной дороги по ул. Механизаторов от ул. Громовой до ул. Лизы Чайкиной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11560" y="5013176"/>
            <a:ext cx="3528392" cy="116955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24, 3</a:t>
            </a:r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млн.руб.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Строительство объекта "Выставочный зал в честь 50-летия АвтоВАЗа и выпуска первого легкового автомобиля со сквером, игровыми площадками и фонтаном"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23528" y="0"/>
            <a:ext cx="8712968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Основные мероприятия,  включенные в План по подготовке и проведению празднования 50-летия выпуска первого легкового автомобиля ВАЗ в городском округе Тольятти</a:t>
            </a:r>
            <a:endParaRPr lang="ru-RU" sz="1500" b="1" dirty="0" smtClean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rot="10800000" flipV="1">
            <a:off x="403920" y="3743420"/>
            <a:ext cx="2592288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7,3 млн.руб.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Строительство ФОК   для 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МБУ ДО СДЮСШОР № 7 «Акробат»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12160" y="3645024"/>
            <a:ext cx="2592288" cy="116955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56,3</a:t>
            </a:r>
            <a:r>
              <a:rPr lang="en-US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млн.руб.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Проектирование и 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строительство общеобразовательных школ в 18 и 20 кварталах</a:t>
            </a:r>
          </a:p>
        </p:txBody>
      </p:sp>
    </p:spTree>
    <p:extLst>
      <p:ext uri="{BB962C8B-B14F-4D97-AF65-F5344CB8AC3E}">
        <p14:creationId xmlns:p14="http://schemas.microsoft.com/office/powerpoint/2010/main" xmlns="" val="319049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764704"/>
            <a:ext cx="867645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6326415"/>
            <a:ext cx="5364088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79512" y="6093296"/>
            <a:ext cx="71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14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87624" y="1844824"/>
            <a:ext cx="3312368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МП «Формирование современной городской среды»             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(национальный проект)</a:t>
            </a:r>
          </a:p>
          <a:p>
            <a:pPr algn="ctr"/>
            <a:r>
              <a:rPr lang="ru-RU" sz="1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101,8 млн.руб.</a:t>
            </a:r>
            <a:endParaRPr lang="ru-RU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32040" y="2132856"/>
            <a:ext cx="2952328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МП «Благоустройство территории городского округа Тольятти»</a:t>
            </a:r>
          </a:p>
          <a:p>
            <a:pPr algn="ctr"/>
            <a:r>
              <a:rPr lang="ru-RU" sz="1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69,4 млн.руб.</a:t>
            </a:r>
            <a:endParaRPr lang="ru-RU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87824" y="1052736"/>
            <a:ext cx="3456384" cy="70788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00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ru-RU" dirty="0"/>
              <a:t>Бюджет на 2019 год</a:t>
            </a:r>
          </a:p>
          <a:p>
            <a:r>
              <a:rPr lang="ru-RU" u="sng" dirty="0"/>
              <a:t>171,2  млн.руб.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187624" y="3068960"/>
            <a:ext cx="3312368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Благоустройство дворовых территорий </a:t>
            </a:r>
          </a:p>
          <a:p>
            <a:pPr algn="ctr"/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11,1млн.руб.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(софинансирование 10%)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932040" y="3356992"/>
            <a:ext cx="2952328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Комплексное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благоустройство внутриквартальных (придомовых) территорий</a:t>
            </a:r>
          </a:p>
          <a:p>
            <a:pPr algn="ctr"/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42,5 млн.руб.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932040" y="4437112"/>
            <a:ext cx="2952328" cy="7386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Реализация конкурса 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«Наш микрорайон»  </a:t>
            </a:r>
          </a:p>
          <a:p>
            <a:pPr algn="ctr"/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25,5  млн.руб.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187624" y="4149080"/>
            <a:ext cx="3312368" cy="20313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Благоустройство общественных территорий  </a:t>
            </a:r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90,7 млн.руб.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т.ч.: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– 74 млн.руб.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(б-р Гая)- с/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10 %-7,3 млн. руб., вышестоящие средства- 66,5 млн. руб.),</a:t>
            </a:r>
          </a:p>
          <a:p>
            <a:pPr algn="ctr">
              <a:buFontTx/>
              <a:buChar char="-"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16,7 млн.руб.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(софинансирование 10%) (Центральная площадь, набережная Комсомольского района(1-й этап),  Итальянский сквер)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23528" y="0"/>
            <a:ext cx="8712968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Мероприятия,  включенные в бюджет городского округа на  благоустройство территорий</a:t>
            </a:r>
            <a:endParaRPr lang="ru-RU" sz="2000" b="1" dirty="0" smtClean="0">
              <a:solidFill>
                <a:srgbClr val="FF0000"/>
              </a:solidFill>
              <a:latin typeface="Georgia" pitchFamily="18" charset="0"/>
            </a:endParaRPr>
          </a:p>
          <a:p>
            <a:pPr algn="r"/>
            <a:r>
              <a:rPr lang="ru-RU" sz="15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</a:t>
            </a:r>
          </a:p>
        </p:txBody>
      </p:sp>
      <p:sp>
        <p:nvSpPr>
          <p:cNvPr id="27" name="Выгнутая влево стрелка 26"/>
          <p:cNvSpPr/>
          <p:nvPr/>
        </p:nvSpPr>
        <p:spPr>
          <a:xfrm>
            <a:off x="467544" y="2564904"/>
            <a:ext cx="720080" cy="3240360"/>
          </a:xfrm>
          <a:prstGeom prst="curvedRightArrow">
            <a:avLst>
              <a:gd name="adj1" fmla="val 25000"/>
              <a:gd name="adj2" fmla="val 41371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9" name="Выгнутая вправо стрелка 28"/>
          <p:cNvSpPr/>
          <p:nvPr/>
        </p:nvSpPr>
        <p:spPr>
          <a:xfrm>
            <a:off x="7884368" y="2564904"/>
            <a:ext cx="720080" cy="3312368"/>
          </a:xfrm>
          <a:prstGeom prst="curvedLeftArrow">
            <a:avLst>
              <a:gd name="adj1" fmla="val 25000"/>
              <a:gd name="adj2" fmla="val 45965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32040" y="5373216"/>
            <a:ext cx="2952328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Обустройство береговых зон</a:t>
            </a:r>
          </a:p>
          <a:p>
            <a:pPr algn="ctr"/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1,4 млн.руб.</a:t>
            </a:r>
          </a:p>
        </p:txBody>
      </p:sp>
    </p:spTree>
    <p:extLst>
      <p:ext uri="{BB962C8B-B14F-4D97-AF65-F5344CB8AC3E}">
        <p14:creationId xmlns:p14="http://schemas.microsoft.com/office/powerpoint/2010/main" xmlns="" val="420055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764704"/>
            <a:ext cx="867645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6326415"/>
            <a:ext cx="5364088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331640" y="188640"/>
            <a:ext cx="7272808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Уровень долговой нагрузки в период 2017-2021 годов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(млн.руб.)</a:t>
            </a:r>
            <a:endParaRPr lang="ru-RU" sz="1600" b="1" dirty="0" smtClean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67544" y="764704"/>
            <a:ext cx="867645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3779912" y="6326415"/>
            <a:ext cx="5364088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30" name="Диаграмма 29"/>
          <p:cNvGraphicFramePr>
            <a:graphicFrameLocks/>
          </p:cNvGraphicFramePr>
          <p:nvPr/>
        </p:nvGraphicFramePr>
        <p:xfrm>
          <a:off x="107504" y="838200"/>
          <a:ext cx="8856984" cy="5471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" name="Прямоугольник 30"/>
          <p:cNvSpPr/>
          <p:nvPr/>
        </p:nvSpPr>
        <p:spPr>
          <a:xfrm>
            <a:off x="1115616" y="1916832"/>
            <a:ext cx="720080" cy="360040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5 504</a:t>
            </a:r>
            <a:endParaRPr lang="ru-RU" sz="1400" b="1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2699792" y="1844824"/>
            <a:ext cx="720080" cy="3672408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5 636</a:t>
            </a:r>
            <a:endParaRPr lang="ru-RU" sz="1400" b="1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4355976" y="1772816"/>
            <a:ext cx="720080" cy="3744416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5 784</a:t>
            </a:r>
            <a:endParaRPr lang="ru-RU" sz="1400" b="1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6012160" y="1556792"/>
            <a:ext cx="720080" cy="396044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6 109</a:t>
            </a:r>
            <a:endParaRPr lang="ru-RU" sz="1400" b="1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7596336" y="1412776"/>
            <a:ext cx="720080" cy="4104456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6 270</a:t>
            </a:r>
            <a:endParaRPr lang="ru-RU" sz="1400" b="1" dirty="0"/>
          </a:p>
        </p:txBody>
      </p:sp>
      <p:sp>
        <p:nvSpPr>
          <p:cNvPr id="36" name="Прямоугольник 35"/>
          <p:cNvSpPr/>
          <p:nvPr/>
        </p:nvSpPr>
        <p:spPr>
          <a:xfrm rot="10800000" flipV="1">
            <a:off x="1115616" y="1268760"/>
            <a:ext cx="720080" cy="648072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b="1" dirty="0" smtClean="0">
                <a:solidFill>
                  <a:schemeClr val="bg1"/>
                </a:solidFill>
                <a:latin typeface="+mj-lt"/>
              </a:rPr>
              <a:t>218</a:t>
            </a:r>
            <a:endParaRPr lang="ru-RU" sz="1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7" name="Прямоугольник 36"/>
          <p:cNvSpPr/>
          <p:nvPr/>
        </p:nvSpPr>
        <p:spPr>
          <a:xfrm rot="10800000" flipV="1">
            <a:off x="1115616" y="1052736"/>
            <a:ext cx="720080" cy="216024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b="1" dirty="0" smtClean="0">
                <a:solidFill>
                  <a:schemeClr val="bg1"/>
                </a:solidFill>
                <a:latin typeface="+mj-lt"/>
              </a:rPr>
              <a:t>18</a:t>
            </a:r>
            <a:endParaRPr lang="ru-RU" sz="1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8" name="Прямоугольник 37"/>
          <p:cNvSpPr/>
          <p:nvPr/>
        </p:nvSpPr>
        <p:spPr>
          <a:xfrm rot="10800000" flipV="1">
            <a:off x="2699792" y="1196752"/>
            <a:ext cx="720080" cy="656456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b="1" dirty="0" smtClean="0">
                <a:solidFill>
                  <a:schemeClr val="bg1"/>
                </a:solidFill>
                <a:latin typeface="+mj-lt"/>
              </a:rPr>
              <a:t>287</a:t>
            </a:r>
            <a:endParaRPr lang="ru-RU" sz="1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9" name="Прямоугольник 38"/>
          <p:cNvSpPr/>
          <p:nvPr/>
        </p:nvSpPr>
        <p:spPr>
          <a:xfrm rot="10800000" flipV="1">
            <a:off x="4355976" y="1412776"/>
            <a:ext cx="720080" cy="368424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b="1" dirty="0" smtClean="0">
                <a:solidFill>
                  <a:schemeClr val="bg1"/>
                </a:solidFill>
                <a:latin typeface="+mj-lt"/>
              </a:rPr>
              <a:t>150</a:t>
            </a:r>
            <a:endParaRPr lang="ru-RU" sz="1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0" name="Прямоугольник 39"/>
          <p:cNvSpPr/>
          <p:nvPr/>
        </p:nvSpPr>
        <p:spPr>
          <a:xfrm rot="10800000" flipV="1">
            <a:off x="2699792" y="1052736"/>
            <a:ext cx="720080" cy="144016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b="1" dirty="0" smtClean="0">
                <a:solidFill>
                  <a:schemeClr val="bg1"/>
                </a:solidFill>
                <a:latin typeface="+mj-lt"/>
              </a:rPr>
              <a:t>8</a:t>
            </a:r>
            <a:endParaRPr lang="ru-RU" sz="1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 rot="10800000" flipV="1">
            <a:off x="6012160" y="1268760"/>
            <a:ext cx="720080" cy="296416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b="1" dirty="0" smtClean="0">
                <a:solidFill>
                  <a:schemeClr val="bg1"/>
                </a:solidFill>
                <a:latin typeface="+mj-lt"/>
              </a:rPr>
              <a:t>102</a:t>
            </a:r>
            <a:endParaRPr lang="ru-RU" sz="1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187624" y="4869160"/>
            <a:ext cx="504056" cy="288032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Calibri" pitchFamily="34" charset="0"/>
              </a:rPr>
              <a:t>518</a:t>
            </a:r>
            <a:endParaRPr lang="ru-RU" sz="1400" b="1" dirty="0">
              <a:latin typeface="Calibri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843808" y="4941168"/>
            <a:ext cx="576064" cy="216024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Calibri" pitchFamily="34" charset="0"/>
              </a:rPr>
              <a:t>416</a:t>
            </a:r>
            <a:endParaRPr lang="ru-RU" sz="1400" b="1" dirty="0">
              <a:latin typeface="Calibri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4427984" y="4869160"/>
            <a:ext cx="576064" cy="216024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Calibri" pitchFamily="34" charset="0"/>
              </a:rPr>
              <a:t>505</a:t>
            </a:r>
            <a:endParaRPr lang="ru-RU" sz="1400" b="1" dirty="0">
              <a:latin typeface="Calibri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6012160" y="4797152"/>
            <a:ext cx="576064" cy="216024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Calibri" pitchFamily="34" charset="0"/>
              </a:rPr>
              <a:t>528</a:t>
            </a:r>
            <a:endParaRPr lang="ru-RU" sz="1400" b="1" dirty="0">
              <a:latin typeface="Calibri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7668344" y="4869160"/>
            <a:ext cx="576064" cy="216024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Calibri" pitchFamily="34" charset="0"/>
              </a:rPr>
              <a:t>498</a:t>
            </a:r>
            <a:endParaRPr lang="ru-RU" sz="1400" b="1" dirty="0">
              <a:latin typeface="Calibri" pitchFamily="34" charset="0"/>
            </a:endParaRPr>
          </a:p>
        </p:txBody>
      </p:sp>
      <p:sp>
        <p:nvSpPr>
          <p:cNvPr id="47" name="Полилиния 46"/>
          <p:cNvSpPr/>
          <p:nvPr/>
        </p:nvSpPr>
        <p:spPr>
          <a:xfrm>
            <a:off x="1450731" y="5152292"/>
            <a:ext cx="6550269" cy="63011"/>
          </a:xfrm>
          <a:custGeom>
            <a:avLst/>
            <a:gdLst>
              <a:gd name="connsiteX0" fmla="*/ 0 w 6550269"/>
              <a:gd name="connsiteY0" fmla="*/ 26377 h 63011"/>
              <a:gd name="connsiteX1" fmla="*/ 1547446 w 6550269"/>
              <a:gd name="connsiteY1" fmla="*/ 61546 h 63011"/>
              <a:gd name="connsiteX2" fmla="*/ 3244361 w 6550269"/>
              <a:gd name="connsiteY2" fmla="*/ 17585 h 63011"/>
              <a:gd name="connsiteX3" fmla="*/ 4932484 w 6550269"/>
              <a:gd name="connsiteY3" fmla="*/ 0 h 63011"/>
              <a:gd name="connsiteX4" fmla="*/ 6550269 w 6550269"/>
              <a:gd name="connsiteY4" fmla="*/ 26377 h 63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50269" h="63011">
                <a:moveTo>
                  <a:pt x="0" y="26377"/>
                </a:moveTo>
                <a:cubicBezTo>
                  <a:pt x="503359" y="44694"/>
                  <a:pt x="1006719" y="63011"/>
                  <a:pt x="1547446" y="61546"/>
                </a:cubicBezTo>
                <a:cubicBezTo>
                  <a:pt x="2088173" y="60081"/>
                  <a:pt x="3244361" y="17585"/>
                  <a:pt x="3244361" y="17585"/>
                </a:cubicBezTo>
                <a:lnTo>
                  <a:pt x="4932484" y="0"/>
                </a:lnTo>
                <a:cubicBezTo>
                  <a:pt x="5483469" y="1465"/>
                  <a:pt x="6016869" y="13921"/>
                  <a:pt x="6550269" y="26377"/>
                </a:cubicBezTo>
              </a:path>
            </a:pathLst>
          </a:custGeom>
          <a:ln w="63500">
            <a:solidFill>
              <a:srgbClr val="A472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107503" y="64368"/>
            <a:ext cx="1008112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055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764704"/>
            <a:ext cx="867645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6326415"/>
            <a:ext cx="5364088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79512" y="6186499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3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36376887"/>
              </p:ext>
            </p:extLst>
          </p:nvPr>
        </p:nvGraphicFramePr>
        <p:xfrm>
          <a:off x="611560" y="980729"/>
          <a:ext cx="8280920" cy="2849943"/>
        </p:xfrm>
        <a:graphic>
          <a:graphicData uri="http://schemas.openxmlformats.org/drawingml/2006/table">
            <a:tbl>
              <a:tblPr/>
              <a:tblGrid>
                <a:gridCol w="2498554"/>
                <a:gridCol w="1213583"/>
                <a:gridCol w="1213583"/>
                <a:gridCol w="1065029"/>
                <a:gridCol w="1076588"/>
                <a:gridCol w="1213583"/>
              </a:tblGrid>
              <a:tr h="487665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2017 год </a:t>
                      </a:r>
                      <a:r>
                        <a:rPr lang="ru-RU" sz="1400" b="1" i="0" u="none" strike="noStrike" dirty="0" smtClean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(план) 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2018 год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(план)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 год </a:t>
                      </a:r>
                      <a:r>
                        <a:rPr lang="ru-RU" sz="1400" b="1" i="0" u="none" strike="noStrike" dirty="0" smtClean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 год </a:t>
                      </a:r>
                      <a:r>
                        <a:rPr lang="ru-RU" sz="1400" b="1" i="0" u="none" strike="noStrike" dirty="0" smtClean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год </a:t>
                      </a:r>
                      <a:r>
                        <a:rPr lang="ru-RU" sz="1400" b="1" i="0" u="none" strike="noStrike" dirty="0" smtClean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endParaRPr lang="ru-RU" sz="1400" b="1" i="0" u="none" strike="noStrike" dirty="0">
                        <a:solidFill>
                          <a:srgbClr val="FFFF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260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 собственные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6 383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 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6 845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7 052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427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985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Безвозмездные перечисления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6 348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 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749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7 079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352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213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21621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 всего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12 731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 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267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13 924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404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640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42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Расходы за счет собственных средств бюджета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6 737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177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ru-RU" sz="1400" b="0" i="0" u="none" strike="noStrike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7 085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345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501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43242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Расходы за счет средств вышестоящих бюджетов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6 319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 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571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7 058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197</a:t>
                      </a: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35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Расходы всего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13 056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 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748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14 143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681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698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21621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Дефицит (-) / профицит (+)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-325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481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-219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-277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-59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21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Дефицит (%)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5,1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7,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3,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3,9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0" i="0" u="none" strike="noStrik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0,8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611560" y="116632"/>
            <a:ext cx="828092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Основные параметры бюджета в период 2017 – 2021 годов                                                                                           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(млн.руб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.)</a:t>
            </a:r>
            <a:endParaRPr lang="ru-RU" sz="1600" b="1" dirty="0" smtClean="0">
              <a:solidFill>
                <a:srgbClr val="FF0000"/>
              </a:solidFill>
              <a:latin typeface="Georgia" pitchFamily="18" charset="0"/>
            </a:endParaRP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1785918" y="3929066"/>
          <a:ext cx="5548330" cy="2389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Диаграмма 12"/>
          <p:cNvGraphicFramePr/>
          <p:nvPr/>
        </p:nvGraphicFramePr>
        <p:xfrm>
          <a:off x="1142976" y="3857628"/>
          <a:ext cx="5500726" cy="2357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500298" y="4143381"/>
            <a:ext cx="64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13 056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143240" y="4071942"/>
            <a:ext cx="64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13 748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28860" y="4572008"/>
            <a:ext cx="64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6 383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86248" y="5286388"/>
            <a:ext cx="64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7 052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055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896526"/>
            <a:ext cx="8676456" cy="228218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6326415"/>
            <a:ext cx="5364088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50164" y="6186499"/>
            <a:ext cx="6403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4</a:t>
            </a:r>
          </a:p>
          <a:p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0363" y="188640"/>
            <a:ext cx="81781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Структура собственных доходов на 2019 год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(млн.руб.)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</a:t>
            </a:r>
            <a:endParaRPr lang="ru-RU" sz="2000" b="1" dirty="0" smtClean="0">
              <a:solidFill>
                <a:srgbClr val="FF0000"/>
              </a:solidFill>
              <a:latin typeface="Georgia" pitchFamily="18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xmlns="" val="3019506799"/>
              </p:ext>
            </p:extLst>
          </p:nvPr>
        </p:nvGraphicFramePr>
        <p:xfrm>
          <a:off x="570362" y="1124744"/>
          <a:ext cx="8466133" cy="52016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51520" y="188640"/>
            <a:ext cx="1008112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7503" y="64368"/>
            <a:ext cx="1008112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055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481192" y="7580486"/>
            <a:ext cx="2133600" cy="365125"/>
          </a:xfrm>
        </p:spPr>
        <p:txBody>
          <a:bodyPr>
            <a:normAutofit/>
          </a:bodyPr>
          <a:lstStyle/>
          <a:p>
            <a:fld id="{DC2B8DA6-A580-462F-BEC7-C9425A91E20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27584" y="1313384"/>
            <a:ext cx="3957530" cy="360040"/>
          </a:xfrm>
          <a:prstGeom prst="roundRect">
            <a:avLst>
              <a:gd name="adj" fmla="val 0"/>
            </a:avLst>
          </a:prstGeom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Налог</a:t>
            </a:r>
            <a:r>
              <a:rPr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</a:t>
            </a:r>
            <a:r>
              <a:rPr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доходы</a:t>
            </a:r>
            <a:r>
              <a:rPr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физических</a:t>
            </a:r>
            <a:r>
              <a:rPr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лиц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27584" y="4841776"/>
            <a:ext cx="3960441" cy="360040"/>
          </a:xfrm>
          <a:prstGeom prst="roundRect">
            <a:avLst>
              <a:gd name="adj" fmla="val 0"/>
            </a:avLst>
          </a:prstGeom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Доходы от реализации имущества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27584" y="3833664"/>
            <a:ext cx="3957530" cy="360040"/>
          </a:xfrm>
          <a:prstGeom prst="roundRect">
            <a:avLst>
              <a:gd name="adj" fmla="val 0"/>
            </a:avLst>
          </a:prstGeom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Аренда имущества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55576" y="6353944"/>
            <a:ext cx="4224469" cy="504056"/>
          </a:xfrm>
          <a:prstGeom prst="roundRect">
            <a:avLst>
              <a:gd name="adj" fmla="val 0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400" b="1" dirty="0" err="1" smtClean="0"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Итого</a:t>
            </a:r>
            <a:r>
              <a:rPr sz="1400" b="1" dirty="0" smtClean="0"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201</a:t>
            </a:r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9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sz="1400" b="1" dirty="0" err="1"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год</a:t>
            </a:r>
            <a:endParaRPr lang="ru-RU" sz="1400" b="1" dirty="0">
              <a:solidFill>
                <a:schemeClr val="bg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508105" y="6353944"/>
            <a:ext cx="2952328" cy="476671"/>
          </a:xfrm>
          <a:prstGeom prst="roundRect">
            <a:avLst>
              <a:gd name="adj" fmla="val 0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6 845 </a:t>
            </a:r>
            <a:r>
              <a:rPr sz="1400" b="1" dirty="0" err="1" smtClean="0"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млн</a:t>
            </a:r>
            <a:r>
              <a:rPr sz="1400" b="1" dirty="0"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. руб.</a:t>
            </a:r>
            <a:endParaRPr lang="ru-RU" sz="1400" b="1" dirty="0">
              <a:solidFill>
                <a:schemeClr val="bg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827584" y="2321496"/>
            <a:ext cx="3960441" cy="360040"/>
          </a:xfrm>
          <a:prstGeom prst="roundRect">
            <a:avLst>
              <a:gd name="adj" fmla="val 0"/>
            </a:avLst>
          </a:prstGeom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Налог на имущество физических лиц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827584" y="5345832"/>
            <a:ext cx="3960441" cy="360040"/>
          </a:xfrm>
          <a:prstGeom prst="roundRect">
            <a:avLst>
              <a:gd name="adj" fmla="val 0"/>
            </a:avLst>
          </a:prstGeom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Доходы от продажи земельных участков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580113" y="1313384"/>
            <a:ext cx="2808312" cy="360040"/>
          </a:xfrm>
          <a:prstGeom prst="roundRect">
            <a:avLst>
              <a:gd name="adj" fmla="val 0"/>
            </a:avLst>
          </a:prstGeom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3 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814</a:t>
            </a: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sz="1200" dirty="0" err="1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млн</a:t>
            </a:r>
            <a:r>
              <a:rPr sz="1200" dirty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. руб.</a:t>
            </a:r>
            <a:endParaRPr lang="ru-RU" sz="1200" dirty="0">
              <a:solidFill>
                <a:schemeClr val="tx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580113" y="4841776"/>
            <a:ext cx="2808312" cy="360040"/>
          </a:xfrm>
          <a:prstGeom prst="roundRect">
            <a:avLst>
              <a:gd name="adj" fmla="val 0"/>
            </a:avLst>
          </a:prstGeom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27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sz="1200" dirty="0" err="1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млн</a:t>
            </a:r>
            <a:r>
              <a:rPr sz="1200" dirty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. руб.</a:t>
            </a:r>
            <a:endParaRPr lang="ru-RU" sz="1200" dirty="0">
              <a:solidFill>
                <a:schemeClr val="tx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580113" y="2321496"/>
            <a:ext cx="2808312" cy="360040"/>
          </a:xfrm>
          <a:prstGeom prst="roundRect">
            <a:avLst>
              <a:gd name="adj" fmla="val 0"/>
            </a:avLst>
          </a:prstGeom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635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sz="1200" dirty="0" err="1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млн</a:t>
            </a:r>
            <a:r>
              <a:rPr sz="1200" dirty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. руб.</a:t>
            </a:r>
            <a:endParaRPr lang="ru-RU" sz="1200" dirty="0">
              <a:solidFill>
                <a:schemeClr val="tx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580113" y="5345832"/>
            <a:ext cx="2808312" cy="360040"/>
          </a:xfrm>
          <a:prstGeom prst="roundRect">
            <a:avLst>
              <a:gd name="adj" fmla="val 0"/>
            </a:avLst>
          </a:prstGeom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32 </a:t>
            </a:r>
            <a:r>
              <a:rPr sz="1200" dirty="0" err="1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млн</a:t>
            </a:r>
            <a:r>
              <a:rPr sz="1200" dirty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. руб.</a:t>
            </a:r>
            <a:endParaRPr lang="ru-RU" sz="1200" dirty="0">
              <a:solidFill>
                <a:schemeClr val="tx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580113" y="3833664"/>
            <a:ext cx="2808312" cy="360040"/>
          </a:xfrm>
          <a:prstGeom prst="roundRect">
            <a:avLst>
              <a:gd name="adj" fmla="val 0"/>
            </a:avLst>
          </a:prstGeom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80</a:t>
            </a:r>
            <a:r>
              <a:rPr sz="12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sz="1200" dirty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млн. руб.</a:t>
            </a:r>
            <a:endParaRPr lang="ru-RU" sz="1200" dirty="0">
              <a:solidFill>
                <a:schemeClr val="tx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755576" y="737320"/>
            <a:ext cx="4136459" cy="504056"/>
          </a:xfrm>
          <a:prstGeom prst="roundRect">
            <a:avLst>
              <a:gd name="adj" fmla="val 0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Основные источники </a:t>
            </a:r>
            <a:r>
              <a:rPr lang="ru-RU" sz="1400" dirty="0" smtClean="0"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собственных доходов</a:t>
            </a:r>
            <a:endParaRPr lang="ru-RU" sz="1400" dirty="0">
              <a:solidFill>
                <a:schemeClr val="bg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5508105" y="737320"/>
            <a:ext cx="2952328" cy="504056"/>
          </a:xfrm>
          <a:prstGeom prst="roundRect">
            <a:avLst>
              <a:gd name="adj" fmla="val 0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201</a:t>
            </a:r>
            <a:r>
              <a:rPr lang="en-US" sz="1400" dirty="0" smtClean="0"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9</a:t>
            </a:r>
            <a:r>
              <a:rPr lang="ru-RU" sz="1400" dirty="0" smtClean="0"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lang="ru-RU" sz="1400" dirty="0"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год</a:t>
            </a:r>
          </a:p>
        </p:txBody>
      </p:sp>
      <p:sp>
        <p:nvSpPr>
          <p:cNvPr id="31" name="Заголовок 7"/>
          <p:cNvSpPr txBox="1">
            <a:spLocks/>
          </p:cNvSpPr>
          <p:nvPr/>
        </p:nvSpPr>
        <p:spPr>
          <a:xfrm>
            <a:off x="179512" y="0"/>
            <a:ext cx="851763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R="0" lvl="0" indent="0" algn="r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Основные источники доходной части бюджета на 201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9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год</a:t>
            </a:r>
            <a:endParaRPr lang="ru-RU" sz="2000" b="1" dirty="0" smtClean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827584" y="5849888"/>
            <a:ext cx="3960441" cy="360040"/>
          </a:xfrm>
          <a:prstGeom prst="roundRect">
            <a:avLst>
              <a:gd name="adj" fmla="val 0"/>
            </a:avLst>
          </a:prstGeom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Штрафы, санкции, возмещение ущерба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5580113" y="5849888"/>
            <a:ext cx="2808312" cy="360040"/>
          </a:xfrm>
          <a:prstGeom prst="roundRect">
            <a:avLst>
              <a:gd name="adj" fmla="val 0"/>
            </a:avLst>
          </a:prstGeom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70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sz="1200" dirty="0" err="1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млн</a:t>
            </a:r>
            <a:r>
              <a:rPr sz="1200" dirty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. руб.</a:t>
            </a:r>
            <a:endParaRPr lang="ru-RU" sz="1200" dirty="0">
              <a:solidFill>
                <a:schemeClr val="tx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4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3131840" y="7403018"/>
            <a:ext cx="2895600" cy="365125"/>
          </a:xfrm>
        </p:spPr>
        <p:txBody>
          <a:bodyPr/>
          <a:lstStyle/>
          <a:p>
            <a:pPr algn="ctr"/>
            <a:r>
              <a:rPr lang="ru-RU" sz="1400" dirty="0" smtClean="0"/>
              <a:t>Тольятти, 201</a:t>
            </a:r>
            <a:r>
              <a:rPr lang="en-US" sz="1400" dirty="0" smtClean="0"/>
              <a:t>8</a:t>
            </a:r>
            <a:endParaRPr lang="en-US" sz="1400" dirty="0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827584" y="4337720"/>
            <a:ext cx="3957530" cy="360040"/>
          </a:xfrm>
          <a:prstGeom prst="roundRect">
            <a:avLst>
              <a:gd name="adj" fmla="val 0"/>
            </a:avLst>
          </a:prstGeom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Доходы от размещения рекламы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5580113" y="4337720"/>
            <a:ext cx="2808312" cy="360040"/>
          </a:xfrm>
          <a:prstGeom prst="roundRect">
            <a:avLst>
              <a:gd name="adj" fmla="val 0"/>
            </a:avLst>
          </a:prstGeom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69</a:t>
            </a:r>
            <a:r>
              <a:rPr sz="12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sz="1200" dirty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млн. руб.</a:t>
            </a:r>
            <a:endParaRPr lang="ru-RU" sz="1200" dirty="0">
              <a:solidFill>
                <a:schemeClr val="tx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827584" y="3329608"/>
            <a:ext cx="3960441" cy="360040"/>
          </a:xfrm>
          <a:prstGeom prst="roundRect">
            <a:avLst>
              <a:gd name="adj" fmla="val 0"/>
            </a:avLst>
          </a:prstGeom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Аренда земли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5580113" y="3329608"/>
            <a:ext cx="2808312" cy="360040"/>
          </a:xfrm>
          <a:prstGeom prst="roundRect">
            <a:avLst>
              <a:gd name="adj" fmla="val 0"/>
            </a:avLst>
          </a:prstGeom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545 </a:t>
            </a:r>
            <a:r>
              <a:rPr sz="1200" dirty="0" err="1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млн</a:t>
            </a:r>
            <a:r>
              <a:rPr sz="1200" dirty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. руб.</a:t>
            </a:r>
            <a:endParaRPr lang="ru-RU" sz="1200" dirty="0">
              <a:solidFill>
                <a:schemeClr val="tx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827584" y="1817440"/>
            <a:ext cx="3960441" cy="360040"/>
          </a:xfrm>
          <a:prstGeom prst="roundRect">
            <a:avLst>
              <a:gd name="adj" fmla="val 0"/>
            </a:avLst>
          </a:prstGeom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Налоги 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на совокупный доход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5580113" y="1817440"/>
            <a:ext cx="2808312" cy="360040"/>
          </a:xfrm>
          <a:prstGeom prst="roundRect">
            <a:avLst>
              <a:gd name="adj" fmla="val 0"/>
            </a:avLst>
          </a:prstGeom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355 </a:t>
            </a:r>
            <a:r>
              <a:rPr sz="1200" dirty="0" err="1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млн</a:t>
            </a:r>
            <a:r>
              <a:rPr sz="1200" dirty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. руб.</a:t>
            </a:r>
            <a:endParaRPr lang="ru-RU" sz="1200" dirty="0">
              <a:solidFill>
                <a:schemeClr val="tx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827584" y="2825552"/>
            <a:ext cx="3960441" cy="360040"/>
          </a:xfrm>
          <a:prstGeom prst="roundRect">
            <a:avLst>
              <a:gd name="adj" fmla="val 0"/>
            </a:avLst>
          </a:prstGeom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Земельный налог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5580113" y="2825552"/>
            <a:ext cx="2808312" cy="360040"/>
          </a:xfrm>
          <a:prstGeom prst="roundRect">
            <a:avLst>
              <a:gd name="adj" fmla="val 0"/>
            </a:avLst>
          </a:prstGeom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841 </a:t>
            </a:r>
            <a:r>
              <a:rPr sz="1200" dirty="0" err="1" smtClean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млн</a:t>
            </a:r>
            <a:r>
              <a:rPr sz="1200" dirty="0">
                <a:solidFill>
                  <a:schemeClr val="tx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. руб.</a:t>
            </a:r>
            <a:endParaRPr lang="ru-RU" sz="1200" dirty="0">
              <a:solidFill>
                <a:schemeClr val="tx1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31202" y="6186499"/>
            <a:ext cx="640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5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0" y="332656"/>
            <a:ext cx="1008112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133725" y="259160"/>
            <a:ext cx="1008112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762962"/>
            <a:ext cx="8676456" cy="217765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6326415"/>
            <a:ext cx="5364088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31202" y="6186499"/>
            <a:ext cx="640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6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15616" y="116632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Функциональная структура расходов в 2019 году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(млн.руб.)</a:t>
            </a:r>
            <a:endParaRPr lang="ru-RU" b="1" dirty="0" smtClean="0">
              <a:solidFill>
                <a:srgbClr val="FF0000"/>
              </a:solidFill>
              <a:latin typeface="Georgia" pitchFamily="18" charset="0"/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xmlns="" val="2506185684"/>
              </p:ext>
            </p:extLst>
          </p:nvPr>
        </p:nvGraphicFramePr>
        <p:xfrm>
          <a:off x="467544" y="1052736"/>
          <a:ext cx="835292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50075942"/>
              </p:ext>
            </p:extLst>
          </p:nvPr>
        </p:nvGraphicFramePr>
        <p:xfrm>
          <a:off x="674414" y="980727"/>
          <a:ext cx="824491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214282" y="1000108"/>
          <a:ext cx="8929718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20055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57224" y="0"/>
            <a:ext cx="77472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Ведомственная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структура расходов в 2019 (млн.руб.)</a:t>
            </a:r>
            <a:endParaRPr lang="ru-RU" b="1" dirty="0" smtClean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9064" y="642918"/>
            <a:ext cx="8424936" cy="252028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779912" y="6326415"/>
            <a:ext cx="5364088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31202" y="6186498"/>
            <a:ext cx="640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7</a:t>
            </a: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142845" y="928670"/>
          <a:ext cx="8786874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764704"/>
            <a:ext cx="867645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6326415"/>
            <a:ext cx="5364088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31202" y="6186499"/>
            <a:ext cx="424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8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88871929"/>
              </p:ext>
            </p:extLst>
          </p:nvPr>
        </p:nvGraphicFramePr>
        <p:xfrm>
          <a:off x="331202" y="1092452"/>
          <a:ext cx="8468616" cy="2912612"/>
        </p:xfrm>
        <a:graphic>
          <a:graphicData uri="http://schemas.openxmlformats.org/drawingml/2006/table">
            <a:tbl>
              <a:tblPr/>
              <a:tblGrid>
                <a:gridCol w="1452776"/>
                <a:gridCol w="915814"/>
                <a:gridCol w="864096"/>
                <a:gridCol w="864096"/>
                <a:gridCol w="792088"/>
                <a:gridCol w="864096"/>
                <a:gridCol w="792088"/>
                <a:gridCol w="936104"/>
                <a:gridCol w="987458"/>
              </a:tblGrid>
              <a:tr h="12039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год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год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год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год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44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объёму   расходов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объёму   расходов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объёму   расходов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объёму  </a:t>
                      </a:r>
                      <a:r>
                        <a:rPr lang="ru-RU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расходов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65013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 бюджета, </a:t>
                      </a:r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13 748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7 681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</a:t>
                      </a: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744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 на реализацию муниципальных программ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92,2%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220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5%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84,3%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3 191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41,5%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817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 на непрограммную деятельность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7,8%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5%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209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15,7%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58,5%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755576" y="116632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Распределение программных и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непрограммных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расходов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в 2018 – 2021 годах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(млн. руб.)</a:t>
            </a:r>
            <a:endParaRPr lang="ru-RU" sz="1600" b="1" dirty="0" smtClean="0">
              <a:solidFill>
                <a:srgbClr val="FF0000"/>
              </a:solidFill>
              <a:latin typeface="Georgia" pitchFamily="18" charset="0"/>
            </a:endParaRP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857224" y="4071942"/>
          <a:ext cx="8072494" cy="2603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20055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764704"/>
            <a:ext cx="8892480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6326415"/>
            <a:ext cx="5364088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31202" y="6186499"/>
            <a:ext cx="496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9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7544" y="1916832"/>
            <a:ext cx="3024336" cy="792088"/>
          </a:xfrm>
          <a:prstGeom prst="roundRect">
            <a:avLst>
              <a:gd name="adj" fmla="val 0"/>
            </a:avLst>
          </a:prstGeom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Строительство образовательных учреждений с созданием дополнительных мест для детей от 2 месяцев до 3 лет</a:t>
            </a:r>
            <a:endParaRPr lang="ru-RU" sz="1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851920" y="3501008"/>
            <a:ext cx="4752528" cy="864096"/>
          </a:xfrm>
          <a:prstGeom prst="roundRect">
            <a:avLst>
              <a:gd name="adj" fmla="val 0"/>
            </a:avLst>
          </a:prstGeom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Обеспечение сохранности муниципального имущества, создание безопасных условий проживания граждан в жилых помещениях многоквартирных домов, находящихся  в муниципальной собственности</a:t>
            </a:r>
            <a:endParaRPr lang="ru-RU" sz="1300" dirty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67544" y="1124744"/>
            <a:ext cx="3024336" cy="684213"/>
          </a:xfrm>
          <a:prstGeom prst="roundRect">
            <a:avLst>
              <a:gd name="adj" fmla="val 0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Социальная сфера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51920" y="1124744"/>
            <a:ext cx="4752528" cy="684213"/>
          </a:xfrm>
          <a:prstGeom prst="roundRect">
            <a:avLst>
              <a:gd name="adj" fmla="val 0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Городское хозяйство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67544" y="3284984"/>
            <a:ext cx="3024336" cy="1152128"/>
          </a:xfrm>
          <a:prstGeom prst="roundRect">
            <a:avLst>
              <a:gd name="adj" fmla="val 0"/>
            </a:avLst>
          </a:prstGeom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Содержание действующей сети муниципальных учреждений, сохранение контингента занимающихся в учреждениях дополнительного образования  на уровне предыдущего периода </a:t>
            </a:r>
            <a:endParaRPr lang="ru-RU" sz="1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67544" y="4509120"/>
            <a:ext cx="3024336" cy="991765"/>
          </a:xfrm>
          <a:prstGeom prst="roundRect">
            <a:avLst>
              <a:gd name="adj" fmla="val 0"/>
            </a:avLst>
          </a:prstGeom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Улучшение жилищных условий молодых семей в рамках реализации муниципальной программы "Молодой семье – доступное жильё</a:t>
            </a:r>
            <a:r>
              <a:rPr lang="en-US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ru-RU" sz="1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67544" y="5589240"/>
            <a:ext cx="3024336" cy="631725"/>
          </a:xfrm>
          <a:prstGeom prst="roundRect">
            <a:avLst>
              <a:gd name="adj" fmla="val 0"/>
            </a:avLst>
          </a:prstGeom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Выполнение в полном размере принятых публичных нормативных обязательств перед населением</a:t>
            </a:r>
            <a:endParaRPr lang="ru-RU" sz="1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851920" y="4509120"/>
            <a:ext cx="4752528" cy="1711844"/>
          </a:xfrm>
          <a:prstGeom prst="roundRect">
            <a:avLst>
              <a:gd name="adj" fmla="val 0"/>
            </a:avLst>
          </a:prstGeom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Выполнение мероприятий по поддержанию в технически исправном состоянии сетей и сооружений ливневой канализации,  устранению аварийных ситуаций на оборудовании и сетях инженерной инфраструктуры,  поддержанию в технически исправном эксплуатационном состоянии сетей уличного (наружного) освещения содержанию объектов и сетей инженерной инфраструктуры, оформленных в муниципальную собственность</a:t>
            </a:r>
            <a:endParaRPr lang="ru-RU" sz="1300" dirty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851920" y="1916832"/>
            <a:ext cx="4752528" cy="1440160"/>
          </a:xfrm>
          <a:prstGeom prst="roundRect">
            <a:avLst>
              <a:gd name="adj" fmla="val 0"/>
            </a:avLst>
          </a:prstGeom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Выполнение работ по содержанию улично-дорожной сети, ремонту дорог, повышению безопасности дорожного движения, санитарной очистке территорий городского округа, благоустройству территорий, содержанию мест захоронения, комплексному содержанию территорий общего пользования, жилых кварталов и объектов озеленения, охране, защите и воспроизводству лесов, охране окружающей среды</a:t>
            </a:r>
            <a:endParaRPr lang="ru-RU" sz="1300" dirty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67544" y="2780928"/>
            <a:ext cx="3024336" cy="432048"/>
          </a:xfrm>
          <a:prstGeom prst="roundRect">
            <a:avLst>
              <a:gd name="adj" fmla="val 0"/>
            </a:avLst>
          </a:prstGeom>
          <a:ln/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Строительство физкультурно-оздоровительного комплекса</a:t>
            </a:r>
            <a:endParaRPr lang="ru-RU" sz="13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115616" y="188640"/>
            <a:ext cx="76683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Развитие приоритетных направлений расходов из бюджета городского округа Тольятти на 2019-2020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годы</a:t>
            </a:r>
            <a:endParaRPr lang="ru-RU" b="1" dirty="0" smtClean="0">
              <a:solidFill>
                <a:srgbClr val="FF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055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764704"/>
            <a:ext cx="8676456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6326415"/>
            <a:ext cx="5364088" cy="216024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79512" y="6093296"/>
            <a:ext cx="71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10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7544" y="2060848"/>
            <a:ext cx="2304256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63,9 млн.руб</a:t>
            </a:r>
            <a:r>
              <a:rPr lang="ru-RU" sz="1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Публично-нормативные обязательства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444208" y="2060848"/>
            <a:ext cx="2376264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35,3 млн.руб.  (78 млн.руб. </a:t>
            </a:r>
            <a:r>
              <a:rPr lang="ru-RU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вышест.бюдж</a:t>
            </a:r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Улучшение жилищных условий молодым семьям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91880" y="2492896"/>
            <a:ext cx="2448272" cy="132343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00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ru-RU" dirty="0"/>
              <a:t>Бюджет городского округа Тольятти</a:t>
            </a:r>
          </a:p>
          <a:p>
            <a:r>
              <a:rPr lang="ru-RU" dirty="0"/>
              <a:t>на 201</a:t>
            </a:r>
            <a:r>
              <a:rPr lang="en-US" dirty="0"/>
              <a:t>9</a:t>
            </a:r>
            <a:r>
              <a:rPr lang="ru-RU" dirty="0"/>
              <a:t> г.</a:t>
            </a:r>
          </a:p>
          <a:p>
            <a:r>
              <a:rPr lang="ru-RU" u="sng" dirty="0"/>
              <a:t>574,3  млн.руб.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347864" y="1124744"/>
            <a:ext cx="2592288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305</a:t>
            </a:r>
            <a:r>
              <a:rPr lang="en-US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млн.руб.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Субсидии СОНКО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436096" y="4509120"/>
            <a:ext cx="3384376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22,5 </a:t>
            </a:r>
            <a:r>
              <a:rPr lang="ru-RU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Социальные выплаты  на присмотр и уход за детьми-инвалидами, детьми-сиротами, детьми оставшимися без попечения родителей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83568" y="4509120"/>
            <a:ext cx="3096344" cy="113877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147 </a:t>
            </a:r>
            <a:r>
              <a:rPr lang="ru-RU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sz="14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Организация бесплатного, льготного питания учащихся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23528" y="0"/>
            <a:ext cx="87129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Georgia" pitchFamily="18" charset="0"/>
              </a:rPr>
              <a:t>Расходы бюджета на социальную поддержку граждан, социальных организаций в 2019 г. </a:t>
            </a:r>
            <a:endParaRPr lang="ru-RU" sz="2000" b="1" dirty="0" smtClean="0">
              <a:solidFill>
                <a:srgbClr val="FF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055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5515</TotalTime>
  <Words>1437</Words>
  <Application>Microsoft Office PowerPoint</Application>
  <PresentationFormat>Экран (4:3)</PresentationFormat>
  <Paragraphs>319</Paragraphs>
  <Slides>14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ПЕТРО</dc:creator>
  <cp:lastModifiedBy>bryzgalova</cp:lastModifiedBy>
  <cp:revision>598</cp:revision>
  <cp:lastPrinted>2019-01-31T07:43:25Z</cp:lastPrinted>
  <dcterms:created xsi:type="dcterms:W3CDTF">2017-06-15T13:15:30Z</dcterms:created>
  <dcterms:modified xsi:type="dcterms:W3CDTF">2019-05-17T11:28:48Z</dcterms:modified>
</cp:coreProperties>
</file>