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85" r:id="rId5"/>
    <p:sldId id="284" r:id="rId6"/>
    <p:sldId id="279" r:id="rId7"/>
    <p:sldId id="280" r:id="rId8"/>
    <p:sldId id="281" r:id="rId9"/>
    <p:sldId id="287" r:id="rId10"/>
    <p:sldId id="26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AA30-9D58-4FBE-85DC-A7B3B26B4933}" type="datetime1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4838-39FD-4CBB-BE48-D62BFFCB8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40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A585-4DAC-49C1-9846-F06547C0DFAA}" type="datetime1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4838-39FD-4CBB-BE48-D62BFFCB8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06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5F62-6A88-44DA-8F88-2767039450B8}" type="datetime1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4838-39FD-4CBB-BE48-D62BFFCB8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57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5554-04CF-42E3-B1DF-539BD36EFCFE}" type="datetime1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4838-39FD-4CBB-BE48-D62BFFCB8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60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2FE-B417-48E1-8AA2-87EE8E216B31}" type="datetime1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4838-39FD-4CBB-BE48-D62BFFCB8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20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79CEA-420C-4219-9624-42CB8EFB5796}" type="datetime1">
              <a:rPr lang="ru-RU" smtClean="0"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4838-39FD-4CBB-BE48-D62BFFCB8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306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B5BC-9ED0-4E03-973E-3FEE14DC9D28}" type="datetime1">
              <a:rPr lang="ru-RU" smtClean="0"/>
              <a:t>21.06.2023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4838-39FD-4CBB-BE48-D62BFFCB8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95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BDD5-B06E-4A6B-867C-06A84DC4969C}" type="datetime1">
              <a:rPr lang="ru-RU" smtClean="0"/>
              <a:t>21.06.2023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4838-39FD-4CBB-BE48-D62BFFCB8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10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D2D9-0A35-45E8-A619-A8AE301EBC87}" type="datetime1">
              <a:rPr lang="ru-RU" smtClean="0"/>
              <a:t>21.06.2023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4838-39FD-4CBB-BE48-D62BFFCB8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73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22A9B-C6AE-471F-ACCE-1CC58C7019BF}" type="datetime1">
              <a:rPr lang="ru-RU" smtClean="0"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4838-39FD-4CBB-BE48-D62BFFCB8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60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F425-C42E-48D4-82B7-CE05F854AE7F}" type="datetime1">
              <a:rPr lang="ru-RU" smtClean="0"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4838-39FD-4CBB-BE48-D62BFFCB8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03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8E084-B5BC-4881-B3CA-C850F2BFDD2E}" type="datetime1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44838-39FD-4CBB-BE48-D62BFFCB8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24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1543050"/>
            <a:ext cx="11468099" cy="5015693"/>
          </a:xfrm>
          <a:gradFill>
            <a:gsLst>
              <a:gs pos="0">
                <a:schemeClr val="bg1"/>
              </a:gs>
              <a:gs pos="97000">
                <a:srgbClr val="086FC4"/>
              </a:gs>
            </a:gsLst>
            <a:lin ang="0" scaled="1"/>
          </a:gradFill>
          <a:ln>
            <a:noFill/>
          </a:ln>
        </p:spPr>
        <p:txBody>
          <a:bodyPr anchor="ctr" anchorCtr="0"/>
          <a:lstStyle/>
          <a:p>
            <a:pPr>
              <a:spcBef>
                <a:spcPts val="0"/>
              </a:spcBef>
            </a:pPr>
            <a:r>
              <a:rPr lang="ru-RU" dirty="0">
                <a:latin typeface="Century Gothic" panose="020B0502020202020204" pitchFamily="34" charset="0"/>
              </a:rPr>
              <a:t>СТРАТЕГИЯ СОЦИАЛЬНО-ЭКОНОМИЧЕСКОГО РАЗВИТИЯ ГОРОДСКОГО ОКРУГА ТОЛЬЯТТИ НА ПЕРИОД ДО 2030 ГОДА</a:t>
            </a:r>
          </a:p>
          <a:p>
            <a:pPr>
              <a:spcBef>
                <a:spcPts val="0"/>
              </a:spcBef>
            </a:pPr>
            <a:endParaRPr lang="ru-RU" dirty="0"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dirty="0">
                <a:latin typeface="Century Gothic" panose="020B0502020202020204" pitchFamily="34" charset="0"/>
              </a:rPr>
              <a:t>(результаты реализации за 2022 год)</a:t>
            </a:r>
          </a:p>
        </p:txBody>
      </p:sp>
      <p:sp>
        <p:nvSpPr>
          <p:cNvPr id="4" name="Rectangle 73"/>
          <p:cNvSpPr>
            <a:spLocks noGrp="1" noChangeArrowheads="1"/>
          </p:cNvSpPr>
          <p:nvPr>
            <p:ph type="ctrTitle"/>
          </p:nvPr>
        </p:nvSpPr>
        <p:spPr bwMode="auto">
          <a:xfrm>
            <a:off x="428625" y="247650"/>
            <a:ext cx="11468099" cy="1066800"/>
          </a:xfrm>
          <a:prstGeom prst="rect">
            <a:avLst/>
          </a:prstGeom>
          <a:gradFill>
            <a:gsLst>
              <a:gs pos="0">
                <a:schemeClr val="bg1"/>
              </a:gs>
              <a:gs pos="97000">
                <a:srgbClr val="086FC4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Bottom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lIns="0" tIns="67046" rIns="0" bIns="0" anchor="ctr">
            <a:flatTx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57263">
              <a:lnSpc>
                <a:spcPct val="85000"/>
              </a:lnSpc>
              <a:buClr>
                <a:srgbClr val="800000"/>
              </a:buClr>
              <a:buFont typeface="Trebuchet MS" pitchFamily="34" charset="0"/>
              <a:buNone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entury Gothic" pitchFamily="34" charset="0"/>
              </a:rPr>
              <a:t> </a:t>
            </a:r>
            <a:r>
              <a:rPr lang="ru-RU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Администрация городского округа Тольятти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090" y="342899"/>
            <a:ext cx="755970" cy="876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363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3"/>
          <p:cNvSpPr txBox="1">
            <a:spLocks noChangeArrowheads="1"/>
          </p:cNvSpPr>
          <p:nvPr/>
        </p:nvSpPr>
        <p:spPr bwMode="auto">
          <a:xfrm>
            <a:off x="428625" y="247650"/>
            <a:ext cx="11468099" cy="1066800"/>
          </a:xfrm>
          <a:prstGeom prst="rect">
            <a:avLst/>
          </a:prstGeom>
          <a:gradFill>
            <a:gsLst>
              <a:gs pos="0">
                <a:schemeClr val="bg1"/>
              </a:gs>
              <a:gs pos="97000">
                <a:srgbClr val="086FC4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Bottom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vert="horz" lIns="0" tIns="67046" rIns="0" bIns="0" rtlCol="0" anchor="ctr">
            <a:normAutofit/>
            <a:flatTx/>
          </a:bodyPr>
          <a:lstStyle>
            <a:defPPr>
              <a:defRPr lang="ru-RU"/>
            </a:defPPr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57263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>
                <a:srgbClr val="800000"/>
              </a:buClr>
              <a:buSzTx/>
              <a:buFont typeface="Trebuchet MS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Администрация городского округа Тольятти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090" y="342899"/>
            <a:ext cx="755970" cy="876301"/>
          </a:xfrm>
          <a:prstGeom prst="rect">
            <a:avLst/>
          </a:prstGeom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428625" y="1543050"/>
            <a:ext cx="11468099" cy="5015693"/>
          </a:xfrm>
          <a:prstGeom prst="rect">
            <a:avLst/>
          </a:prstGeom>
          <a:gradFill>
            <a:gsLst>
              <a:gs pos="0">
                <a:schemeClr val="bg1"/>
              </a:gs>
              <a:gs pos="97000">
                <a:srgbClr val="086FC4"/>
              </a:gs>
            </a:gsLst>
            <a:lin ang="0" scaled="1"/>
          </a:gradFill>
          <a:ln>
            <a:noFill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Спасибо за внимание!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02F1376-DD1A-47D3-BFD7-1B075806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544838-39FD-4CBB-BE48-D62BFFCB830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181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759" y="144379"/>
            <a:ext cx="11656194" cy="741145"/>
          </a:xfrm>
          <a:gradFill>
            <a:gsLst>
              <a:gs pos="0">
                <a:schemeClr val="bg1"/>
              </a:gs>
              <a:gs pos="97000">
                <a:srgbClr val="086FC4"/>
              </a:gs>
            </a:gsLst>
            <a:lin ang="0" scaled="1"/>
          </a:gradFill>
        </p:spPr>
        <p:txBody>
          <a:bodyPr>
            <a:normAutofit fontScale="90000"/>
          </a:bodyPr>
          <a:lstStyle/>
          <a:p>
            <a:pPr algn="ctr"/>
            <a:br>
              <a:rPr lang="ru-RU" sz="2400" b="1" dirty="0">
                <a:latin typeface="Century Gothic" panose="020B0502020202020204" pitchFamily="34" charset="0"/>
              </a:rPr>
            </a:br>
            <a:r>
              <a:rPr lang="ru-RU" sz="2400" b="1" dirty="0">
                <a:latin typeface="Century Gothic" panose="020B0502020202020204" pitchFamily="34" charset="0"/>
              </a:rPr>
              <a:t>Приоритеты развития городского округа Тольятти на период действия Плана мероприятий по реализации Стратегии Тольятти - 2030</a:t>
            </a:r>
            <a:br>
              <a:rPr lang="ru-RU" sz="2400" b="1" dirty="0">
                <a:latin typeface="Century Gothic" panose="020B0502020202020204" pitchFamily="34" charset="0"/>
              </a:rPr>
            </a:br>
            <a:endParaRPr lang="ru-RU" sz="24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88759" y="1103728"/>
          <a:ext cx="11656194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605">
                  <a:extLst>
                    <a:ext uri="{9D8B030D-6E8A-4147-A177-3AD203B41FA5}">
                      <a16:colId xmlns:a16="http://schemas.microsoft.com/office/drawing/2014/main" val="3407168974"/>
                    </a:ext>
                  </a:extLst>
                </a:gridCol>
                <a:gridCol w="4812543">
                  <a:extLst>
                    <a:ext uri="{9D8B030D-6E8A-4147-A177-3AD203B41FA5}">
                      <a16:colId xmlns:a16="http://schemas.microsoft.com/office/drawing/2014/main" val="26995241"/>
                    </a:ext>
                  </a:extLst>
                </a:gridCol>
                <a:gridCol w="6189046">
                  <a:extLst>
                    <a:ext uri="{9D8B030D-6E8A-4147-A177-3AD203B41FA5}">
                      <a16:colId xmlns:a16="http://schemas.microsoft.com/office/drawing/2014/main" val="4071065682"/>
                    </a:ext>
                  </a:extLst>
                </a:gridCol>
              </a:tblGrid>
              <a:tr h="571897">
                <a:tc>
                  <a:txBody>
                    <a:bodyPr/>
                    <a:lstStyle/>
                    <a:p>
                      <a:r>
                        <a:rPr lang="ru-RU" sz="2000" dirty="0"/>
                        <a:t>№</a:t>
                      </a:r>
                      <a:r>
                        <a:rPr lang="ru-RU" sz="2000" baseline="0" dirty="0"/>
                        <a:t> п/п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Приоритеты</a:t>
                      </a:r>
                      <a:r>
                        <a:rPr lang="ru-RU" sz="2000" baseline="0" dirty="0"/>
                        <a:t> развития городского округа до 2030 года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Среднесрочные приоритеты</a:t>
                      </a:r>
                    </a:p>
                    <a:p>
                      <a:pPr algn="ctr"/>
                      <a:r>
                        <a:rPr lang="ru-RU" sz="2000" dirty="0"/>
                        <a:t>(на 2019-2024 годы)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611900"/>
                  </a:ext>
                </a:extLst>
              </a:tr>
              <a:tr h="571897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ЭКОГОРОД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182563" algn="l"/>
                          <a:tab pos="269875" algn="l"/>
                        </a:tabLst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Снижение факторов негативного воздействия на окружающую среду, в том числе, крупными промышленными предприятиями городского округа Тольятти.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69875" algn="l"/>
                        </a:tabLst>
                        <a:defRPr/>
                      </a:pPr>
                      <a:r>
                        <a:rPr lang="ru-RU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рганизация системы общественной поддержки экологически-устойчивого развития городского округа Тольятти.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69875" algn="l"/>
                        </a:tabLst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Восстановление лесов городского округа Тольятти.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334914"/>
                  </a:ext>
                </a:extLst>
              </a:tr>
              <a:tr h="571897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ЧЕЛОВЕЧЕСКИЙ</a:t>
                      </a:r>
                      <a:r>
                        <a:rPr lang="ru-RU" b="1" baseline="0" dirty="0"/>
                        <a:t> ПОТЕНЦИАЛ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AutoNum type="arabicPeriod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доступности и повышение качества дошкольного и школьного образования.</a:t>
                      </a:r>
                    </a:p>
                    <a:p>
                      <a:pPr marL="0" indent="0">
                        <a:buAutoNum type="arabicPeriod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Модернизация системы дополнительного образования.</a:t>
                      </a:r>
                    </a:p>
                    <a:p>
                      <a:pPr marL="0" indent="0">
                        <a:buAutoNum type="arabicPeriod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Развитие массового спорта и популяризация здорового образа жизни.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90748"/>
                  </a:ext>
                </a:extLst>
              </a:tr>
              <a:tr h="571897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ГОРОДСКОЕ</a:t>
                      </a:r>
                      <a:r>
                        <a:rPr lang="ru-RU" b="1" baseline="0" dirty="0"/>
                        <a:t> СООБЩЕСТВО И ИДЕНТИЧНОСТЬ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AutoNum type="arabicPeriod"/>
                      </a:pPr>
                      <a:r>
                        <a:rPr lang="ru-RU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асширение системы культурно-досуговой деятельности.</a:t>
                      </a:r>
                    </a:p>
                    <a:p>
                      <a:pPr marL="0" indent="0">
                        <a:buAutoNum type="arabicPeriod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Создание условий для формирования исторической и культурной идентичности жителей городского округа Тольятти.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125636"/>
                  </a:ext>
                </a:extLst>
              </a:tr>
              <a:tr h="571897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ВОЗМОЖНОСТИ</a:t>
                      </a:r>
                      <a:r>
                        <a:rPr lang="ru-RU" b="1" baseline="0" dirty="0"/>
                        <a:t> ДЛЯ КАЖДОГО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AutoNum type="arabicPeriod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инвестиционной привлекательности городского округа Тольятти.</a:t>
                      </a:r>
                    </a:p>
                    <a:p>
                      <a:pPr marL="0" indent="0">
                        <a:buAutoNum type="arabicPeriod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Развитие инфраструктуры поддержки субъектов малого и среднего предпринимательства.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431060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5FC9553-06D7-4452-A443-2BF89E0FC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7859" y="6559648"/>
            <a:ext cx="417094" cy="29835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544838-39FD-4CBB-BE48-D62BFFCB830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634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88759" y="1505381"/>
          <a:ext cx="11656194" cy="4960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605">
                  <a:extLst>
                    <a:ext uri="{9D8B030D-6E8A-4147-A177-3AD203B41FA5}">
                      <a16:colId xmlns:a16="http://schemas.microsoft.com/office/drawing/2014/main" val="3407168974"/>
                    </a:ext>
                  </a:extLst>
                </a:gridCol>
                <a:gridCol w="2762362">
                  <a:extLst>
                    <a:ext uri="{9D8B030D-6E8A-4147-A177-3AD203B41FA5}">
                      <a16:colId xmlns:a16="http://schemas.microsoft.com/office/drawing/2014/main" val="26995241"/>
                    </a:ext>
                  </a:extLst>
                </a:gridCol>
                <a:gridCol w="8239227">
                  <a:extLst>
                    <a:ext uri="{9D8B030D-6E8A-4147-A177-3AD203B41FA5}">
                      <a16:colId xmlns:a16="http://schemas.microsoft.com/office/drawing/2014/main" val="4071065682"/>
                    </a:ext>
                  </a:extLst>
                </a:gridCol>
              </a:tblGrid>
              <a:tr h="1476788">
                <a:tc>
                  <a:txBody>
                    <a:bodyPr/>
                    <a:lstStyle/>
                    <a:p>
                      <a:r>
                        <a:rPr lang="ru-RU" dirty="0"/>
                        <a:t>№</a:t>
                      </a:r>
                      <a:r>
                        <a:rPr lang="ru-RU" baseline="0" dirty="0"/>
                        <a:t> 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Приоритеты</a:t>
                      </a:r>
                      <a:r>
                        <a:rPr lang="ru-RU" baseline="0" dirty="0"/>
                        <a:t> развития городского округа до 2030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Среднесрочные приоритеты</a:t>
                      </a:r>
                    </a:p>
                    <a:p>
                      <a:pPr algn="ctr"/>
                      <a:r>
                        <a:rPr lang="ru-RU" dirty="0"/>
                        <a:t>(на 2019-2024 годы)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611900"/>
                  </a:ext>
                </a:extLst>
              </a:tr>
              <a:tr h="1033752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ГОРОД</a:t>
                      </a:r>
                      <a:r>
                        <a:rPr lang="ru-RU" b="1" baseline="0" dirty="0"/>
                        <a:t> БОЛЬШИХ ПРОЕКТОВ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Реализация крупных инновационных проектов и технологических инициатив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258962"/>
                  </a:ext>
                </a:extLst>
              </a:tr>
              <a:tr h="1526014"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  <a:p>
                      <a:pPr algn="ctr"/>
                      <a:endParaRPr lang="ru-RU" b="1" dirty="0"/>
                    </a:p>
                    <a:p>
                      <a:pPr algn="ctr"/>
                      <a:r>
                        <a:rPr lang="ru-RU" b="1" dirty="0"/>
                        <a:t>6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ГОРОД</a:t>
                      </a:r>
                      <a:r>
                        <a:rPr lang="ru-RU" b="1" baseline="0" dirty="0"/>
                        <a:t> ЖИЗНИ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1. Реализация комплекса мер по формированию комфортной городской среды и благоустройству территорий.</a:t>
                      </a:r>
                    </a:p>
                    <a:p>
                      <a:r>
                        <a:rPr lang="ru-RU" sz="1600" dirty="0"/>
                        <a:t>2. Обеспечение надлежащего функционирования жилищно-коммунальной инфраструктуры городского округа Тольятти.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3712131"/>
                  </a:ext>
                </a:extLst>
              </a:tr>
              <a:tr h="923634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ТОЛЬЯТТИ МОБИЛЬНЫЙ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Развитие муниципальной транспортной инфраструктуры и </a:t>
                      </a:r>
                      <a:r>
                        <a:rPr lang="ru-RU" sz="1600" dirty="0" err="1"/>
                        <a:t>Самарско</a:t>
                      </a:r>
                      <a:r>
                        <a:rPr lang="ru-RU" sz="1600" dirty="0"/>
                        <a:t>-Тольяттинской агломерации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1733978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88759" y="143744"/>
            <a:ext cx="11656193" cy="1103941"/>
          </a:xfrm>
          <a:gradFill>
            <a:gsLst>
              <a:gs pos="0">
                <a:schemeClr val="bg1"/>
              </a:gs>
              <a:gs pos="97000">
                <a:srgbClr val="086FC4"/>
              </a:gs>
            </a:gsLst>
            <a:lin ang="0" scaled="1"/>
          </a:gradFill>
        </p:spPr>
        <p:txBody>
          <a:bodyPr>
            <a:normAutofit fontScale="90000"/>
          </a:bodyPr>
          <a:lstStyle/>
          <a:p>
            <a:pPr algn="ctr"/>
            <a:br>
              <a:rPr lang="ru-RU" sz="2400" b="1" dirty="0">
                <a:latin typeface="Century Gothic" panose="020B0502020202020204" pitchFamily="34" charset="0"/>
              </a:rPr>
            </a:br>
            <a:r>
              <a:rPr lang="ru-RU" sz="2400" b="1" dirty="0">
                <a:latin typeface="Century Gothic" panose="020B0502020202020204" pitchFamily="34" charset="0"/>
              </a:rPr>
              <a:t>Приоритеты развития городского округа Тольятти на период действия Плана мероприятий по реализации Стратегии Тольятти – 2030</a:t>
            </a:r>
            <a:br>
              <a:rPr lang="ru-RU" sz="2400" b="1" dirty="0">
                <a:latin typeface="Century Gothic" panose="020B0502020202020204" pitchFamily="34" charset="0"/>
              </a:rPr>
            </a:br>
            <a:r>
              <a:rPr lang="ru-RU" sz="2400" b="1" dirty="0">
                <a:latin typeface="Century Gothic" panose="020B0502020202020204" pitchFamily="34" charset="0"/>
              </a:rPr>
              <a:t> (приоритеты 5-7)</a:t>
            </a:r>
            <a:br>
              <a:rPr lang="ru-RU" sz="2400" b="1" dirty="0">
                <a:latin typeface="Century Gothic" panose="020B0502020202020204" pitchFamily="34" charset="0"/>
              </a:rPr>
            </a:br>
            <a:endParaRPr lang="ru-RU" sz="2400" b="1" dirty="0">
              <a:latin typeface="Century Gothic" panose="020B0502020202020204" pitchFamily="34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C906DEA-0D9C-43ED-8A12-3F0F246D0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5931" y="6465569"/>
            <a:ext cx="38902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544838-39FD-4CBB-BE48-D62BFFCB830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5470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9B235B9-C38C-4629-BCAB-2D3919913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544838-39FD-4CBB-BE48-D62BFFCB830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73">
            <a:extLst>
              <a:ext uri="{FF2B5EF4-FFF2-40B4-BE49-F238E27FC236}">
                <a16:creationId xmlns:a16="http://schemas.microsoft.com/office/drawing/2014/main" id="{A5E0B374-8292-4973-AEBE-1DFE985B09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65471" y="410368"/>
            <a:ext cx="11776587" cy="1325563"/>
          </a:xfrm>
          <a:prstGeom prst="rect">
            <a:avLst/>
          </a:prstGeom>
          <a:gradFill>
            <a:gsLst>
              <a:gs pos="52000">
                <a:schemeClr val="bg1"/>
              </a:gs>
              <a:gs pos="100000">
                <a:schemeClr val="accent1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Bottom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lIns="0" tIns="67046" rIns="0" bIns="0" anchor="ctr">
            <a:flatTx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57263">
              <a:lnSpc>
                <a:spcPct val="85000"/>
              </a:lnSpc>
              <a:buClr>
                <a:srgbClr val="800000"/>
              </a:buClr>
              <a:buFont typeface="Trebuchet MS" pitchFamily="34" charset="0"/>
              <a:buNone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entury Gothic" pitchFamily="34" charset="0"/>
              </a:rPr>
              <a:t> Этапы реализации Стратегии социально-экономического развития городского округа Тольятти на период до 2030 года</a:t>
            </a:r>
            <a:endParaRPr lang="ru-RU" sz="20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FDAA7B4-054F-4015-9789-09C34E2241DA}"/>
              </a:ext>
            </a:extLst>
          </p:cNvPr>
          <p:cNvSpPr/>
          <p:nvPr/>
        </p:nvSpPr>
        <p:spPr>
          <a:xfrm>
            <a:off x="265471" y="2226800"/>
            <a:ext cx="3441290" cy="3229692"/>
          </a:xfrm>
          <a:prstGeom prst="round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+mn-cs"/>
            </a:endParaRPr>
          </a:p>
          <a:p>
            <a:pPr marL="0" marR="0" lvl="0" indent="4502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+mn-cs"/>
            </a:endParaRPr>
          </a:p>
          <a:p>
            <a:pPr marL="0" marR="0" lvl="0" indent="4502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I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этап (2019-2020 годы)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этап быстрых шагов, предполагающих минимальные затраты, но позволяющих снять основные инженерные, социальные и иные ограничения за счет активного привлечения внешних инвесторов.</a:t>
            </a: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и поддержки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местных инициатив;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792BA9D0-D5CF-47F9-AC1F-CA14C2AEC58D}"/>
              </a:ext>
            </a:extLst>
          </p:cNvPr>
          <p:cNvSpPr/>
          <p:nvPr/>
        </p:nvSpPr>
        <p:spPr>
          <a:xfrm>
            <a:off x="4466280" y="2221677"/>
            <a:ext cx="3441290" cy="3229692"/>
          </a:xfrm>
          <a:prstGeom prst="round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II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 этап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(2021-2024 годы)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-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этап внедрения лучших практик, активного развития новых технологий, реализации больших проектов, в том числе за счет федерального финансирования.</a:t>
            </a: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+mn-cs"/>
            </a:endParaRPr>
          </a:p>
          <a:p>
            <a:pPr marL="0" marR="0" lvl="0" indent="4502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+mn-cs"/>
            </a:endParaRPr>
          </a:p>
          <a:p>
            <a:pPr marL="0" marR="0" lvl="0" indent="4502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и поддержки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местных инициатив;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641F19F3-BFC1-4244-9379-2A853E12F3C4}"/>
              </a:ext>
            </a:extLst>
          </p:cNvPr>
          <p:cNvSpPr/>
          <p:nvPr/>
        </p:nvSpPr>
        <p:spPr>
          <a:xfrm>
            <a:off x="8610552" y="2221677"/>
            <a:ext cx="3441290" cy="3229692"/>
          </a:xfrm>
          <a:prstGeom prst="round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 этап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2025-2030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годы)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этап масштабирования лучших практик в экономике и социальной сфере Тольятти; активное развитие новых отраслей.</a:t>
            </a: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+mn-cs"/>
            </a:endParaRPr>
          </a:p>
          <a:p>
            <a:pPr marL="0" marR="0" lvl="0" indent="4502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+mn-cs"/>
            </a:endParaRPr>
          </a:p>
          <a:p>
            <a:pPr marL="0" marR="0" lvl="0" indent="4502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и поддержки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местных инициатив;</a:t>
            </a: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F9A10827-237E-449B-8084-5CB6962CAC0E}"/>
              </a:ext>
            </a:extLst>
          </p:cNvPr>
          <p:cNvSpPr/>
          <p:nvPr/>
        </p:nvSpPr>
        <p:spPr>
          <a:xfrm>
            <a:off x="3748525" y="3547813"/>
            <a:ext cx="6759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6E4D8401-D31C-4287-9EA5-93C2AD7CCA82}"/>
              </a:ext>
            </a:extLst>
          </p:cNvPr>
          <p:cNvSpPr/>
          <p:nvPr/>
        </p:nvSpPr>
        <p:spPr>
          <a:xfrm>
            <a:off x="7948736" y="3542690"/>
            <a:ext cx="62064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7799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3"/>
          <p:cNvSpPr>
            <a:spLocks noGrp="1" noChangeArrowheads="1"/>
          </p:cNvSpPr>
          <p:nvPr>
            <p:ph type="ctrTitle"/>
          </p:nvPr>
        </p:nvSpPr>
        <p:spPr bwMode="auto">
          <a:xfrm>
            <a:off x="428625" y="247650"/>
            <a:ext cx="11468099" cy="1066800"/>
          </a:xfrm>
          <a:prstGeom prst="rect">
            <a:avLst/>
          </a:prstGeom>
          <a:gradFill>
            <a:gsLst>
              <a:gs pos="52000">
                <a:schemeClr val="bg1"/>
              </a:gs>
              <a:gs pos="100000">
                <a:schemeClr val="accent1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Bottom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lIns="0" tIns="67046" rIns="0" bIns="0" anchor="ctr">
            <a:flatTx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57263">
              <a:lnSpc>
                <a:spcPct val="85000"/>
              </a:lnSpc>
              <a:buClr>
                <a:srgbClr val="800000"/>
              </a:buClr>
              <a:buFont typeface="Trebuchet MS" pitchFamily="34" charset="0"/>
              <a:buNone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entury Gothic" pitchFamily="34" charset="0"/>
              </a:rPr>
              <a:t> Основные характеристики выполнения Плана мероприятий по реализации Стратегии социально-экономического развития городского округа Тольятти на период до 2030 года в отчетном периоде (2022 год)</a:t>
            </a:r>
            <a:endParaRPr lang="ru-RU" sz="20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07FB7871-38B0-4184-BD2F-A74D1805CA84}"/>
              </a:ext>
            </a:extLst>
          </p:cNvPr>
          <p:cNvSpPr/>
          <p:nvPr/>
        </p:nvSpPr>
        <p:spPr>
          <a:xfrm>
            <a:off x="2656091" y="1653219"/>
            <a:ext cx="6744930" cy="71775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 приоритетов развития городского округа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B76BDF56-1346-4394-8C07-BBD6814EA671}"/>
              </a:ext>
            </a:extLst>
          </p:cNvPr>
          <p:cNvSpPr/>
          <p:nvPr/>
        </p:nvSpPr>
        <p:spPr>
          <a:xfrm>
            <a:off x="2597924" y="2882799"/>
            <a:ext cx="6812285" cy="656304"/>
          </a:xfrm>
          <a:prstGeom prst="round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52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стратегических задачи, решаемых согласно приоритетам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37FC07F6-C8D7-4514-8211-3004B9E76CC5}"/>
              </a:ext>
            </a:extLst>
          </p:cNvPr>
          <p:cNvSpPr/>
          <p:nvPr/>
        </p:nvSpPr>
        <p:spPr>
          <a:xfrm>
            <a:off x="2588736" y="3996545"/>
            <a:ext cx="6812285" cy="65630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210 мероприятий в рамках решаемых задач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CE3C3C20-6D63-433B-8C2F-F58CA3C93EC1}"/>
              </a:ext>
            </a:extLst>
          </p:cNvPr>
          <p:cNvSpPr/>
          <p:nvPr/>
        </p:nvSpPr>
        <p:spPr>
          <a:xfrm>
            <a:off x="955110" y="5271694"/>
            <a:ext cx="3480620" cy="572738"/>
          </a:xfrm>
          <a:prstGeom prst="roundRect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Выполнено мероприятий - </a:t>
            </a: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179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8EB5ED57-B938-4C6D-9268-7AC0E4FF1B94}"/>
              </a:ext>
            </a:extLst>
          </p:cNvPr>
          <p:cNvSpPr/>
          <p:nvPr/>
        </p:nvSpPr>
        <p:spPr>
          <a:xfrm>
            <a:off x="4689987" y="5204782"/>
            <a:ext cx="7206737" cy="1517958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Не выполнено мероприятий – 31, основные причины: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отсутствие финансирования;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ограничительные меры в связи с угрозой распространения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COVID-19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перенос мероприятий хозяйствующими субъектами на более поздние сроки в связи с экономической ситуацией.</a:t>
            </a:r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A9C0B70A-6E6D-4444-9465-82D8FC560DA5}"/>
              </a:ext>
            </a:extLst>
          </p:cNvPr>
          <p:cNvSpPr/>
          <p:nvPr/>
        </p:nvSpPr>
        <p:spPr>
          <a:xfrm>
            <a:off x="5676703" y="2431957"/>
            <a:ext cx="484632" cy="373593"/>
          </a:xfrm>
          <a:prstGeom prst="down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Стрелка: вниз 15">
            <a:extLst>
              <a:ext uri="{FF2B5EF4-FFF2-40B4-BE49-F238E27FC236}">
                <a16:creationId xmlns:a16="http://schemas.microsoft.com/office/drawing/2014/main" id="{F2B03D14-B866-4D22-8C8F-8DEBCDFF9E1D}"/>
              </a:ext>
            </a:extLst>
          </p:cNvPr>
          <p:cNvSpPr/>
          <p:nvPr/>
        </p:nvSpPr>
        <p:spPr>
          <a:xfrm>
            <a:off x="5660143" y="3590192"/>
            <a:ext cx="484632" cy="349131"/>
          </a:xfrm>
          <a:prstGeom prst="down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Стрелка: вниз 16">
            <a:extLst>
              <a:ext uri="{FF2B5EF4-FFF2-40B4-BE49-F238E27FC236}">
                <a16:creationId xmlns:a16="http://schemas.microsoft.com/office/drawing/2014/main" id="{2EA372CE-A638-4151-9496-A0E68354E3C3}"/>
              </a:ext>
            </a:extLst>
          </p:cNvPr>
          <p:cNvSpPr/>
          <p:nvPr/>
        </p:nvSpPr>
        <p:spPr>
          <a:xfrm>
            <a:off x="3201695" y="4723754"/>
            <a:ext cx="484632" cy="383698"/>
          </a:xfrm>
          <a:prstGeom prst="down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Стрелка: вниз 18">
            <a:extLst>
              <a:ext uri="{FF2B5EF4-FFF2-40B4-BE49-F238E27FC236}">
                <a16:creationId xmlns:a16="http://schemas.microsoft.com/office/drawing/2014/main" id="{8BDF917A-3025-45C3-A423-D28627441213}"/>
              </a:ext>
            </a:extLst>
          </p:cNvPr>
          <p:cNvSpPr/>
          <p:nvPr/>
        </p:nvSpPr>
        <p:spPr>
          <a:xfrm>
            <a:off x="8367252" y="4700493"/>
            <a:ext cx="484632" cy="383698"/>
          </a:xfrm>
          <a:prstGeom prst="down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1614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ru-RU" sz="2400" b="1" dirty="0">
                <a:latin typeface="Century Gothic" panose="020B0502020202020204" pitchFamily="34" charset="0"/>
              </a:rPr>
            </a:br>
            <a:endParaRPr lang="ru-RU" sz="2400" b="1" dirty="0">
              <a:latin typeface="Century Gothic" panose="020B050202020202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43973" y="282103"/>
            <a:ext cx="11656193" cy="973257"/>
          </a:xfrm>
          <a:prstGeom prst="rect">
            <a:avLst/>
          </a:prstGeom>
          <a:gradFill>
            <a:gsLst>
              <a:gs pos="47000">
                <a:schemeClr val="bg1">
                  <a:alpha val="33000"/>
                </a:schemeClr>
              </a:gs>
              <a:gs pos="97000">
                <a:srgbClr val="086FC4"/>
              </a:gs>
            </a:gsLst>
            <a:lin ang="0" scaled="1"/>
          </a:gradFill>
          <a:effectLst>
            <a:outerShdw blurRad="50800" dist="50800" dir="5400000" algn="ctr" rotWithShape="0">
              <a:schemeClr val="bg1"/>
            </a:outerShdw>
          </a:effectLst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</a:br>
            <a:endParaRPr kumimoji="0" lang="ru-RU" sz="29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Ключевые параметры реализации Плана мероприятий в 2022 году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E52FFAB-C525-4FB4-B34A-E80971DBA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6285" y="6402228"/>
            <a:ext cx="413084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544838-39FD-4CBB-BE48-D62BFFCB830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058BF8D-C027-44A3-A1A3-4BC8F6F8B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048" y="1338382"/>
            <a:ext cx="11677048" cy="533689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Приоритет (1) «Экогород»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Приоритет (2) «Человеческий потенциал»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Приоритет (3) «Городское сообщество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и идентичность»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087E68D4-82D6-4EDD-904F-B0BD0525F2E7}"/>
              </a:ext>
            </a:extLst>
          </p:cNvPr>
          <p:cNvSpPr/>
          <p:nvPr/>
        </p:nvSpPr>
        <p:spPr>
          <a:xfrm>
            <a:off x="267903" y="1550625"/>
            <a:ext cx="7175115" cy="1450834"/>
          </a:xfrm>
          <a:prstGeom prst="right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Решаемые задач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6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Мероприятий –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из них не выполнено –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Затраты – более 7 7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млн. руб.</a:t>
            </a:r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28FC480D-8CDF-438A-B3C6-CDCDCF1B1160}"/>
              </a:ext>
            </a:extLst>
          </p:cNvPr>
          <p:cNvSpPr/>
          <p:nvPr/>
        </p:nvSpPr>
        <p:spPr>
          <a:xfrm>
            <a:off x="344130" y="3318710"/>
            <a:ext cx="7285702" cy="1418717"/>
          </a:xfrm>
          <a:prstGeom prst="rightArrow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Решаемые задач – 10. Мероприятий – 65, из них не выполнено – 4. Затраты – более 2 803 млн. руб.</a:t>
            </a: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3B2A62E5-5A67-49F0-8039-5202881BB074}"/>
              </a:ext>
            </a:extLst>
          </p:cNvPr>
          <p:cNvSpPr/>
          <p:nvPr/>
        </p:nvSpPr>
        <p:spPr>
          <a:xfrm>
            <a:off x="344130" y="5422546"/>
            <a:ext cx="7361772" cy="1344649"/>
          </a:xfrm>
          <a:prstGeom prst="rightArrow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Решаемые задачи – 9. Мероприятий – 46, из них не выполнено – 8. Затраты – более 90 млн. руб.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D18A59EE-03BB-455B-A9FC-D9ED7BAADE84}"/>
              </a:ext>
            </a:extLst>
          </p:cNvPr>
          <p:cNvSpPr/>
          <p:nvPr/>
        </p:nvSpPr>
        <p:spPr>
          <a:xfrm>
            <a:off x="7629832" y="1582742"/>
            <a:ext cx="4294264" cy="141871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развитие Тольятти по модели устойчивого города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E4388246-5E6B-4EA5-B4C2-74C9F697943A}"/>
              </a:ext>
            </a:extLst>
          </p:cNvPr>
          <p:cNvSpPr/>
          <p:nvPr/>
        </p:nvSpPr>
        <p:spPr>
          <a:xfrm>
            <a:off x="7705902" y="3318710"/>
            <a:ext cx="4294264" cy="141871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развитие системы образования, массового спорта и популяризация здорового образа жизни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D965A0B0-4F5A-488F-9EE9-A0D2C3B4BD89}"/>
              </a:ext>
            </a:extLst>
          </p:cNvPr>
          <p:cNvSpPr/>
          <p:nvPr/>
        </p:nvSpPr>
        <p:spPr>
          <a:xfrm>
            <a:off x="7785105" y="5348478"/>
            <a:ext cx="4294264" cy="1418717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формирование новой городской идентичности Тольятти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ru-RU" sz="2400" b="1" dirty="0">
                <a:latin typeface="Century Gothic" panose="020B0502020202020204" pitchFamily="34" charset="0"/>
              </a:rPr>
            </a:br>
            <a:endParaRPr lang="ru-RU" sz="2400" b="1" dirty="0">
              <a:latin typeface="Century Gothic" panose="020B050202020202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67903" y="166634"/>
            <a:ext cx="11832321" cy="973257"/>
          </a:xfrm>
          <a:prstGeom prst="rect">
            <a:avLst/>
          </a:prstGeom>
          <a:gradFill>
            <a:gsLst>
              <a:gs pos="47000">
                <a:schemeClr val="bg1">
                  <a:alpha val="33000"/>
                </a:schemeClr>
              </a:gs>
              <a:gs pos="97000">
                <a:srgbClr val="086FC4"/>
              </a:gs>
            </a:gsLst>
            <a:lin ang="0" scaled="1"/>
          </a:gradFill>
          <a:effectLst>
            <a:outerShdw blurRad="50800" dist="50800" dir="5400000" algn="ctr" rotWithShape="0">
              <a:schemeClr val="bg1"/>
            </a:outerShdw>
          </a:effectLst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</a:br>
            <a:endParaRPr kumimoji="0" lang="ru-RU" sz="29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Ключевые параметры реализации Плана мероприятий в 2022 году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E52FFAB-C525-4FB4-B34A-E80971DBA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6285" y="6402228"/>
            <a:ext cx="413084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544838-39FD-4CBB-BE48-D62BFFCB830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058BF8D-C027-44A3-A1A3-4BC8F6F8B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047" y="1248698"/>
            <a:ext cx="11832321" cy="542658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Приоритет (4) «Возможности для каждого»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Приоритет (5) «Город больших проектов»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Приоритет (6) «Город жизни»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087E68D4-82D6-4EDD-904F-B0BD0525F2E7}"/>
              </a:ext>
            </a:extLst>
          </p:cNvPr>
          <p:cNvSpPr/>
          <p:nvPr/>
        </p:nvSpPr>
        <p:spPr>
          <a:xfrm>
            <a:off x="267903" y="1550625"/>
            <a:ext cx="7361771" cy="1418717"/>
          </a:xfrm>
          <a:prstGeom prst="right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Решаемые задач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8. Мероприятий – 21, из них не выполнено – 5. Затраты – более 2 206 млн. руб.</a:t>
            </a:r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28FC480D-8CDF-438A-B3C6-CDCDCF1B1160}"/>
              </a:ext>
            </a:extLst>
          </p:cNvPr>
          <p:cNvSpPr/>
          <p:nvPr/>
        </p:nvSpPr>
        <p:spPr>
          <a:xfrm>
            <a:off x="344130" y="3318710"/>
            <a:ext cx="7285702" cy="1418717"/>
          </a:xfrm>
          <a:prstGeom prst="rightArrow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Решаемые задач – 5. Мероприятий – 7, из них не выполнено – 3. Затраты – более 20 млн. руб.</a:t>
            </a: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3B2A62E5-5A67-49F0-8039-5202881BB074}"/>
              </a:ext>
            </a:extLst>
          </p:cNvPr>
          <p:cNvSpPr/>
          <p:nvPr/>
        </p:nvSpPr>
        <p:spPr>
          <a:xfrm>
            <a:off x="344130" y="5284770"/>
            <a:ext cx="7361772" cy="1482425"/>
          </a:xfrm>
          <a:prstGeom prst="rightArrow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Решаемые задачи – 9. Мероприятий – 24, из них не выполнено – 6. Затраты – более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7 306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млн. руб.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D18A59EE-03BB-455B-A9FC-D9ED7BAADE84}"/>
              </a:ext>
            </a:extLst>
          </p:cNvPr>
          <p:cNvSpPr/>
          <p:nvPr/>
        </p:nvSpPr>
        <p:spPr>
          <a:xfrm>
            <a:off x="7705902" y="1573230"/>
            <a:ext cx="4294264" cy="141871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создание условий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экономической самореализации жителей города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E4388246-5E6B-4EA5-B4C2-74C9F697943A}"/>
              </a:ext>
            </a:extLst>
          </p:cNvPr>
          <p:cNvSpPr/>
          <p:nvPr/>
        </p:nvSpPr>
        <p:spPr>
          <a:xfrm>
            <a:off x="7785104" y="3145784"/>
            <a:ext cx="4294264" cy="176456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создание одного из крупнейших инновационно-производственных центров Поволжья и России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D965A0B0-4F5A-488F-9EE9-A0D2C3B4BD89}"/>
              </a:ext>
            </a:extLst>
          </p:cNvPr>
          <p:cNvSpPr/>
          <p:nvPr/>
        </p:nvSpPr>
        <p:spPr>
          <a:xfrm>
            <a:off x="7785105" y="5171768"/>
            <a:ext cx="4294264" cy="1595427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формирование комфортной городской среды, развитие коммунальной инфраструктуры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745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ru-RU" sz="2400" b="1" dirty="0">
                <a:latin typeface="Century Gothic" panose="020B0502020202020204" pitchFamily="34" charset="0"/>
              </a:rPr>
            </a:br>
            <a:endParaRPr lang="ru-RU" sz="2400" b="1" dirty="0">
              <a:latin typeface="Century Gothic" panose="020B050202020202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67903" y="166634"/>
            <a:ext cx="11832321" cy="973257"/>
          </a:xfrm>
          <a:prstGeom prst="rect">
            <a:avLst/>
          </a:prstGeom>
          <a:gradFill>
            <a:gsLst>
              <a:gs pos="47000">
                <a:schemeClr val="bg1">
                  <a:alpha val="33000"/>
                </a:schemeClr>
              </a:gs>
              <a:gs pos="97000">
                <a:srgbClr val="086FC4"/>
              </a:gs>
            </a:gsLst>
            <a:lin ang="0" scaled="1"/>
          </a:gradFill>
          <a:effectLst>
            <a:outerShdw blurRad="50800" dist="50800" dir="5400000" algn="ctr" rotWithShape="0">
              <a:schemeClr val="bg1"/>
            </a:outerShdw>
          </a:effectLst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</a:br>
            <a:endParaRPr kumimoji="0" lang="ru-RU" sz="29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Ключевые параметры реализации Плана мероприятий в 2022 году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E52FFAB-C525-4FB4-B34A-E80971DBA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6285" y="6402228"/>
            <a:ext cx="413084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544838-39FD-4CBB-BE48-D62BFFCB830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058BF8D-C027-44A3-A1A3-4BC8F6F8B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047" y="1248698"/>
            <a:ext cx="11832321" cy="542658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Приоритет (7) «Тольятти мобильный»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087E68D4-82D6-4EDD-904F-B0BD0525F2E7}"/>
              </a:ext>
            </a:extLst>
          </p:cNvPr>
          <p:cNvSpPr/>
          <p:nvPr/>
        </p:nvSpPr>
        <p:spPr>
          <a:xfrm>
            <a:off x="112632" y="2213469"/>
            <a:ext cx="7361771" cy="1532621"/>
          </a:xfrm>
          <a:prstGeom prst="right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Решаемые задачи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5. Мероприятий –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из них не выполнено – 1. Затраты – более 1 300 млн. руб.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D18A59EE-03BB-455B-A9FC-D9ED7BAADE84}"/>
              </a:ext>
            </a:extLst>
          </p:cNvPr>
          <p:cNvSpPr/>
          <p:nvPr/>
        </p:nvSpPr>
        <p:spPr>
          <a:xfrm>
            <a:off x="7705902" y="1573230"/>
            <a:ext cx="4294264" cy="2772628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формирование центрального ядра СТА, включение Тольятти в федеральные транзитные коридоры и создание современной транспортной системы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7594ECF-8796-43DA-8E91-F7725D355737}"/>
              </a:ext>
            </a:extLst>
          </p:cNvPr>
          <p:cNvSpPr/>
          <p:nvPr/>
        </p:nvSpPr>
        <p:spPr>
          <a:xfrm>
            <a:off x="401054" y="4519539"/>
            <a:ext cx="8341894" cy="1751788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Таким образом, суммарные затраты на реализацию Плана мероприятий в 2022 году составили более 21,4 млрд. руб.*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б</a:t>
            </a:r>
            <a:r>
              <a:rPr lang="ru-RU" sz="1400" dirty="0">
                <a:solidFill>
                  <a:prstClr val="black"/>
                </a:solidFill>
                <a:cs typeface="Arial" panose="020B0604020202020204" pitchFamily="34" charset="0"/>
              </a:rPr>
              <a:t>ез учета затрат на реализацию </a:t>
            </a:r>
            <a:r>
              <a:rPr lang="ru-RU" sz="1400" dirty="0">
                <a:solidFill>
                  <a:schemeClr val="tx1"/>
                </a:solidFill>
                <a:cs typeface="Arial" panose="020B0604020202020204" pitchFamily="34" charset="0"/>
              </a:rPr>
              <a:t>проекта «</a:t>
            </a:r>
            <a:r>
              <a:rPr lang="ru-RU" sz="1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Строительство мостового перехода через реку Волгу с обходом городского округа Тольятти и выходом на автомобильную дорогу М-5 «Урал»» (140,3 млрд. руб.)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545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B120FA5-C4CC-43A9-AD7C-2E69FD3CD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1503" y="6405054"/>
            <a:ext cx="41049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544838-39FD-4CBB-BE48-D62BFFCB830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78DC5ADF-C52D-497D-A1D9-F9EDC0320F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5135" y="136526"/>
            <a:ext cx="11611897" cy="895862"/>
          </a:xfrm>
          <a:prstGeom prst="rect">
            <a:avLst/>
          </a:prstGeom>
          <a:gradFill>
            <a:gsLst>
              <a:gs pos="47000">
                <a:schemeClr val="bg1">
                  <a:alpha val="33000"/>
                </a:schemeClr>
              </a:gs>
              <a:gs pos="97000">
                <a:srgbClr val="086FC4"/>
              </a:gs>
            </a:gsLst>
            <a:lin ang="0" scaled="1"/>
          </a:gradFill>
          <a:effectLst>
            <a:outerShdw blurRad="50800" dist="50800" dir="5400000" algn="ctr" rotWithShape="0">
              <a:schemeClr val="bg1"/>
            </a:outerShdw>
          </a:effectLst>
        </p:spPr>
        <p:txBody>
          <a:bodyPr vert="horz" lIns="91440" tIns="45720" rIns="91440" bIns="45720" rtlCol="0" anchor="ctr" anchorCtr="0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ru-RU" sz="2400" b="1" dirty="0">
                <a:latin typeface="Century Gothic" panose="020B0502020202020204" pitchFamily="34" charset="0"/>
              </a:rPr>
            </a:br>
            <a:endParaRPr lang="ru-RU" sz="29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Реализация основных проектов в отчетном периоде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  <a:p>
            <a:pPr algn="ctr"/>
            <a:endParaRPr lang="ru-RU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24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AE1822C3-BE62-4F3B-B211-9013540C796A}"/>
              </a:ext>
            </a:extLst>
          </p:cNvPr>
          <p:cNvSpPr/>
          <p:nvPr/>
        </p:nvSpPr>
        <p:spPr>
          <a:xfrm>
            <a:off x="183124" y="1193856"/>
            <a:ext cx="11815918" cy="1327273"/>
          </a:xfrm>
          <a:prstGeom prst="round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(Основной текст)"/>
                <a:ea typeface="+mn-ea"/>
                <a:cs typeface="+mn-cs"/>
              </a:rPr>
              <a:t>Введены в эксплуатацию:</a:t>
            </a:r>
          </a:p>
          <a:p>
            <a:pPr indent="450215" algn="ctr"/>
            <a:r>
              <a:rPr lang="ru-RU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детский сад в квартале 14А Автозаводского района (ул. 40 лет Победы, 47Д);</a:t>
            </a:r>
          </a:p>
          <a:p>
            <a:pPr indent="450215" algn="ctr"/>
            <a:r>
              <a:rPr lang="ru-RU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физкультурно-спортивный комплекс (площадка «Певческое поле») по адресу: г. Тольятти, Комсомольский район, ул. Коммунистическая, 88;</a:t>
            </a:r>
            <a:endParaRPr lang="ru-RU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(Основной текст)"/>
              <a:ea typeface="+mn-ea"/>
              <a:cs typeface="+mn-cs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F49C1274-5519-4350-872B-921F437D7EBD}"/>
              </a:ext>
            </a:extLst>
          </p:cNvPr>
          <p:cNvSpPr/>
          <p:nvPr/>
        </p:nvSpPr>
        <p:spPr>
          <a:xfrm>
            <a:off x="183125" y="2704206"/>
            <a:ext cx="11815917" cy="1268983"/>
          </a:xfrm>
          <a:prstGeom prst="round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(Основной текст)"/>
                <a:ea typeface="+mn-ea"/>
                <a:cs typeface="+mn-cs"/>
              </a:rPr>
              <a:t>Завершено строительство:</a:t>
            </a:r>
          </a:p>
          <a:p>
            <a:pPr indent="450215" algn="ctr"/>
            <a:r>
              <a:rPr lang="ru-RU" b="1" dirty="0">
                <a:solidFill>
                  <a:srgbClr val="000000"/>
                </a:solidFill>
                <a:latin typeface="Calibri (Основной текст)"/>
              </a:rPr>
              <a:t>- </a:t>
            </a:r>
            <a:r>
              <a:rPr lang="ru-RU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очистных сооружений ливневых стоков северного промузла и части Центрального р-на г. Тольятти;</a:t>
            </a:r>
            <a:endParaRPr lang="ru-RU" sz="1600" b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indent="450215" algn="ctr"/>
            <a:r>
              <a:rPr lang="ru-RU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- мощностей ПАО «</a:t>
            </a:r>
            <a:r>
              <a:rPr lang="ru-RU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КуйбышевАзот</a:t>
            </a:r>
            <a:r>
              <a:rPr lang="ru-RU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» по производству карбамида.</a:t>
            </a:r>
            <a:endParaRPr lang="ru-RU" sz="1600" b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0C543B95-35C8-4059-8093-D596EB9DE0EF}"/>
              </a:ext>
            </a:extLst>
          </p:cNvPr>
          <p:cNvSpPr/>
          <p:nvPr/>
        </p:nvSpPr>
        <p:spPr>
          <a:xfrm>
            <a:off x="183124" y="4192947"/>
            <a:ext cx="11815918" cy="1148609"/>
          </a:xfrm>
          <a:prstGeom prst="roundRect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000000"/>
                </a:solidFill>
                <a:latin typeface="Calibri (Основной текст)"/>
              </a:rPr>
              <a:t>Начаты работы:</a:t>
            </a:r>
          </a:p>
          <a:p>
            <a:pPr indent="450215" algn="ctr"/>
            <a:r>
              <a:rPr lang="ru-RU" b="1" kern="1200" dirty="0">
                <a:solidFill>
                  <a:schemeClr val="tx1"/>
                </a:solidFill>
                <a:effectLst/>
                <a:ea typeface="+mn-ea"/>
              </a:rPr>
              <a:t>- по созданию </a:t>
            </a:r>
            <a:r>
              <a:rPr lang="en-US" b="1" kern="1200" dirty="0">
                <a:solidFill>
                  <a:schemeClr val="tx1"/>
                </a:solidFill>
                <a:effectLst/>
                <a:ea typeface="+mn-ea"/>
              </a:rPr>
              <a:t>II </a:t>
            </a:r>
            <a:r>
              <a:rPr lang="ru-RU" b="1" kern="1200" dirty="0">
                <a:solidFill>
                  <a:schemeClr val="tx1"/>
                </a:solidFill>
                <a:effectLst/>
                <a:ea typeface="+mn-ea"/>
              </a:rPr>
              <a:t> очереди набережной Автозаводского района;</a:t>
            </a:r>
            <a:endParaRPr lang="ru-RU" b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indent="450215" algn="ctr"/>
            <a:r>
              <a:rPr lang="ru-RU" b="1" kern="1200" dirty="0">
                <a:solidFill>
                  <a:schemeClr val="tx1"/>
                </a:solidFill>
                <a:effectLst/>
                <a:ea typeface="+mn-ea"/>
              </a:rPr>
              <a:t>- по </a:t>
            </a:r>
            <a:r>
              <a:rPr lang="ru-RU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строительству школы на 675 мест в 18 квартале Автозаводского района.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>
              <a:solidFill>
                <a:srgbClr val="000000"/>
              </a:solidFill>
              <a:latin typeface="Calibri (Основной текст)"/>
            </a:endParaRP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DC61A9CB-5B6E-4B12-8E03-1B6AB3F31ABD}"/>
              </a:ext>
            </a:extLst>
          </p:cNvPr>
          <p:cNvSpPr/>
          <p:nvPr/>
        </p:nvSpPr>
        <p:spPr>
          <a:xfrm>
            <a:off x="183124" y="5490654"/>
            <a:ext cx="11815918" cy="914400"/>
          </a:xfrm>
          <a:prstGeom prst="roundRect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(Основной текст)"/>
                <a:ea typeface="Times New Roman" panose="02020603050405020304" pitchFamily="18" charset="0"/>
                <a:cs typeface="+mn-cs"/>
              </a:rPr>
              <a:t>Реализовано </a:t>
            </a:r>
            <a:r>
              <a:rPr lang="ru-RU" b="1" dirty="0">
                <a:solidFill>
                  <a:prstClr val="black"/>
                </a:solidFill>
                <a:latin typeface="Calibri (Основной текст)"/>
                <a:ea typeface="Times New Roman" panose="02020603050405020304" pitchFamily="18" charset="0"/>
              </a:rPr>
              <a:t>19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(Основной текст)"/>
                <a:ea typeface="Times New Roman" panose="02020603050405020304" pitchFamily="18" charset="0"/>
                <a:cs typeface="+mn-cs"/>
              </a:rPr>
              <a:t> проектов благоустройства дворовых территорий и 6 проектов благоустройства общественных территорий городского округа в </a:t>
            </a:r>
            <a:r>
              <a:rPr kumimoji="0" lang="ru-RU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(Основной текст)"/>
                <a:ea typeface="Times New Roman" panose="02020603050405020304" pitchFamily="18" charset="0"/>
                <a:cs typeface="+mn-cs"/>
              </a:rPr>
              <a:t>рамках национального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(Основной текст)"/>
                <a:ea typeface="Times New Roman" panose="02020603050405020304" pitchFamily="18" charset="0"/>
                <a:cs typeface="+mn-cs"/>
              </a:rPr>
              <a:t>проекта «Жилье и городская среда»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(Основной текст)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949880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984</Words>
  <Application>Microsoft Office PowerPoint</Application>
  <PresentationFormat>Широкоэкранный</PresentationFormat>
  <Paragraphs>196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(Основной текст)</vt:lpstr>
      <vt:lpstr>Calibri Light</vt:lpstr>
      <vt:lpstr>Century Gothic</vt:lpstr>
      <vt:lpstr>Times New Roman</vt:lpstr>
      <vt:lpstr>Trebuchet MS</vt:lpstr>
      <vt:lpstr>1_Тема Office</vt:lpstr>
      <vt:lpstr> Администрация городского округа Тольятти</vt:lpstr>
      <vt:lpstr> Приоритеты развития городского округа Тольятти на период действия Плана мероприятий по реализации Стратегии Тольятти - 2030 </vt:lpstr>
      <vt:lpstr> Приоритеты развития городского округа Тольятти на период действия Плана мероприятий по реализации Стратегии Тольятти – 2030  (приоритеты 5-7) </vt:lpstr>
      <vt:lpstr> Этапы реализации Стратегии социально-экономического развития городского округа Тольятти на период до 2030 года</vt:lpstr>
      <vt:lpstr> Основные характеристики выполнения Плана мероприятий по реализации Стратегии социально-экономического развития городского округа Тольятти на период до 2030 года в отчетном периоде (2022 год)</vt:lpstr>
      <vt:lpstr> </vt:lpstr>
      <vt:lpstr> </vt:lpstr>
      <vt:lpstr> </vt:lpstr>
      <vt:lpstr>  Реализация основных проектов в отчетном периоде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Константинович Дмитрий Александрович</dc:creator>
  <cp:lastModifiedBy>Константинович Дмитрий Александрович</cp:lastModifiedBy>
  <cp:revision>12</cp:revision>
  <dcterms:created xsi:type="dcterms:W3CDTF">2022-04-21T07:09:44Z</dcterms:created>
  <dcterms:modified xsi:type="dcterms:W3CDTF">2023-06-21T10:40:08Z</dcterms:modified>
</cp:coreProperties>
</file>