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9" r:id="rId1"/>
  </p:sldMasterIdLst>
  <p:notesMasterIdLst>
    <p:notesMasterId r:id="rId19"/>
  </p:notesMasterIdLst>
  <p:handoutMasterIdLst>
    <p:handoutMasterId r:id="rId20"/>
  </p:handoutMasterIdLst>
  <p:sldIdLst>
    <p:sldId id="301" r:id="rId2"/>
    <p:sldId id="645" r:id="rId3"/>
    <p:sldId id="672" r:id="rId4"/>
    <p:sldId id="674" r:id="rId5"/>
    <p:sldId id="647" r:id="rId6"/>
    <p:sldId id="660" r:id="rId7"/>
    <p:sldId id="668" r:id="rId8"/>
    <p:sldId id="662" r:id="rId9"/>
    <p:sldId id="673" r:id="rId10"/>
    <p:sldId id="542" r:id="rId11"/>
    <p:sldId id="663" r:id="rId12"/>
    <p:sldId id="659" r:id="rId13"/>
    <p:sldId id="664" r:id="rId14"/>
    <p:sldId id="670" r:id="rId15"/>
    <p:sldId id="652" r:id="rId16"/>
    <p:sldId id="666" r:id="rId17"/>
    <p:sldId id="671" r:id="rId18"/>
  </p:sldIdLst>
  <p:sldSz cx="9144000" cy="6858000" type="screen4x3"/>
  <p:notesSz cx="6669088" cy="99266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FFFFCC"/>
    <a:srgbClr val="C9FFFF"/>
    <a:srgbClr val="FFFF66"/>
    <a:srgbClr val="FFFF00"/>
    <a:srgbClr val="FFFFD3"/>
    <a:srgbClr val="F3E7EB"/>
    <a:srgbClr val="80008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929F9F4-4A8F-4326-A1B4-22849713DDAB}" styleName="Темный стиль 1 -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24" autoAdjust="0"/>
    <p:restoredTop sz="83047" autoAdjust="0"/>
  </p:normalViewPr>
  <p:slideViewPr>
    <p:cSldViewPr>
      <p:cViewPr varScale="1">
        <p:scale>
          <a:sx n="90" d="100"/>
          <a:sy n="90" d="100"/>
        </p:scale>
        <p:origin x="-606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90838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90838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29750"/>
            <a:ext cx="2890838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694ECFAE-396A-4F51-8C6C-169CB30B6C7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6238" cy="460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3175" y="0"/>
            <a:ext cx="2840038" cy="460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6300" y="766763"/>
            <a:ext cx="4902200" cy="3676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38" y="4749800"/>
            <a:ext cx="4859337" cy="44434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3400"/>
            <a:ext cx="2916238" cy="5365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/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3175" y="9423400"/>
            <a:ext cx="2840038" cy="5365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42CA26F-88EF-4338-81D0-7B5B66B084F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ru-RU" smtClean="0"/>
              <a:t>Если в ходе декларационной кампании по уже сданным Вами справкам Вы планируете внести какие-либо изменения в справку одного из членов Вашей семьи, справки необходимо распечатать повторно на всех членов семьи, поскольку в программе «Справки БК» дата печати в правом нижнем углу выводится автоматически. Дата указанная Вами на последней странице справки должна также совпадать с датой печати. </a:t>
            </a:r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65EA4FD-5488-4147-B512-6608317FDFB5}" type="slidenum">
              <a:rPr lang="ru-RU" altLang="ru-RU" smtClean="0"/>
              <a:pPr/>
              <a:t>3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ru-RU" smtClean="0"/>
              <a:t>В качестве иного основания подачи справки указывается фраза исполнял обязанностей временно отсутствующего начальника отдела.., главного специалиста…, ведущего специалиста, специалиста 1 категории .. и т.д. </a:t>
            </a:r>
          </a:p>
          <a:p>
            <a:endParaRPr lang="ru-RU" smtClean="0"/>
          </a:p>
        </p:txBody>
      </p:sp>
      <p:sp>
        <p:nvSpPr>
          <p:cNvPr id="26628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D95C050-6AD9-494E-B647-6DFF9C8E536F}" type="slidenum">
              <a:rPr lang="ru-RU" altLang="ru-RU" smtClean="0"/>
              <a:pPr/>
              <a:t>4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ru-RU" sz="1800" smtClean="0"/>
              <a:t>Доходы, выплачиваемые ФСС, многие служащие указывают по данным из личного кабинета. Для того, чтобы суммы были правильными необходимо заходить в каждый листок нетрудоспособности, вкладка «Листок нетрудоспособности». Внизу страницы справа будет указана сумма начисленная за счет средств ФСС.   </a:t>
            </a:r>
          </a:p>
          <a:p>
            <a:r>
              <a:rPr lang="ru-RU" smtClean="0"/>
              <a:t> </a:t>
            </a:r>
          </a:p>
        </p:txBody>
      </p:sp>
      <p:sp>
        <p:nvSpPr>
          <p:cNvPr id="2765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77782D2-DDB0-493E-BA4E-4FBE7C74AC79}" type="slidenum">
              <a:rPr lang="ru-RU" altLang="ru-RU" smtClean="0"/>
              <a:pPr/>
              <a:t>8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smtClean="0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50DF505-7356-4B6C-AE6A-DD73AD711F41}" type="slidenum">
              <a:rPr lang="ru-RU" altLang="ru-RU" smtClean="0"/>
              <a:pPr/>
              <a:t>9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ru-RU" b="1" smtClean="0"/>
              <a:t>Не указываются счета:  *</a:t>
            </a:r>
            <a:r>
              <a:rPr lang="ru-RU" smtClean="0"/>
              <a:t>закрытые по состоянию на отчетную дату; </a:t>
            </a:r>
            <a:r>
              <a:rPr lang="ru-RU" b="1" smtClean="0"/>
              <a:t>*</a:t>
            </a:r>
            <a:r>
              <a:rPr lang="ru-RU" smtClean="0"/>
              <a:t>специальные избирательные счета; </a:t>
            </a:r>
            <a:r>
              <a:rPr lang="ru-RU" b="1" smtClean="0"/>
              <a:t>*</a:t>
            </a:r>
            <a:r>
              <a:rPr lang="ru-RU" smtClean="0"/>
              <a:t>депозитные счета нотариуса; </a:t>
            </a:r>
            <a:r>
              <a:rPr lang="ru-RU" b="1" smtClean="0"/>
              <a:t>*</a:t>
            </a:r>
            <a:r>
              <a:rPr lang="ru-RU" smtClean="0"/>
              <a:t>счета, открытые кредитной организацией для внутреннего (бухгалтерского) учета (например, транзитный валютный счет); </a:t>
            </a:r>
            <a:r>
              <a:rPr lang="ru-RU" b="1" smtClean="0"/>
              <a:t>*</a:t>
            </a:r>
            <a:r>
              <a:rPr lang="ru-RU" smtClean="0"/>
              <a:t>счета доверительного управления; </a:t>
            </a:r>
            <a:r>
              <a:rPr lang="ru-RU" b="1" smtClean="0"/>
              <a:t>*</a:t>
            </a:r>
            <a:r>
              <a:rPr lang="ru-RU" smtClean="0"/>
              <a:t> открытые на основании гражданско-правового договора счета, счета депо, счета брокера, индивидуальные инвестиционные счета. </a:t>
            </a:r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5D6045A-4A07-4B67-82F1-2398E56B32C9}" type="slidenum">
              <a:rPr lang="ru-RU" altLang="ru-RU" smtClean="0"/>
              <a:pPr/>
              <a:t>13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ru-RU" smtClean="0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E99C156-57CA-4040-B691-AEFDE81F704F}" type="slidenum">
              <a:rPr lang="ru-RU" altLang="ru-RU" smtClean="0"/>
              <a:pPr/>
              <a:t>16</a:t>
            </a:fld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B9BEF-957E-4DC4-9597-D27B98A7D45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9B450-63A3-407F-9580-700F37627B9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F31F4-66D0-41B5-AFA2-F5D84A36AB2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ADCA1-98C7-4C56-81CB-6F9ACB72195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21EB1C-C293-41A7-A9CE-5675214FEC0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604D3-01BC-48C9-B30B-9208D92EFA1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6265A-D632-435F-B7C5-8C927609FBF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45307-018A-42EA-B32F-4018DE369DA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11990-A75E-4551-B380-04D90A3AF04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1E48D-950D-488F-B771-9330448EDB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8E57B-623D-4E4D-9671-346382FBCEB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 b="1">
                <a:solidFill>
                  <a:srgbClr val="7F7F7F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21CE6434-DE6E-4FB5-8F41-B68605C0E8B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16" r:id="rId2"/>
    <p:sldLayoutId id="2147484425" r:id="rId3"/>
    <p:sldLayoutId id="2147484417" r:id="rId4"/>
    <p:sldLayoutId id="2147484418" r:id="rId5"/>
    <p:sldLayoutId id="2147484419" r:id="rId6"/>
    <p:sldLayoutId id="2147484420" r:id="rId7"/>
    <p:sldLayoutId id="2147484421" r:id="rId8"/>
    <p:sldLayoutId id="2147484426" r:id="rId9"/>
    <p:sldLayoutId id="2147484422" r:id="rId10"/>
    <p:sldLayoutId id="2147484423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400"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600200" y="457200"/>
            <a:ext cx="65532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kk-KZ" altLang="ru-RU" sz="2400" b="1">
              <a:solidFill>
                <a:srgbClr val="660033"/>
              </a:solidFill>
              <a:latin typeface="Times New Roman" pitchFamily="18" charset="0"/>
            </a:endParaRPr>
          </a:p>
        </p:txBody>
      </p:sp>
      <p:sp>
        <p:nvSpPr>
          <p:cNvPr id="5123" name="WordArt 3"/>
          <p:cNvSpPr>
            <a:spLocks noChangeArrowheads="1" noChangeShapeType="1" noTextEdit="1"/>
          </p:cNvSpPr>
          <p:nvPr/>
        </p:nvSpPr>
        <p:spPr bwMode="auto">
          <a:xfrm>
            <a:off x="684213" y="1346200"/>
            <a:ext cx="7559675" cy="453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796"/>
              </a:avLst>
            </a:prstTxWarp>
          </a:bodyPr>
          <a:lstStyle/>
          <a:p>
            <a:pPr algn="ctr"/>
            <a:endParaRPr lang="ru-RU" sz="3600" kern="10">
              <a:ln w="9525">
                <a:solidFill>
                  <a:srgbClr val="CC0099"/>
                </a:solidFill>
                <a:round/>
                <a:headEnd/>
                <a:tailEnd/>
              </a:ln>
              <a:solidFill>
                <a:srgbClr val="0000F2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4870450" y="4581525"/>
            <a:ext cx="2524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ru-RU" altLang="ru-RU" b="1">
                <a:solidFill>
                  <a:srgbClr val="0000CC"/>
                </a:solidFill>
              </a:rPr>
              <a:t> </a:t>
            </a:r>
          </a:p>
        </p:txBody>
      </p:sp>
      <p:sp>
        <p:nvSpPr>
          <p:cNvPr id="79879" name="Rectangle 7"/>
          <p:cNvSpPr>
            <a:spLocks noChangeArrowheads="1"/>
          </p:cNvSpPr>
          <p:nvPr/>
        </p:nvSpPr>
        <p:spPr bwMode="auto">
          <a:xfrm>
            <a:off x="1116013" y="476250"/>
            <a:ext cx="7488237" cy="17399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eaLnBrk="1" hangingPunct="1">
              <a:defRPr/>
            </a:pPr>
            <a:endParaRPr 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defRPr/>
            </a:pPr>
            <a:endParaRPr 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defRPr/>
            </a:pPr>
            <a:endParaRPr 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defRPr/>
            </a:pPr>
            <a:endParaRPr 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defRPr/>
            </a:pPr>
            <a:endParaRPr 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defRPr/>
            </a:pPr>
            <a:endParaRPr lang="ru-RU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126" name="Rectangle 8"/>
          <p:cNvSpPr>
            <a:spLocks noChangeArrowheads="1"/>
          </p:cNvSpPr>
          <p:nvPr/>
        </p:nvSpPr>
        <p:spPr bwMode="auto">
          <a:xfrm>
            <a:off x="1403350" y="4365625"/>
            <a:ext cx="66976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2000" b="1">
                <a:solidFill>
                  <a:schemeClr val="hlink"/>
                </a:solidFill>
              </a:rPr>
              <a:t>                                     </a:t>
            </a:r>
            <a:endParaRPr lang="ru-RU" altLang="ru-RU" sz="2000" b="1">
              <a:solidFill>
                <a:srgbClr val="2E2EF4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906588" y="188913"/>
            <a:ext cx="6337300" cy="830262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  <a:defRPr/>
            </a:pPr>
            <a:endParaRPr lang="ru-RU" sz="1400" dirty="0">
              <a:solidFill>
                <a:srgbClr val="2E2EF4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just" eaLnBrk="1" hangingPunct="1">
              <a:lnSpc>
                <a:spcPct val="80000"/>
              </a:lnSpc>
              <a:defRPr/>
            </a:pPr>
            <a:endParaRPr lang="ru-RU" sz="1400" b="1" dirty="0">
              <a:solidFill>
                <a:srgbClr val="2E2EF4"/>
              </a:solidFill>
              <a:latin typeface="Arial" charset="0"/>
            </a:endParaRPr>
          </a:p>
          <a:p>
            <a:pPr algn="just" eaLnBrk="1" hangingPunct="1">
              <a:lnSpc>
                <a:spcPct val="80000"/>
              </a:lnSpc>
              <a:defRPr/>
            </a:pPr>
            <a:endParaRPr lang="ru-RU" sz="1400" b="1" dirty="0">
              <a:solidFill>
                <a:srgbClr val="2E2EF4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ru-RU" dirty="0">
              <a:solidFill>
                <a:srgbClr val="2E2EF4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pic>
        <p:nvPicPr>
          <p:cNvPr id="5128" name="Picture 10" descr="http://avtosreda.ru/images/news/2010/7222/2_03.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5488" y="1412875"/>
            <a:ext cx="7375525" cy="504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Прямоугольник 12"/>
          <p:cNvSpPr/>
          <p:nvPr/>
        </p:nvSpPr>
        <p:spPr>
          <a:xfrm>
            <a:off x="755650" y="333375"/>
            <a:ext cx="734536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Администрация городского округа Тольятти</a:t>
            </a: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755650" y="1397000"/>
          <a:ext cx="7345363" cy="952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5363"/>
              </a:tblGrid>
              <a:tr h="95250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Рекомендации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 заполнению справок о доходах, расходах,</a:t>
                      </a:r>
                    </a:p>
                    <a:p>
                      <a:pPr algn="ctr"/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об имуществе и обязательствах имущественного характера </a:t>
                      </a:r>
                    </a:p>
                    <a:p>
                      <a:pPr algn="ctr"/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руководителями муниципальных учреждений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7" marR="91447" marT="45750" marB="4575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1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2843808" y="3429000"/>
            <a:ext cx="3455962" cy="287994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glow rad="127000">
              <a:schemeClr val="accent1"/>
            </a:glow>
          </a:effectLst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8313" y="260350"/>
          <a:ext cx="8280400" cy="29266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0400"/>
              </a:tblGrid>
              <a:tr h="640567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 3. Сведения об имуществе</a:t>
                      </a:r>
                    </a:p>
                    <a:p>
                      <a:pPr algn="ctr"/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Подраздел 3.1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2" marR="91422" marT="45754" marB="45754"/>
                </a:tc>
              </a:tr>
              <a:tr h="15549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данном разделе указываются все объекты недвижимости</a:t>
                      </a:r>
                      <a:r>
                        <a:rPr lang="ru-RU" sz="16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находящиеся в собственности.</a:t>
                      </a:r>
                      <a:endParaRPr lang="ru-RU" sz="16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Сведения об</a:t>
                      </a:r>
                      <a:r>
                        <a:rPr lang="ru-RU" sz="16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объектах недвижимого имущества указываются 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строгом соответствии с правоустанавливающими документами.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Поскольку свидетельства о </a:t>
                      </a:r>
                      <a:r>
                        <a:rPr lang="ru-RU" sz="1600" b="1" baseline="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государственой</a:t>
                      </a:r>
                      <a:r>
                        <a:rPr lang="ru-RU" sz="16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регистрации права собственности уже не выдаются сведения необходимо брать из выписки. </a:t>
                      </a:r>
                      <a:endParaRPr lang="ru-RU" sz="1600" b="1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2" marR="91422" marT="45754" marB="45754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11188" y="549275"/>
          <a:ext cx="8280400" cy="58219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0400"/>
              </a:tblGrid>
              <a:tr h="640257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Подраздел 3.2. Транспортные средства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2" marR="91422" marT="45732" marB="45732"/>
                </a:tc>
              </a:tr>
              <a:tr h="289546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данном разделе указываются сведения о транспортных</a:t>
                      </a:r>
                      <a:r>
                        <a:rPr lang="ru-RU" sz="16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средствах, 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находящихся в собственности.</a:t>
                      </a:r>
                    </a:p>
                    <a:p>
                      <a:pPr algn="ctr"/>
                      <a:endParaRPr lang="ru-RU" sz="1600" b="1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Транспортные средства, переданные в пользование по доверенности,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находящиеся в угоне, в залоге у банка, полностью негодные к эксплуатации,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снятые с регистрационного учета, утилизированные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u="sng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собственником которых является</a:t>
                      </a:r>
                      <a:r>
                        <a:rPr lang="ru-RU" sz="16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руководитель муниципального учреждения, члены его семьи, 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kern="1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также подлежат указанию в справке.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Также не забывайте указывать прицепы</a:t>
                      </a:r>
                      <a:endParaRPr lang="ru-RU" sz="1600" b="1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32" marB="45732"/>
                </a:tc>
              </a:tr>
              <a:tr h="118868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Информация о транспортных средствах</a:t>
                      </a:r>
                      <a:r>
                        <a:rPr lang="ru-RU" sz="16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указывается в соответствии 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регистрационным (правоустанавливающим) документом, 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 же текстом, как указано 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документе (также при наличии английского текста, например, «</a:t>
                      </a:r>
                      <a:r>
                        <a:rPr lang="en-US" sz="16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KIA CERATO</a:t>
                      </a:r>
                      <a:r>
                        <a:rPr lang="ru-RU" sz="16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»)</a:t>
                      </a:r>
                      <a:endParaRPr lang="ru-RU" sz="1600" b="1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32" marB="45732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11188" y="476250"/>
          <a:ext cx="8280400" cy="43438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0400"/>
              </a:tblGrid>
              <a:tr h="640382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 4. Сведения о денежных средствах, находящихся на счетах в банках </a:t>
                      </a:r>
                    </a:p>
                    <a:p>
                      <a:pPr algn="ctr"/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иных кредитных организациях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2" marR="91422" marT="45741" marB="45741"/>
                </a:tc>
              </a:tr>
              <a:tr h="82298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данный раздел вносятся сведения об имеющихся денежных средствах, находящихся на счетах</a:t>
                      </a:r>
                      <a:r>
                        <a:rPr lang="ru-RU" sz="16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 банках и иных кредитных организациях. </a:t>
                      </a: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91422" marR="91422" marT="45741" marB="45741"/>
                </a:tc>
              </a:tr>
              <a:tr h="6403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графе «Наименование и адрес банка или</a:t>
                      </a:r>
                      <a:r>
                        <a:rPr lang="ru-RU" sz="16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иной кредитной организации</a:t>
                      </a: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 указывается юридический адрес отделения, в котором был открыт соответствующий счет</a:t>
                      </a:r>
                      <a:r>
                        <a:rPr lang="ru-RU" sz="16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91422" marR="91422" marT="45741" marB="45741"/>
                </a:tc>
              </a:tr>
              <a:tr h="164592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графе</a:t>
                      </a:r>
                      <a:r>
                        <a:rPr lang="ru-RU" sz="16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«Остаток на счете» необходимо</a:t>
                      </a:r>
                      <a:r>
                        <a:rPr lang="ru-RU" sz="16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указывать денежные средства по состоянию на 31 декабря отчетного года. 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Примерный подсчет остатка денежных средств на счету 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ДОПУСКАЕТСЯ. Для достоверности данных сведений необходимо взять выписку по счету в банке. </a:t>
                      </a:r>
                      <a:endParaRPr lang="ru-RU" sz="1800" b="1" dirty="0" smtClean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41" marB="45741"/>
                </a:tc>
              </a:tr>
            </a:tbl>
          </a:graphicData>
        </a:graphic>
      </p:graphicFrame>
      <p:pic>
        <p:nvPicPr>
          <p:cNvPr id="17422" name="Picture 2" descr="http://im1-tub-ru.yandex.net/i?id=31e93177a1c920022fab27e05288ccb7-33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075" y="4868863"/>
            <a:ext cx="1441450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9388" y="115888"/>
          <a:ext cx="8640638" cy="6554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638"/>
              </a:tblGrid>
              <a:tr h="894163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  4. Сведения о денежных средствах, находящихся на счетах в банках </a:t>
                      </a:r>
                    </a:p>
                    <a:p>
                      <a:pPr algn="ctr"/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иных кредитных организациях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4" marR="91424" marT="45745" marB="45745"/>
                </a:tc>
              </a:tr>
              <a:tr h="56598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sng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Основные виды счетов для физических лиц: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текущие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(для совершения операций, не связанных с предпринимательской деятельностью или частной практикой)</a:t>
                      </a:r>
                      <a:endParaRPr lang="ru-RU" sz="16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депозитные (для учета денежных средств, размещенных в банках с</a:t>
                      </a:r>
                      <a:r>
                        <a:rPr lang="ru-RU" sz="16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целью получения доходов в виде процентов, начисляемых на сумму размещения денежных средств)</a:t>
                      </a:r>
                      <a:endParaRPr lang="ru-RU" sz="16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Счет </a:t>
                      </a:r>
                      <a:r>
                        <a:rPr lang="ru-RU" sz="1600" b="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зарплатной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карты 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согласно 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Методическим рекомендациям, как правило, текущий.</a:t>
                      </a:r>
                      <a:r>
                        <a:rPr lang="ru-RU" sz="18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ru-RU" sz="16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кредитной карте отражают обязательства её держателя перед банком, а не сумму на счете,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графе «Остаток на счете» указывается ноль «0»).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baseline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Денежные средства, размещенные держателем на кредитной карте и не «списанные» банком до 31 декабря в счет имеющейся задолженности, в справке указываются как положительный остаток;</a:t>
                      </a:r>
                      <a:endParaRPr lang="ru-RU" sz="1400" b="1" baseline="0" dirty="0" smtClean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baseline="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4" marR="91424" marT="45745" marB="4574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827088" y="476250"/>
          <a:ext cx="7897316" cy="47719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97316"/>
              </a:tblGrid>
              <a:tr h="644042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 5. Сведения о ценных бумагах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3" marR="91423" marT="45744" marB="45744"/>
                </a:tc>
              </a:tr>
              <a:tr h="412794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В данном разделе  указываются сведения об имеющихся</a:t>
                      </a: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ценных бумагах, долях участия в уставных коммерческих организациях и фондах. 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К ценным бумагам относятся:</a:t>
                      </a:r>
                    </a:p>
                    <a:p>
                      <a:pPr algn="just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акция, </a:t>
                      </a:r>
                    </a:p>
                    <a:p>
                      <a:pPr algn="just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вексель, </a:t>
                      </a:r>
                    </a:p>
                    <a:p>
                      <a:pPr algn="just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закладная, </a:t>
                      </a:r>
                    </a:p>
                    <a:p>
                      <a:pPr algn="just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инвестиционный пай паевого инвестиционного фонда, </a:t>
                      </a:r>
                    </a:p>
                    <a:p>
                      <a:pPr algn="just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облигация, </a:t>
                      </a:r>
                    </a:p>
                    <a:p>
                      <a:pPr algn="just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чек, </a:t>
                      </a:r>
                    </a:p>
                    <a:p>
                      <a:pPr algn="just">
                        <a:lnSpc>
                          <a:spcPct val="150000"/>
                        </a:lnSpc>
                        <a:buFontTx/>
                        <a:buChar char="-"/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сберегательный сертификат и иные.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Доход от имеющихся ценных бумаг указывается в разделе 1 «Сведения</a:t>
                      </a: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 доходах» (строка 5).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</a:p>
                  </a:txBody>
                  <a:tcPr marL="91423" marR="91423" marT="45744" marB="45744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23850" y="620713"/>
          <a:ext cx="8280400" cy="33845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0400"/>
              </a:tblGrid>
              <a:tr h="781177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Подраздел 6.1. Объекты недвижимого имущества, </a:t>
                      </a:r>
                    </a:p>
                    <a:p>
                      <a:pPr algn="ctr"/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находящиеся в пользовании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2" marR="91422" marT="45733" marB="45733"/>
                </a:tc>
              </a:tr>
              <a:tr h="130168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данном разделе недвижимое имущество, находящееся</a:t>
                      </a:r>
                      <a:r>
                        <a:rPr lang="ru-RU" sz="16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 собственности, 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уже указанное в разделе </a:t>
                      </a:r>
                      <a:r>
                        <a:rPr lang="en-US" sz="16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ru-RU" sz="16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.1 -  </a:t>
                      </a:r>
                      <a:r>
                        <a:rPr lang="ru-RU" sz="16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указывается.</a:t>
                      </a:r>
                    </a:p>
                    <a:p>
                      <a:pPr algn="ctr"/>
                      <a:endParaRPr lang="ru-RU" sz="1600" b="1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22" marR="91422" marT="45733" marB="45733"/>
                </a:tc>
              </a:tr>
              <a:tr h="1301687"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 требуется в данном подразделе справки одного из супругов указывать все объекты недвижимости, находящиеся в собственности другого супруга, при условии, что эти объекты указаны в разделе 3.1. соответствующей справки (аналогично в отношении несовершеннолетних детей). </a:t>
                      </a:r>
                      <a:endParaRPr lang="ru-RU" sz="1600" b="1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2" marR="91422" marT="45733" marB="45733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8313" y="188913"/>
          <a:ext cx="8280400" cy="6413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0400"/>
              </a:tblGrid>
              <a:tr h="792451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Подраздел 6.2. Срочные обязательства финансового характера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2" marR="91422" marT="45714" marB="45714"/>
                </a:tc>
              </a:tr>
              <a:tr h="101883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данном разделе указываются</a:t>
                      </a:r>
                      <a:r>
                        <a:rPr lang="ru-RU" sz="16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каждое срочное обязательство финансового характера на сумму равную или превышающую </a:t>
                      </a:r>
                      <a:r>
                        <a:rPr lang="ru-RU" sz="16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500 000 рублей.</a:t>
                      </a:r>
                      <a:endParaRPr lang="ru-RU" sz="1600" b="1" kern="1200" baseline="0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22" marR="91422" marT="45714" marB="45714"/>
                </a:tc>
              </a:tr>
              <a:tr h="3660724">
                <a:tc>
                  <a:txBody>
                    <a:bodyPr/>
                    <a:lstStyle/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ru-RU" sz="14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Кредитный договор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ru-RU" sz="14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Договор финансовой аренды (лизинг)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ru-RU" sz="14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Договор займа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ru-RU" sz="14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Договор финансирования под уступку денежного требования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ru-RU" sz="14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Обязательства вследствие причинения вреда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ru-RU" sz="14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Обязательства по договору поручительства (если имеет место неисполнение должником обязательств перед кредитором, или ненадлежащее исполнение обязательств, которые повлекли соответствующие обязательства у поручителя)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ru-RU" sz="14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Обязательства по уплате алиментов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ru-RU" sz="14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Иные обязательства, в т.ч. установленные решением суда</a:t>
                      </a:r>
                    </a:p>
                    <a:p>
                      <a:pPr algn="just">
                        <a:buFont typeface="Arial" pitchFamily="34" charset="0"/>
                        <a:buChar char="•"/>
                      </a:pPr>
                      <a:endParaRPr lang="ru-RU" sz="1400" b="1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Отдельные виды срочных обязательств финансового характера:</a:t>
                      </a:r>
                    </a:p>
                    <a:p>
                      <a:pPr algn="just">
                        <a:buFontTx/>
                        <a:buChar char="-"/>
                      </a:pPr>
                      <a:r>
                        <a:rPr lang="ru-RU" sz="14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Участие в долевом строительстве</a:t>
                      </a:r>
                    </a:p>
                    <a:p>
                      <a:pPr algn="just">
                        <a:buFontTx/>
                        <a:buChar char="-"/>
                      </a:pPr>
                      <a:r>
                        <a:rPr lang="ru-RU" sz="14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Обязательства по ипотеке в случае разделения суммы кредита между супругами</a:t>
                      </a:r>
                    </a:p>
                    <a:p>
                      <a:pPr algn="just">
                        <a:buFontTx/>
                        <a:buChar char="-"/>
                      </a:pPr>
                      <a:r>
                        <a:rPr lang="ru-RU" sz="14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Обязательства по договорам страхования жизни на случай смерти, дожития до определенного возраста или срока либо наступления иного события; пенсионного страхования; страхования жизни с условием периодических страховых выплат (ренты, аннуитетов) и (или) с участием страхователя в инвестиционном доходе страховщика.  </a:t>
                      </a:r>
                      <a:r>
                        <a:rPr lang="ru-RU" sz="14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(Страховые выплаты по таким договорам рассматриваются в качестве дохода)</a:t>
                      </a:r>
                    </a:p>
                    <a:p>
                      <a:pPr algn="just">
                        <a:buFontTx/>
                        <a:buChar char="-"/>
                      </a:pPr>
                      <a:r>
                        <a:rPr lang="ru-RU" sz="14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Заключение договоров о брокерском обслуживании, а также договоров на ведение индивидуальных инвестиционных счетов. </a:t>
                      </a:r>
                    </a:p>
                  </a:txBody>
                  <a:tcPr marL="91422" marR="91422" marT="45714" marB="45714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68313" y="620713"/>
          <a:ext cx="8256736" cy="46024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56736"/>
              </a:tblGrid>
              <a:tr h="835549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Подраздел 7 Сведения  о недвижимом имуществе, транспортных средствах</a:t>
                      </a: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ценных бумагах, отчужденных в течение отчетного периода в результате безвозмездной сделки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2" marR="91422" marT="45714" marB="45714"/>
                </a:tc>
              </a:tr>
              <a:tr h="189392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endParaRPr lang="ru-RU" sz="1600" b="1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данном разделе указываются сведения о недвижимом имуществе (в т.ч. доли в праве собственности), транспортных средствах и ценных бумагах (в том числе в долях участия в уставном капитале общества), отчужденных в течение отчетного периода в результате  безвозмездной сделки, а также например, сведения об утилизации автомобиля.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 безвозмездной сделке можно отнести договор дарения.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Каждый объект сделки указывается отдельно. 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endParaRPr lang="ru-RU" sz="1600" b="1" kern="12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22" marR="91422" marT="45714" marB="45714"/>
                </a:tc>
              </a:tr>
              <a:tr h="278509">
                <a:tc>
                  <a:txBody>
                    <a:bodyPr/>
                    <a:lstStyle/>
                    <a:p>
                      <a:pPr algn="just">
                        <a:buFont typeface="Arial" pitchFamily="34" charset="0"/>
                        <a:buChar char="•"/>
                      </a:pPr>
                      <a:endParaRPr lang="ru-RU" sz="1400" b="1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22" marR="91422" marT="45714" marB="45714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47813" y="250825"/>
          <a:ext cx="6577013" cy="4084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77013"/>
              </a:tblGrid>
              <a:tr h="533062">
                <a:tc>
                  <a:txBody>
                    <a:bodyPr/>
                    <a:lstStyle/>
                    <a:p>
                      <a:pPr algn="ctr" eaLnBrk="1" hangingPunct="1">
                        <a:defRPr/>
                      </a:pPr>
                      <a:r>
                        <a:rPr lang="ru-RU" sz="18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НОРМАТИВНАЯ  ПРАВОВАЯ  БАЗА</a:t>
                      </a:r>
                      <a:endParaRPr lang="ru-RU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1" marR="91441" marT="45716" marB="45716"/>
                </a:tc>
              </a:tr>
              <a:tr h="548838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None/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275 Трудового кодекса Российской Федерации</a:t>
                      </a:r>
                    </a:p>
                  </a:txBody>
                  <a:tcPr marL="91441" marR="91441" marT="45716" marB="45716"/>
                </a:tc>
              </a:tr>
              <a:tr h="3003092">
                <a:tc>
                  <a:txBody>
                    <a:bodyPr/>
                    <a:lstStyle/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Постановление</a:t>
                      </a:r>
                      <a:r>
                        <a:rPr lang="ru-RU" sz="16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мэрии городского округа Тольятти 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20.02.2013 №</a:t>
                      </a:r>
                      <a:r>
                        <a:rPr lang="ru-RU" sz="16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507-п/1 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 предоставлении гражданами, претендующими на замещение должностей руководителей муниципальных учреждений городского округа Тольятти, и руководителями</a:t>
                      </a:r>
                      <a:r>
                        <a:rPr lang="ru-RU" sz="16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муниципальных учреждений городского округа Тольятти сведений 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 доходах,</a:t>
                      </a:r>
                      <a:r>
                        <a:rPr lang="ru-RU" sz="16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 имуществе и обязательствах имущественного характера»</a:t>
                      </a:r>
                      <a:endParaRPr lang="ru-RU" sz="160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None/>
                      </a:pPr>
                      <a:endParaRPr lang="ru-RU" sz="16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1" marR="91441" marT="45716" marB="45716"/>
                </a:tc>
              </a:tr>
            </a:tbl>
          </a:graphicData>
        </a:graphic>
      </p:graphicFrame>
      <p:pic>
        <p:nvPicPr>
          <p:cNvPr id="6156" name="Picture 2" descr="Юридические услуги - от профессионалов в разделе Услуги Юридическ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8" y="5084763"/>
            <a:ext cx="2089150" cy="152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/>
          <p:cNvSpPr txBox="1">
            <a:spLocks noChangeArrowheads="1"/>
          </p:cNvSpPr>
          <p:nvPr/>
        </p:nvSpPr>
        <p:spPr bwMode="auto">
          <a:xfrm>
            <a:off x="684213" y="260350"/>
            <a:ext cx="80645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600" b="1" dirty="0" smtClean="0"/>
              <a:t>Справки </a:t>
            </a:r>
            <a:r>
              <a:rPr lang="ru-RU" sz="3600" b="1" dirty="0"/>
              <a:t>с 01.01.2019 </a:t>
            </a:r>
            <a:r>
              <a:rPr lang="ru-RU" sz="3600" b="1" dirty="0" smtClean="0"/>
              <a:t>подаются </a:t>
            </a:r>
            <a:r>
              <a:rPr lang="ru-RU" sz="3600" b="1" dirty="0"/>
              <a:t>с использованием СПО «Справки БК</a:t>
            </a:r>
            <a:r>
              <a:rPr lang="ru-RU" sz="3600" b="1" dirty="0" smtClean="0"/>
              <a:t>»</a:t>
            </a:r>
          </a:p>
          <a:p>
            <a:pPr algn="ctr"/>
            <a:endParaRPr lang="ru-RU" sz="3600" b="1" dirty="0" smtClean="0"/>
          </a:p>
          <a:p>
            <a:pPr algn="ctr"/>
            <a:r>
              <a:rPr lang="ru-RU" sz="2400" b="1" dirty="0" smtClean="0"/>
              <a:t>Специальное программное </a:t>
            </a:r>
            <a:r>
              <a:rPr lang="ru-RU" sz="2400" b="1" dirty="0" smtClean="0"/>
              <a:t>обеспечение размещено на официальных сайтах Президента Российской Федерации и </a:t>
            </a:r>
            <a:r>
              <a:rPr lang="ru-RU" sz="2400" b="1" dirty="0" err="1" smtClean="0"/>
              <a:t>Госслужба</a:t>
            </a:r>
            <a:endParaRPr lang="ru-RU" sz="2400" b="1" dirty="0" smtClean="0"/>
          </a:p>
          <a:p>
            <a:pPr algn="ctr"/>
            <a:endParaRPr lang="ru-RU" sz="3600" b="1" dirty="0" smtClean="0"/>
          </a:p>
          <a:p>
            <a:pPr algn="ctr"/>
            <a:r>
              <a:rPr lang="ru-RU" sz="2000" b="1" dirty="0" smtClean="0"/>
              <a:t>В строке </a:t>
            </a:r>
            <a:r>
              <a:rPr lang="ru-RU" sz="2000" b="1" i="1" dirty="0" smtClean="0"/>
              <a:t>куда подается справка </a:t>
            </a:r>
            <a:r>
              <a:rPr lang="ru-RU" sz="2000" b="1" dirty="0" smtClean="0"/>
              <a:t>необходимо указать управление муниципальной службы и кадровой политики администрации городского округа Тольятти</a:t>
            </a:r>
          </a:p>
          <a:p>
            <a:pPr algn="ctr"/>
            <a:endParaRPr lang="ru-RU" sz="2000" b="1" i="1" dirty="0" smtClean="0"/>
          </a:p>
          <a:p>
            <a:pPr algn="ctr"/>
            <a:r>
              <a:rPr lang="ru-RU" sz="2000" dirty="0" smtClean="0"/>
              <a:t>Выбирая </a:t>
            </a:r>
            <a:r>
              <a:rPr lang="ru-RU" sz="2000" dirty="0"/>
              <a:t>в программе в связи с чем подается справка отмечаем пункт «в рамках декларационной кампании</a:t>
            </a:r>
            <a:r>
              <a:rPr lang="ru-RU" sz="2000" dirty="0" smtClean="0"/>
              <a:t>»</a:t>
            </a:r>
          </a:p>
          <a:p>
            <a:pPr algn="ctr"/>
            <a:endParaRPr lang="ru-RU" sz="2000" dirty="0" smtClean="0"/>
          </a:p>
          <a:p>
            <a:pPr algn="ctr"/>
            <a:endParaRPr lang="ru-RU" sz="2000" dirty="0"/>
          </a:p>
          <a:p>
            <a:pPr algn="ctr"/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188913"/>
            <a:ext cx="8137525" cy="648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03350" y="836613"/>
          <a:ext cx="6577013" cy="4800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77013"/>
              </a:tblGrid>
              <a:tr h="640187">
                <a:tc>
                  <a:txBody>
                    <a:bodyPr/>
                    <a:lstStyle/>
                    <a:p>
                      <a:pPr algn="ctr" eaLnBrk="1" hangingPunct="1">
                        <a:lnSpc>
                          <a:spcPct val="150000"/>
                        </a:lnSpc>
                        <a:defRPr/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Отчетный период календарный (отчетный)</a:t>
                      </a: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</a:t>
                      </a:r>
                    </a:p>
                    <a:p>
                      <a:pPr algn="ctr" eaLnBrk="1" hangingPunct="1">
                        <a:lnSpc>
                          <a:spcPct val="150000"/>
                        </a:lnSpc>
                        <a:defRPr/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 1 января по 31 декабря),</a:t>
                      </a: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предшествующий году предоставления сведений</a:t>
                      </a:r>
                      <a:endParaRPr lang="ru-RU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1" marR="91441" marT="45710" marB="45710"/>
                </a:tc>
              </a:tr>
              <a:tr h="1326144">
                <a:tc>
                  <a:txBody>
                    <a:bodyPr/>
                    <a:lstStyle/>
                    <a:p>
                      <a:pPr algn="ctr" eaLnBrk="1" hangingPunct="1">
                        <a:lnSpc>
                          <a:spcPct val="150000"/>
                        </a:lnSpc>
                        <a:defRPr/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Отчетная дата </a:t>
                      </a:r>
                    </a:p>
                    <a:p>
                      <a:pPr algn="ctr" eaLnBrk="1" hangingPunct="1">
                        <a:lnSpc>
                          <a:spcPct val="150000"/>
                        </a:lnSpc>
                        <a:defRPr/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декабря года,</a:t>
                      </a: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предшествующего году предоставления сведений</a:t>
                      </a:r>
                      <a:endParaRPr lang="ru-RU" sz="1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1" marR="91441" marT="45710" marB="45710"/>
                </a:tc>
              </a:tr>
              <a:tr h="1326144">
                <a:tc>
                  <a:txBody>
                    <a:bodyPr/>
                    <a:lstStyle/>
                    <a:p>
                      <a:pPr algn="ctr" eaLnBrk="1" hangingPunct="1">
                        <a:lnSpc>
                          <a:spcPct val="150000"/>
                        </a:lnSpc>
                        <a:defRPr/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Сведения предоставляются отдельно</a:t>
                      </a: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руководителя муниципального учреждения, супруга (у) и каждого несовершеннолетнего ребенка </a:t>
                      </a:r>
                    </a:p>
                    <a:p>
                      <a:pPr algn="ctr" eaLnBrk="1" hangingPunct="1">
                        <a:lnSpc>
                          <a:spcPct val="150000"/>
                        </a:lnSpc>
                        <a:defRPr/>
                      </a:pPr>
                      <a:r>
                        <a:rPr lang="ru-RU" sz="18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 учетом семейного положения, в котором руководитель находился по состоянию на отчетную дату)</a:t>
                      </a:r>
                      <a:endParaRPr lang="ru-RU" sz="18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1" marR="91441" marT="45710" marB="45710"/>
                </a:tc>
              </a:tr>
            </a:tbl>
          </a:graphicData>
        </a:graphic>
      </p:graphicFrame>
      <p:pic>
        <p:nvPicPr>
          <p:cNvPr id="9228" name="Picture 263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161925"/>
            <a:ext cx="1008063" cy="134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07950" y="115888"/>
          <a:ext cx="8064896" cy="55110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64896"/>
              </a:tblGrid>
              <a:tr h="481611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</a:t>
                      </a: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заполнении титульного листа необходимо: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2" marR="91432" marT="45750" marB="45750"/>
                </a:tc>
              </a:tr>
              <a:tr h="48161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None/>
                      </a:pPr>
                      <a:endParaRPr lang="ru-RU" sz="16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ФИО руководителя муниципального учреждения указывать в именительном падеже в соответствии с документом удостоверяющим личность</a:t>
                      </a:r>
                    </a:p>
                  </a:txBody>
                  <a:tcPr marL="91432" marR="91432" marT="45750" marB="45750"/>
                </a:tc>
              </a:tr>
              <a:tr h="52412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Адрес места регистрации указывать на дату предоставления справки, на основании</a:t>
                      </a:r>
                      <a:r>
                        <a:rPr lang="ru-RU" sz="16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записи в паспорте</a:t>
                      </a:r>
                    </a:p>
                  </a:txBody>
                  <a:tcPr marL="91432" marR="91432" marT="45750" marB="45750"/>
                </a:tc>
              </a:tr>
              <a:tr h="8940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случае если у руководителя  </a:t>
                      </a:r>
                      <a:r>
                        <a:rPr lang="ru-RU" sz="16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или членов его семьи адрес регистрации не совпадает с адресом проживания,  адрес фактического проживания указывать в скобках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endParaRPr lang="ru-RU" sz="16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учреждения указывается полностью </a:t>
                      </a:r>
                    </a:p>
                  </a:txBody>
                  <a:tcPr marL="91432" marR="91432" marT="45750" marB="45750"/>
                </a:tc>
              </a:tr>
              <a:tr h="11406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случае отсутствия необходимой информации 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 заполнении полей справки писать слова 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«нет» «не имею»</a:t>
                      </a:r>
                      <a:r>
                        <a:rPr lang="ru-RU" sz="20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нужно. </a:t>
                      </a:r>
                    </a:p>
                  </a:txBody>
                  <a:tcPr marL="91432" marR="91432" marT="45750" marB="45750"/>
                </a:tc>
              </a:tr>
            </a:tbl>
          </a:graphicData>
        </a:graphic>
      </p:graphicFrame>
      <p:pic>
        <p:nvPicPr>
          <p:cNvPr id="10256" name="Picture 2" descr="Why Employers Test for Drugs Drug Testing Succes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5113" y="5954713"/>
            <a:ext cx="1258887" cy="90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900113" y="1412875"/>
          <a:ext cx="7200900" cy="4392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900"/>
              </a:tblGrid>
              <a:tr h="1060661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 1. Сведения о доходах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3" marR="91423" marT="45744" marB="45744"/>
                </a:tc>
              </a:tr>
              <a:tr h="333182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Доход по основному месту работы указывается в соответствии со</a:t>
                      </a: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справкой 2-НДФЛ «Общая сумма дохода».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endParaRPr lang="ru-RU" sz="1400" b="1" baseline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 по предыдущему месту работы указывается в иные доходы. 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endParaRPr lang="ru-RU" sz="1400" b="1" baseline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При указании доходов от вкладов в банках учитывается срок вклада и    периодичность начисления по нему %.</a:t>
                      </a:r>
                    </a:p>
                  </a:txBody>
                  <a:tcPr marL="91423" marR="91423" marT="45744" marB="45744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827088" y="22225"/>
          <a:ext cx="7200900" cy="62575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900"/>
              </a:tblGrid>
              <a:tr h="38243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 1. Сведения о доходах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3" marR="91423" marT="45744" marB="45744"/>
                </a:tc>
              </a:tr>
              <a:tr h="17406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доходы:</a:t>
                      </a:r>
                    </a:p>
                  </a:txBody>
                  <a:tcPr marL="91423" marR="91423" marT="45744" marB="45744"/>
                </a:tc>
              </a:tr>
              <a:tr h="52119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3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Пенсия, доплаты к пенсии (сведения можно получить</a:t>
                      </a:r>
                      <a:r>
                        <a:rPr lang="ru-RU" sz="13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ПФР, органах социальной защиты);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3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все виды пособий;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3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алименты;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3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государственный сертификат на материнский капитал (если он реализован частично или полностью)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3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денежные средства, полученные в порядке дарения или наследования;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3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страховые выплаты при наступлении страхового случая;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3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вознаграждения по гражданско-правовым договорам (при этом необходимо указывать наименование и юридический адрес организации, от которой получен доход);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3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доходы по трудовым договорам по совместительству;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3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доходы, полученные от продажи недвижимого имущества и транспортных средств;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3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доходы, полученные от сдачи в аренду или иного использования недвижимого имущества, транспортных средств, от имущества, переданного в доверительное управление 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3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выплаты, связанные с гибелью (смертью), выплаченные наследникам;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3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доходы членов профсоюзных организаций;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3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средства, выплаченные членам избирательных комиссий;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3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средства, полученные от родственников на невозвратной основе (кроме супругов и </a:t>
                      </a:r>
                      <a:r>
                        <a:rPr lang="ru-RU" sz="1300" b="1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13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/л детей) и т.д.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3" marR="91423" marT="45744" marB="45744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Прямоугольник 2"/>
          <p:cNvSpPr>
            <a:spLocks noChangeArrowheads="1"/>
          </p:cNvSpPr>
          <p:nvPr/>
        </p:nvSpPr>
        <p:spPr bwMode="auto">
          <a:xfrm>
            <a:off x="827088" y="476250"/>
            <a:ext cx="7273925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Не указываются сведения о денежных средствах, касающихся возмещения расходов, понесенных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руководителем,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его супругой (супругом), несовершеннолетним ребенком</a:t>
            </a: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Перечень сведений, которые не указываются перечислен в Методических рекомендациях. </a:t>
            </a: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 том числе не указываются сведения, полученные:</a:t>
            </a:r>
          </a:p>
          <a:p>
            <a:pPr algn="just">
              <a:buFontTx/>
              <a:buChar char="-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в виде налогового вычета,</a:t>
            </a:r>
          </a:p>
          <a:p>
            <a:pPr algn="just">
              <a:buFontTx/>
              <a:buChar char="-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от продажи различного вида подарочных сертификатов (карт), выпущенных предприятиями торговли,</a:t>
            </a:r>
          </a:p>
          <a:p>
            <a:pPr algn="just">
              <a:buFontTx/>
              <a:buChar char="-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в качестве бонусных баллов («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кэшбэк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сервис»), бонусов на накопительных дисконтных картах, начисленных банками и иными организациями за пользование услугами, в том числе в виде денежных средств,</a:t>
            </a:r>
          </a:p>
          <a:p>
            <a:pPr algn="just">
              <a:buFontTx/>
              <a:buChar char="-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в виде кредитов, займов,</a:t>
            </a:r>
          </a:p>
          <a:p>
            <a:pPr algn="just">
              <a:buFontTx/>
              <a:buChar char="-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в связи с возвратом денежных средств по несостоявшемуся договору купли-продажи, </a:t>
            </a:r>
          </a:p>
          <a:p>
            <a:pPr algn="just">
              <a:buFontTx/>
              <a:buChar char="-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в связи с переводом денежных средств между счетами супругов, несовершеннолетних детей и т.д.</a:t>
            </a:r>
          </a:p>
          <a:p>
            <a:pPr algn="just">
              <a:buFontTx/>
              <a:buChar char="-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TM03457475[[fn=Рамка]]</Template>
  <TotalTime>11007</TotalTime>
  <Words>1646</Words>
  <Application>Microsoft Office PowerPoint</Application>
  <PresentationFormat>Экран (4:3)</PresentationFormat>
  <Paragraphs>160</Paragraphs>
  <Slides>17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Воздушный 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>LTD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gulmira</dc:creator>
  <cp:lastModifiedBy>litoshina.yf</cp:lastModifiedBy>
  <cp:revision>917</cp:revision>
  <dcterms:created xsi:type="dcterms:W3CDTF">2004-02-10T13:48:08Z</dcterms:created>
  <dcterms:modified xsi:type="dcterms:W3CDTF">2019-02-27T10:26:16Z</dcterms:modified>
</cp:coreProperties>
</file>