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678" r:id="rId2"/>
    <p:sldId id="1017" r:id="rId3"/>
    <p:sldId id="1005" r:id="rId4"/>
    <p:sldId id="1020" r:id="rId5"/>
    <p:sldId id="1006" r:id="rId6"/>
    <p:sldId id="1007" r:id="rId7"/>
    <p:sldId id="1009" r:id="rId8"/>
    <p:sldId id="1019" r:id="rId9"/>
    <p:sldId id="1010" r:id="rId10"/>
    <p:sldId id="1011" r:id="rId11"/>
    <p:sldId id="1013" r:id="rId12"/>
    <p:sldId id="1014" r:id="rId13"/>
    <p:sldId id="1015" r:id="rId14"/>
    <p:sldId id="1018" r:id="rId15"/>
  </p:sldIdLst>
  <p:sldSz cx="10801350" cy="7921625"/>
  <p:notesSz cx="6797675" cy="9928225"/>
  <p:custShowLst>
    <p:custShow name="Слайд 239" id="0">
      <p:sldLst/>
    </p:custShow>
    <p:custShow name="Произвольный показ 2" id="1">
      <p:sldLst/>
    </p:custShow>
    <p:custShow name="Произвольный показ 3" id="2">
      <p:sldLst/>
    </p:custShow>
    <p:custShow name="Произвольный показ 4" id="3">
      <p:sldLst/>
    </p:custShow>
    <p:custShow name="Произвольный показ 5" id="4">
      <p:sldLst/>
    </p:custShow>
    <p:custShow name="Произвольный показ 6" id="5">
      <p:sldLst/>
    </p:custShow>
    <p:custShow name="Произвольный показ 7" id="6">
      <p:sldLst/>
    </p:custShow>
    <p:custShow name="Произвольный показ 8" id="7">
      <p:sldLst/>
    </p:custShow>
    <p:custShow name="Произвольный показ 9" id="8">
      <p:sldLst/>
    </p:custShow>
    <p:custShow name="Произвольный показ 10" id="9">
      <p:sldLst/>
    </p:custShow>
    <p:custShow name="Произвольный показ 11" id="10">
      <p:sldLst/>
    </p:custShow>
    <p:custShow name="Произвольный показ 12" id="11">
      <p:sldLst/>
    </p:custShow>
    <p:custShow name="Произвольный показ 13" id="12">
      <p:sldLst/>
    </p:custShow>
    <p:custShow name="Произвольный показ 14" id="13">
      <p:sldLst/>
    </p:custShow>
    <p:custShow name="Произвольный показ 15" id="14">
      <p:sldLst/>
    </p:custShow>
    <p:custShow name="Произвольный показ 16" id="15">
      <p:sldLst/>
    </p:custShow>
    <p:custShow name="Произвольный показ 17" id="16">
      <p:sldLst/>
    </p:custShow>
    <p:custShow name="Произвольный показ 18" id="17">
      <p:sldLst/>
    </p:custShow>
    <p:custShow name="Произвольный показ 19" id="18">
      <p:sldLst/>
    </p:custShow>
    <p:custShow name="Произвольный показ 20" id="19">
      <p:sldLst/>
    </p:custShow>
    <p:custShow name="Произвольный показ 21" id="20">
      <p:sldLst/>
    </p:custShow>
    <p:custShow name="Произвольный показ 22" id="21">
      <p:sldLst/>
    </p:custShow>
    <p:custShow name="Произвольный показ 23" id="22">
      <p:sldLst/>
    </p:custShow>
    <p:custShow name="Произвольный показ 24" id="23">
      <p:sldLst/>
    </p:custShow>
    <p:custShow name="Произвольный показ 25" id="24">
      <p:sldLst/>
    </p:custShow>
    <p:custShow name="Произвольный показ 26" id="25">
      <p:sldLst/>
    </p:custShow>
    <p:custShow name="Произвольный показ 27" id="26">
      <p:sldLst/>
    </p:custShow>
    <p:custShow name="Произвольный показ 28" id="27">
      <p:sldLst/>
    </p:custShow>
    <p:custShow name="Слайд 229" id="28">
      <p:sldLst/>
    </p:custShow>
    <p:custShow name="Произвольный показ 30" id="29">
      <p:sldLst/>
    </p:custShow>
    <p:custShow name="Произвольный показ 31" id="30">
      <p:sldLst/>
    </p:custShow>
    <p:custShow name="Произвольный показ 32" id="31">
      <p:sldLst/>
    </p:custShow>
    <p:custShow name="Произвольный показ 33" id="32">
      <p:sldLst/>
    </p:custShow>
    <p:custShow name="Произвольный показ 34" id="33">
      <p:sldLst/>
    </p:custShow>
    <p:custShow name="Произвольный показ 35" id="34">
      <p:sldLst/>
    </p:custShow>
    <p:custShow name="Произвольный показ 36" id="35">
      <p:sldLst/>
    </p:custShow>
    <p:custShow name="Произвольный показ 37" id="36">
      <p:sldLst/>
    </p:custShow>
    <p:custShow name="Произвольный показ 38" id="37">
      <p:sldLst/>
    </p:custShow>
    <p:custShow name="Произвольный показ 39" id="38">
      <p:sldLst/>
    </p:custShow>
    <p:custShow name="Произвольный показ 40" id="39">
      <p:sldLst/>
    </p:custShow>
    <p:custShow name="Произвольный показ 41" id="40">
      <p:sldLst/>
    </p:custShow>
    <p:custShow name="Произвольный показ 42" id="41">
      <p:sldLst/>
    </p:custShow>
    <p:custShow name="Произвольный показ 43" id="42">
      <p:sldLst/>
    </p:custShow>
    <p:custShow name="Произвольный показ 44" id="43">
      <p:sldLst/>
    </p:custShow>
    <p:custShow name="Произвольный показ 45" id="44">
      <p:sldLst/>
    </p:custShow>
    <p:custShow name="Произвольный показ 46" id="45">
      <p:sldLst/>
    </p:custShow>
    <p:custShow name="Произвольный показ 47" id="46">
      <p:sldLst/>
    </p:custShow>
    <p:custShow name="Произвольный показ 48" id="47">
      <p:sldLst/>
    </p:custShow>
    <p:custShow name="Произвольный показ 49" id="48">
      <p:sldLst/>
    </p:custShow>
    <p:custShow name="Произвольный показ 50" id="49">
      <p:sldLst/>
    </p:custShow>
    <p:custShow name="Произвольный показ 51" id="50">
      <p:sldLst/>
    </p:custShow>
    <p:custShow name="Произвольный показ 52" id="51">
      <p:sldLst/>
    </p:custShow>
    <p:custShow name="Произвольный показ 53" id="52">
      <p:sldLst/>
    </p:custShow>
    <p:custShow name="Произвольный показ 54" id="53">
      <p:sldLst/>
    </p:custShow>
    <p:custShow name="Произвольный показ 55" id="54">
      <p:sldLst/>
    </p:custShow>
    <p:custShow name="Произвольный показ 56" id="55">
      <p:sldLst/>
    </p:custShow>
    <p:custShow name="Произвольный показ 57" id="56">
      <p:sldLst/>
    </p:custShow>
    <p:custShow name="Произвольный показ 58" id="57">
      <p:sldLst/>
    </p:custShow>
    <p:custShow name="Произвольный показ 59" id="58">
      <p:sldLst/>
    </p:custShow>
    <p:custShow name="Произвольный показ 60" id="59">
      <p:sldLst/>
    </p:custShow>
    <p:custShow name="Произвольный показ 61" id="60">
      <p:sldLst/>
    </p:custShow>
    <p:custShow name="Произвольный показ 62" id="61">
      <p:sldLst/>
    </p:custShow>
    <p:custShow name="Произвольный показ 63" id="62">
      <p:sldLst/>
    </p:custShow>
    <p:custShow name="Произвольный показ 64" id="63">
      <p:sldLst/>
    </p:custShow>
    <p:custShow name="Произвольный показ 65" id="64">
      <p:sldLst/>
    </p:custShow>
    <p:custShow name="Произвольный показ 66" id="65">
      <p:sldLst/>
    </p:custShow>
    <p:custShow name="Произвольный показ 67" id="66">
      <p:sldLst/>
    </p:custShow>
    <p:custShow name="Произвольный показ 68" id="67">
      <p:sldLst/>
    </p:custShow>
    <p:custShow name="Произвольный показ 69" id="68">
      <p:sldLst/>
    </p:custShow>
    <p:custShow name="Произвольный показ 70" id="69">
      <p:sldLst/>
    </p:custShow>
    <p:custShow name="Произвольный показ 71" id="70">
      <p:sldLst/>
    </p:custShow>
    <p:custShow name="Произвольный показ 72" id="71">
      <p:sldLst/>
    </p:custShow>
    <p:custShow name="список съездов инвалидов" id="72">
      <p:sldLst/>
    </p:custShow>
    <p:custShow name="съезд инв выполнены" id="73">
      <p:sldLst/>
    </p:custShow>
    <p:custShow name="Съезд инв не выполнены" id="74">
      <p:sldLst/>
    </p:custShow>
    <p:custShow name="ИДН Носова 10" id="75">
      <p:sldLst/>
    </p:custShow>
    <p:custShow name="ИДН Кулибина 4" id="76">
      <p:sldLst/>
    </p:custShow>
    <p:custShow name="ИДН Плотиная" id="77">
      <p:sldLst/>
    </p:custShow>
    <p:custShow name="ИДН Ст. Разина-Юбилейная" id="78">
      <p:sldLst/>
    </p:custShow>
    <p:custShow name="ИДН Шлютова 130" id="79">
      <p:sldLst/>
    </p:custShow>
    <p:custShow name="ИДН Свердлова 23, 27" id="80">
      <p:sldLst/>
    </p:custShow>
    <p:custShow name="ИДН Орджоникидзе 1" id="81">
      <p:sldLst/>
    </p:custShow>
    <p:custShow name="ИДН Баныкина 26, 30а" id="82">
      <p:sldLst/>
    </p:custShow>
    <p:custShow name="ИДН Ярославская 47" id="83">
      <p:sldLst/>
    </p:custShow>
    <p:custShow name="ИДН Баумана 10" id="84">
      <p:sldLst/>
    </p:custShow>
    <p:custShow name="ИДН Строителей 7" id="85">
      <p:sldLst/>
    </p:custShow>
    <p:custShow name="Автостроителей 76" id="86">
      <p:sldLst/>
    </p:custShow>
    <p:custShow name="ИДН Патрульная 31, 17, 9, 5" id="87">
      <p:sldLst/>
    </p:custShow>
    <p:custShow name="ИДН Революционная 74" id="88">
      <p:sldLst/>
    </p:custShow>
    <p:custShow name="ИДН Буденого 9, 12" id="89">
      <p:sldLst/>
    </p:custShow>
    <p:custShow name="ИДН Буденого 1, 4" id="90">
      <p:sldLst/>
    </p:custShow>
    <p:custShow name="ИДН Гая 17" id="91">
      <p:sldLst/>
    </p:custShow>
    <p:custShow name="ИДН Гидротехническая 19, 25" id="92">
      <p:sldLst/>
    </p:custShow>
    <p:custShow name="МК059 Гидротехническая" id="93">
      <p:sldLst/>
    </p:custShow>
    <p:custShow name="МК059 Комсомольская-Новозаводск" id="94">
      <p:sldLst/>
    </p:custShow>
    <p:custShow name="МК059 50 лет Октября 10" id="95">
      <p:sldLst/>
    </p:custShow>
    <p:custShow name="МК059 Борковская-Коммунальная" id="96">
      <p:sldLst/>
    </p:custShow>
    <p:custShow name="МК059 КТР 40 лет Победы" id="97">
      <p:sldLst/>
    </p:custShow>
    <p:custShow name="МК059 Дзержинского 53, 53а, 76" id="98">
      <p:sldLst/>
    </p:custShow>
    <p:custShow name="МК059 Приморский 29а" id="99">
      <p:sldLst/>
    </p:custShow>
    <p:custShow name="МК059 Юбилейная-Ленинский" id="100">
      <p:sldLst/>
    </p:custShow>
    <p:custShow name="МК059 Разина-Фрунзе" id="101">
      <p:sldLst/>
    </p:custShow>
    <p:custShow name="МК059 Автозаводское" id="102">
      <p:sldLst/>
    </p:custShow>
    <p:custShow name="МК062 дублер Ленинский" id="103">
      <p:sldLst/>
    </p:custShow>
    <p:custShow name="МК062 дублер 40лет" id="104">
      <p:sldLst/>
    </p:custShow>
    <p:custShow name="МК062 дублер южное шоссе" id="105">
      <p:sldLst/>
    </p:custShow>
    <p:custShow name="МК062 в/п железнодорожная" id="106">
      <p:sldLst/>
    </p:custShow>
    <p:custShow name="МК062 Разина- Ленинский" id="107">
      <p:sldLst/>
    </p:custShow>
    <p:custShow name="МК062 Маркса- Горького" id="108">
      <p:sldLst/>
    </p:custShow>
    <p:custShow name="МК062 Жукова, 39" id="109">
      <p:sldLst/>
    </p:custShow>
    <p:custShow name="МК062 Заставная, 1" id="110">
      <p:sldLst/>
    </p:custShow>
    <p:custShow name="МК062 Южное шоссе, ООТ" id="111">
      <p:sldLst/>
    </p:custShow>
    <p:custShow name="МК062 Молодежный, 1" id="112">
      <p:sldLst/>
    </p:custShow>
    <p:custShow name="МК062 Молодежный, 39" id="113">
      <p:sldLst/>
    </p:custShow>
    <p:custShow name="МК062 матросова 10, 11" id="114">
      <p:sldLst/>
    </p:custShow>
    <p:custShow name="МК062 новозаводская, 6" id="115">
      <p:sldLst/>
    </p:custShow>
    <p:custShow name="МК062 Матросова 53,130" id="116">
      <p:sldLst/>
    </p:custShow>
    <p:custShow name="МК062 Маркса-Чапаева" id="117">
      <p:sldLst/>
    </p:custShow>
    <p:custShow name="МК062 Коммунальная-Фабричный" id="118">
      <p:sldLst/>
    </p:custShow>
    <p:custShow name="МК062 Ленинградская-Жилина" id="119">
      <p:sldLst/>
    </p:custShow>
    <p:custShow name="МК062 Дзержинского, 31" id="120">
      <p:sldLst/>
    </p:custShow>
    <p:custShow name="МК062 Южное шоссе, 5" id="121">
      <p:sldLst/>
    </p:custShow>
    <p:custShow name="Мк062 комсомольская-лесная" id="122">
      <p:sldLst/>
    </p:custShow>
    <p:custShow name="МК062 громовой, 49" id="123">
      <p:sldLst/>
    </p:custShow>
    <p:custShow name="Произвольный показ 73" id="124">
      <p:sldLst/>
    </p:custShow>
    <p:custShow name="Произвольный показ 74" id="125">
      <p:sldLst/>
    </p:custShow>
    <p:custShow name="Произвольный показ 75" id="126">
      <p:sldLst/>
    </p:custShow>
    <p:custShow name="Произвольный показ 76" id="127">
      <p:sldLst/>
    </p:custShow>
    <p:custShow name="Произвольный показ 77" id="128">
      <p:sldLst/>
    </p:custShow>
    <p:custShow name="Произвольный показ 78" id="129">
      <p:sldLst/>
    </p:custShow>
    <p:custShow name="Произвольный показ 79" id="130">
      <p:sldLst/>
    </p:custShow>
    <p:custShow name="Произвольный показ 80" id="131">
      <p:sldLst/>
    </p:custShow>
    <p:custShow name="Произвольный показ 81" id="132">
      <p:sldLst/>
    </p:custShow>
    <p:custShow name="Произвольный показ 82" id="133">
      <p:sldLst/>
    </p:custShow>
    <p:custShow name="Произвольный показ 83" id="134">
      <p:sldLst/>
    </p:custShow>
    <p:custShow name="Произвольный показ 84" id="135">
      <p:sldLst/>
    </p:custShow>
    <p:custShow name="Произвольный показ 85" id="136">
      <p:sldLst/>
    </p:custShow>
    <p:custShow name="Произвольный показ 86" id="137">
      <p:sldLst/>
    </p:custShow>
    <p:custShow name="Произвольный показ 87" id="138">
      <p:sldLst/>
    </p:custShow>
    <p:custShow name="Произвольный показ 88" id="139">
      <p:sldLst/>
    </p:custShow>
    <p:custShow name="Произвольный показ 89" id="140">
      <p:sldLst/>
    </p:custShow>
    <p:custShow name="Произвольный показ 90" id="141">
      <p:sldLst/>
    </p:custShow>
    <p:custShow name="Произвольный показ 91" id="142">
      <p:sldLst/>
    </p:custShow>
    <p:custShow name="Произвольный показ 92" id="143">
      <p:sldLst/>
    </p:custShow>
    <p:custShow name="Произвольный показ 93" id="144">
      <p:sldLst/>
    </p:custShow>
    <p:custShow name="Произвольный показ 94" id="145">
      <p:sldLst/>
    </p:custShow>
    <p:custShow name="Произвольный показ 95" id="146">
      <p:sldLst/>
    </p:custShow>
    <p:custShow name="ИДН спортивная" id="147">
      <p:sldLst/>
    </p:custShow>
    <p:custShow name="Жилина, 24" id="148">
      <p:sldLst/>
    </p:custShow>
    <p:custShow name="Произвольный показ 96" id="149">
      <p:sldLst/>
    </p:custShow>
    <p:custShow name="Произвольный показ 97" id="150">
      <p:sldLst/>
    </p:custShow>
    <p:custShow name="ИДН Яблоневый" id="151">
      <p:sldLst/>
    </p:custShow>
    <p:custShow name="ИДН Носова" id="152">
      <p:sldLst/>
    </p:custShow>
    <p:custShow name="ИДН дс Салют" id="153">
      <p:sldLst/>
    </p:custShow>
    <p:custShow name="ИДН Ст. разина 20" id="154">
      <p:sldLst/>
    </p:custShow>
    <p:custShow name="Идн Патрульная" id="155">
      <p:sldLst/>
    </p:custShow>
    <p:custShow name="ИДН дзержинского 39" id="156">
      <p:sldLst/>
    </p:custShow>
    <p:custShow name="ИДН Мира" id="157">
      <p:sldLst/>
    </p:custShow>
    <p:custShow name="ИДН 8 квартал" id="158">
      <p:sldLst/>
    </p:custShow>
    <p:custShow name="ИДН ставропольская" id="159">
      <p:sldLst/>
    </p:custShow>
    <p:custShow name="Слайд 222" id="160">
      <p:sldLst/>
    </p:custShow>
    <p:custShow name="Слайд 223" id="161">
      <p:sldLst/>
    </p:custShow>
    <p:custShow name="Слайд 224" id="162">
      <p:sldLst/>
    </p:custShow>
    <p:custShow name="Слайд 225" id="163">
      <p:sldLst/>
    </p:custShow>
    <p:custShow name="Слайд 226" id="164">
      <p:sldLst/>
    </p:custShow>
    <p:custShow name="Слайд 227" id="165">
      <p:sldLst/>
    </p:custShow>
    <p:custShow name="Слайд 228" id="166">
      <p:sldLst/>
    </p:custShow>
    <p:custShow name="Слайд 230" id="167">
      <p:sldLst/>
    </p:custShow>
    <p:custShow name="Слайд 231" id="168">
      <p:sldLst/>
    </p:custShow>
    <p:custShow name="Слайд 232" id="169">
      <p:sldLst/>
    </p:custShow>
    <p:custShow name="Слайд 233" id="170">
      <p:sldLst/>
    </p:custShow>
    <p:custShow name="Слайд 234" id="171">
      <p:sldLst/>
    </p:custShow>
    <p:custShow name="Слайд 235" id="172">
      <p:sldLst/>
    </p:custShow>
    <p:custShow name="Слайд 236" id="173">
      <p:sldLst/>
    </p:custShow>
    <p:custShow name="Слайд 237" id="174">
      <p:sldLst/>
    </p:custShow>
    <p:custShow name="Слайд 238" id="175">
      <p:sldLst/>
    </p:custShow>
    <p:custShow name="Слайд 240" id="176">
      <p:sldLst/>
    </p:custShow>
    <p:custShow name="Слайд 241" id="177">
      <p:sldLst/>
    </p:custShow>
    <p:custShow name="Слайд 242" id="178">
      <p:sldLst/>
    </p:custShow>
  </p:custShowLst>
  <p:defaultTextStyle>
    <a:defPPr>
      <a:defRPr lang="ru-RU"/>
    </a:defPPr>
    <a:lvl1pPr marL="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71D051-5760-48D5-93FE-A71C43EC2359}">
          <p14:sldIdLst>
            <p14:sldId id="678"/>
            <p14:sldId id="1017"/>
            <p14:sldId id="1005"/>
            <p14:sldId id="1020"/>
            <p14:sldId id="1006"/>
            <p14:sldId id="1007"/>
            <p14:sldId id="1009"/>
            <p14:sldId id="1019"/>
            <p14:sldId id="1010"/>
            <p14:sldId id="1011"/>
            <p14:sldId id="1013"/>
            <p14:sldId id="1014"/>
            <p14:sldId id="1015"/>
            <p14:sldId id="101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6">
          <p15:clr>
            <a:srgbClr val="A4A3A4"/>
          </p15:clr>
        </p15:guide>
        <p15:guide id="4" pos="3402">
          <p15:clr>
            <a:srgbClr val="A4A3A4"/>
          </p15:clr>
        </p15:guide>
        <p15:guide id="5" orient="horz" pos="2378">
          <p15:clr>
            <a:srgbClr val="A4A3A4"/>
          </p15:clr>
        </p15:guide>
        <p15:guide id="6" orient="horz" pos="249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0" userDrawn="1">
          <p15:clr>
            <a:srgbClr val="A4A3A4"/>
          </p15:clr>
        </p15:guide>
        <p15:guide id="2" pos="2148" userDrawn="1">
          <p15:clr>
            <a:srgbClr val="A4A3A4"/>
          </p15:clr>
        </p15:guide>
        <p15:guide id="3" orient="horz" pos="3154" userDrawn="1">
          <p15:clr>
            <a:srgbClr val="A4A3A4"/>
          </p15:clr>
        </p15:guide>
        <p15:guide id="4" pos="2119" userDrawn="1">
          <p15:clr>
            <a:srgbClr val="A4A3A4"/>
          </p15:clr>
        </p15:guide>
        <p15:guide id="5" orient="horz" pos="2880" userDrawn="1">
          <p15:clr>
            <a:srgbClr val="A4A3A4"/>
          </p15:clr>
        </p15:guide>
        <p15:guide id="6" orient="horz" pos="3132" userDrawn="1">
          <p15:clr>
            <a:srgbClr val="A4A3A4"/>
          </p15:clr>
        </p15:guide>
        <p15:guide id="7" pos="2160" userDrawn="1">
          <p15:clr>
            <a:srgbClr val="A4A3A4"/>
          </p15:clr>
        </p15:guide>
        <p15:guide id="8" pos="213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овикова Оксана Владимировна" initials="ЕОВ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C4"/>
    <a:srgbClr val="233B07"/>
    <a:srgbClr val="81D31A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2457" autoAdjust="0"/>
  </p:normalViewPr>
  <p:slideViewPr>
    <p:cSldViewPr showGuides="1">
      <p:cViewPr varScale="1">
        <p:scale>
          <a:sx n="93" d="100"/>
          <a:sy n="93" d="100"/>
        </p:scale>
        <p:origin x="-1770" y="-114"/>
      </p:cViewPr>
      <p:guideLst>
        <p:guide orient="horz" pos="2160"/>
        <p:guide orient="horz" pos="2266"/>
        <p:guide orient="horz" pos="2378"/>
        <p:guide orient="horz" pos="2496"/>
        <p:guide pos="2880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080" y="-96"/>
      </p:cViewPr>
      <p:guideLst>
        <p:guide orient="horz" pos="2896"/>
        <p:guide orient="horz" pos="3149"/>
        <p:guide orient="horz" pos="2876"/>
        <p:guide orient="horz" pos="3127"/>
        <p:guide pos="2160"/>
        <p:guide pos="2130"/>
        <p:guide pos="217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2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2"/>
          </a:xfrm>
          <a:prstGeom prst="rect">
            <a:avLst/>
          </a:prstGeom>
        </p:spPr>
        <p:txBody>
          <a:bodyPr vert="horz" lIns="91428" tIns="45713" rIns="91428" bIns="45713" rtlCol="0"/>
          <a:lstStyle>
            <a:lvl1pPr algn="r">
              <a:defRPr sz="1200"/>
            </a:lvl1pPr>
          </a:lstStyle>
          <a:p>
            <a:fld id="{F9611375-4B57-4A19-8DF8-903DDE75B26A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44538"/>
            <a:ext cx="5076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3" rIns="91428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428" tIns="45713" rIns="91428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2"/>
          </a:xfrm>
          <a:prstGeom prst="rect">
            <a:avLst/>
          </a:prstGeom>
        </p:spPr>
        <p:txBody>
          <a:bodyPr vert="horz" lIns="91428" tIns="45713" rIns="91428" bIns="45713" rtlCol="0" anchor="b"/>
          <a:lstStyle>
            <a:lvl1pPr algn="r">
              <a:defRPr sz="1200"/>
            </a:lvl1pPr>
          </a:lstStyle>
          <a:p>
            <a:fld id="{B644A5AE-73BE-4648-8147-8F12A17C04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13940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2787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4181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5575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69698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83637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9757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111516" algn="l" defTabSz="1027878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9711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442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92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326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892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14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61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071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139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42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223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955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60425" y="744538"/>
            <a:ext cx="50768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4A5AE-73BE-4648-8147-8F12A17C04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936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101" y="2460843"/>
            <a:ext cx="9181148" cy="169801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20206" y="4488921"/>
            <a:ext cx="7560945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46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40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566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512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50533" y="366747"/>
            <a:ext cx="2870983" cy="78079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7579" y="366747"/>
            <a:ext cx="8432930" cy="78079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54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29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32" y="5090383"/>
            <a:ext cx="9181148" cy="1573323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53232" y="3357528"/>
            <a:ext cx="9181148" cy="1732855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467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6934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40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38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733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08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42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773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026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7580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69559" y="2134443"/>
            <a:ext cx="5651956" cy="6040239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547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68" y="1773198"/>
            <a:ext cx="4772472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0068" y="2512182"/>
            <a:ext cx="4772472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86941" y="1773198"/>
            <a:ext cx="4774347" cy="738984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4671" indent="0">
              <a:buNone/>
              <a:defRPr sz="2300" b="1"/>
            </a:lvl2pPr>
            <a:lvl3pPr marL="1069343" indent="0">
              <a:buNone/>
              <a:defRPr sz="2100" b="1"/>
            </a:lvl3pPr>
            <a:lvl4pPr marL="1604014" indent="0">
              <a:buNone/>
              <a:defRPr sz="1900" b="1"/>
            </a:lvl4pPr>
            <a:lvl5pPr marL="2138686" indent="0">
              <a:buNone/>
              <a:defRPr sz="1900" b="1"/>
            </a:lvl5pPr>
            <a:lvl6pPr marL="2673356" indent="0">
              <a:buNone/>
              <a:defRPr sz="1900" b="1"/>
            </a:lvl6pPr>
            <a:lvl7pPr marL="3208029" indent="0">
              <a:buNone/>
              <a:defRPr sz="1900" b="1"/>
            </a:lvl7pPr>
            <a:lvl8pPr marL="3742702" indent="0">
              <a:buNone/>
              <a:defRPr sz="1900" b="1"/>
            </a:lvl8pPr>
            <a:lvl9pPr marL="4277373" indent="0">
              <a:buNone/>
              <a:defRPr sz="1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86941" y="2512182"/>
            <a:ext cx="4774347" cy="4564104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9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0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221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69" y="315398"/>
            <a:ext cx="3553570" cy="13422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3030" y="315403"/>
            <a:ext cx="6038255" cy="6760887"/>
          </a:xfrm>
        </p:spPr>
        <p:txBody>
          <a:bodyPr/>
          <a:lstStyle>
            <a:lvl1pPr>
              <a:defRPr sz="37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69" y="1657674"/>
            <a:ext cx="3553570" cy="5418612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5545137"/>
            <a:ext cx="6480810" cy="65463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707813"/>
            <a:ext cx="6480810" cy="4752975"/>
          </a:xfrm>
        </p:spPr>
        <p:txBody>
          <a:bodyPr/>
          <a:lstStyle>
            <a:lvl1pPr marL="0" indent="0">
              <a:buNone/>
              <a:defRPr sz="3700"/>
            </a:lvl1pPr>
            <a:lvl2pPr marL="534671" indent="0">
              <a:buNone/>
              <a:defRPr sz="3300"/>
            </a:lvl2pPr>
            <a:lvl3pPr marL="1069343" indent="0">
              <a:buNone/>
              <a:defRPr sz="2800"/>
            </a:lvl3pPr>
            <a:lvl4pPr marL="1604014" indent="0">
              <a:buNone/>
              <a:defRPr sz="2300"/>
            </a:lvl4pPr>
            <a:lvl5pPr marL="2138686" indent="0">
              <a:buNone/>
              <a:defRPr sz="2300"/>
            </a:lvl5pPr>
            <a:lvl6pPr marL="2673356" indent="0">
              <a:buNone/>
              <a:defRPr sz="2300"/>
            </a:lvl6pPr>
            <a:lvl7pPr marL="3208029" indent="0">
              <a:buNone/>
              <a:defRPr sz="2300"/>
            </a:lvl7pPr>
            <a:lvl8pPr marL="3742702" indent="0">
              <a:buNone/>
              <a:defRPr sz="2300"/>
            </a:lvl8pPr>
            <a:lvl9pPr marL="4277373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6199772"/>
            <a:ext cx="6480810" cy="929690"/>
          </a:xfrm>
        </p:spPr>
        <p:txBody>
          <a:bodyPr/>
          <a:lstStyle>
            <a:lvl1pPr marL="0" indent="0">
              <a:buNone/>
              <a:defRPr sz="1600"/>
            </a:lvl1pPr>
            <a:lvl2pPr marL="534671" indent="0">
              <a:buNone/>
              <a:defRPr sz="1400"/>
            </a:lvl2pPr>
            <a:lvl3pPr marL="1069343" indent="0">
              <a:buNone/>
              <a:defRPr sz="1200"/>
            </a:lvl3pPr>
            <a:lvl4pPr marL="1604014" indent="0">
              <a:buNone/>
              <a:defRPr sz="1100"/>
            </a:lvl4pPr>
            <a:lvl5pPr marL="2138686" indent="0">
              <a:buNone/>
              <a:defRPr sz="1100"/>
            </a:lvl5pPr>
            <a:lvl6pPr marL="2673356" indent="0">
              <a:buNone/>
              <a:defRPr sz="1100"/>
            </a:lvl6pPr>
            <a:lvl7pPr marL="3208029" indent="0">
              <a:buNone/>
              <a:defRPr sz="1100"/>
            </a:lvl7pPr>
            <a:lvl8pPr marL="3742702" indent="0">
              <a:buNone/>
              <a:defRPr sz="1100"/>
            </a:lvl8pPr>
            <a:lvl9pPr marL="4277373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1" y="317232"/>
            <a:ext cx="9721215" cy="1320271"/>
          </a:xfrm>
          <a:prstGeom prst="rect">
            <a:avLst/>
          </a:prstGeom>
        </p:spPr>
        <p:txBody>
          <a:bodyPr vert="horz" lIns="106933" tIns="53464" rIns="106933" bIns="5346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0071" y="1848381"/>
            <a:ext cx="9721215" cy="5227906"/>
          </a:xfrm>
          <a:prstGeom prst="rect">
            <a:avLst/>
          </a:prstGeom>
        </p:spPr>
        <p:txBody>
          <a:bodyPr vert="horz" lIns="106933" tIns="53464" rIns="106933" bIns="5346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A083-472C-45E2-9547-0ADADEADC9E5}" type="datetimeFigureOut">
              <a:rPr lang="ru-RU" smtClean="0"/>
              <a:pPr/>
              <a:t>15.04.2024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1" y="7342178"/>
            <a:ext cx="3420428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740971" y="7342178"/>
            <a:ext cx="2520315" cy="421753"/>
          </a:xfrm>
          <a:prstGeom prst="rect">
            <a:avLst/>
          </a:prstGeom>
        </p:spPr>
        <p:txBody>
          <a:bodyPr vert="horz" lIns="106933" tIns="53464" rIns="106933" bIns="5346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C6F8-EDCB-4482-99A4-CE1AA308D9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3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1069343" rtl="0" eaLnBrk="1" latinLnBrk="0" hangingPunct="1">
        <a:spcBef>
          <a:spcPct val="0"/>
        </a:spcBef>
        <a:buNone/>
        <a:defRPr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1002" indent="-401002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68842" indent="-334170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3667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1351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06023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4069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75364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10035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44708" indent="-267336" algn="l" defTabSz="10693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4671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934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014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868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3356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8029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702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77373" algn="l" defTabSz="106934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avenkovaNV@gzhi-samara.r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yterev.as@tgl.ru" TargetMode="External"/><Relationship Id="rId5" Type="http://schemas.openxmlformats.org/officeDocument/2006/relationships/hyperlink" Target="mailto:pestov.ao@tgl.ru" TargetMode="External"/><Relationship Id="rId4" Type="http://schemas.openxmlformats.org/officeDocument/2006/relationships/hyperlink" Target="mailto:kiseleva.sb@tgl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tgl.ru/structure/department/podgotovka-k-otopitelnomu-period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zaharova.una@tgl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dgh@tgl.ru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zaharova.una@tgl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gh@tgl.ru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1715067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43121" y="1964596"/>
            <a:ext cx="9058231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103995" y="2199117"/>
            <a:ext cx="7697280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76702" y="541847"/>
            <a:ext cx="4848389" cy="780923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r"/>
            <a:r>
              <a:rPr lang="ru-RU" sz="2200" b="1" kern="1400" dirty="0">
                <a:solidFill>
                  <a:srgbClr val="3062B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sz="2200" kern="1400" dirty="0">
                <a:solidFill>
                  <a:srgbClr val="3062B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195" y="419332"/>
            <a:ext cx="835343" cy="99542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7965" y="3000102"/>
            <a:ext cx="10005425" cy="2873779"/>
          </a:xfrm>
          <a:prstGeom prst="rect">
            <a:avLst/>
          </a:prstGeom>
          <a:noFill/>
        </p:spPr>
        <p:txBody>
          <a:bodyPr wrap="square" lIns="102787" tIns="51393" rIns="102787" bIns="51393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ИНСТРУКЦИЯ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по подготовке объектов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ЖИЛИЩНОГО ФОНДА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к отопительному периоду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2024/25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гг.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8107" y="7038325"/>
            <a:ext cx="10513243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87" tIns="51393" rIns="102787" bIns="51393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23172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3000" dirty="0"/>
              <a:t>Акт состояния дымовых и вентиляционных каналов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811" y="1295691"/>
            <a:ext cx="9721215" cy="5833474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составляется в отношении многоквартирных домов, в которых установлено внутридомовое и (или) внутриквартирное газовое оборудование.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обязательным документом в соответствии с пп.18 п. 16 раздела </a:t>
            </a:r>
            <a:r>
              <a:rPr lang="en-US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IV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приказа Министерства энергетики Российской Федерации от 12.03.2013 №103 «Об утверждении правил оценки готовности к отопительному периоду».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Акт составляется управляющей компанией (ТСЖ, ТСН и т.п.) самостоятельно на каждый объект отдельно.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ОБЯЗАТЕЛЬНО!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 Акт необходимо согласовать с газораспределительной организацией (ГРО), осуществляющей техническое обслуживание внутридомового газового оборудования (ВДГО).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Образец данного акта размещен на официальном портале администрации (Главная страница - Структура администрации - Департамент городского хозяйства - Инженерная инфраструктура - Подготовка к отопительному периоду-Отопительный сезон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2024-2025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</a:rPr>
              <a:t>гг.).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396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Акт дезинфекции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811" y="1060325"/>
            <a:ext cx="9721215" cy="6083090"/>
          </a:xfrm>
        </p:spPr>
        <p:txBody>
          <a:bodyPr>
            <a:noAutofit/>
          </a:bodyPr>
          <a:lstStyle/>
          <a:p>
            <a:pPr marL="0" lvl="0" indent="457200" algn="just" defTabSz="1027878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открытых системах теплоснабжения (горячего водоснабжения) до ввода объекта в эксплуатацию система должна быть подвергнута дезинфекции, при  этом ввод в эксплуатацию (системы теплоснабжения) - событие, фиксирующее готовность тепловой сети, оборудования 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теплопотребляющих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к использованию по назначению и документально оформленное в установленном порядке.</a:t>
            </a:r>
          </a:p>
          <a:p>
            <a:pPr marL="0" lvl="0" indent="457200" algn="just" defTabSz="1027878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Дезинфекция системы теплоснабжения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(горячего водоснабжения) проводится до промывки оборудования.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457200" algn="just" defTabSz="1027878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составляется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Потребителем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457200" algn="just" defTabSz="1027878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Протокол испытаний и экспертное заключение по результатам испытаний прикладывать только в случае, если АО «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ЭнергсбыТ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плюс» указывает на данное замечание.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33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400" dirty="0"/>
              <a:t>3. Предоставление документов в ГЖИ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811" y="1348357"/>
            <a:ext cx="9721215" cy="3620567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Управляющим организациям 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 до 31 августа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разместить информацию в «Электронное ЖКХ» об актах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промывки, проверки вентиляционных каналов и дымовых каналов, паспорте готовности 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электронном виде на каждый дом отдельно.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потребителем в указанные сроки не проведены все мероприятия по подготовке и/или не устранены замечания, он обязан продолжить подготовку к отопительному периоду и </a:t>
            </a:r>
            <a:r>
              <a:rPr lang="ru-RU" sz="200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устранение </a:t>
            </a:r>
            <a:r>
              <a:rPr lang="ru-RU" sz="200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замечаний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50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4. Получение акта и паспорта готовности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7" y="1276348"/>
            <a:ext cx="10032964" cy="5924824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Управляющая организация, после получения подтверждения ГЖИ о готовности своих объектов в системе «Электронное ЖКХ», самостоятельно оформляет акт (в 2 экземплярах) проверки  готовности к отопительному периоду потребителя и согласовывает его с ООО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«СВГК»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(при наличии внутридомового и(или) внутриквартирного газового оборудования), ресурсоснабжающей организацией (ПАО «Т-Плюс») и ГЖИ.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Обратите внимание!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готовности к отопительному периоду выдается на управляющую организацию один.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15 сентября УК, одновременно с согласованными актами, предоставляет оформленные паспорта готовности (в 2 экземплярах) в ДГХ для утверждения.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15 сентября паспорта не оформляются. В случае если потребителем не проведены все мероприятия по подготовке и/или не устранены замечания, он обязан продолжить подготовку к отопительному периоду и устранение замечаний. При положительном заключении департаментом городского хозяйства утверждается акт с выводом о готовности к отопительному периоду, но без выдачи паспорта в текущий отопительный период.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 утверждения актов  и паспортов 1 экземпляр передается потребителю на бумажном носителе.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473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249064" cy="499926"/>
          </a:xfrm>
        </p:spPr>
        <p:txBody>
          <a:bodyPr>
            <a:noAutofit/>
          </a:bodyPr>
          <a:lstStyle/>
          <a:p>
            <a:r>
              <a:rPr lang="ru-RU" sz="4000" dirty="0"/>
              <a:t>Контакты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04341"/>
            <a:ext cx="9739741" cy="6103257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вопросам формирования плана мероприятий, оформлению актов и паспортов готовности обращаться в департамент городского хозяйства: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Захарова Юлия Наиловна т. 54-30-22 , эл. почта: 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zaharova.una@tgl.ru</a:t>
            </a:r>
            <a:endParaRPr lang="ru-RU" sz="2000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вопросам взаимодействия с ресурсоснабжающими организациями обращаться в департамент городского хозяйства: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Милицин Борис Владимирович т.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54-46-34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доб.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5246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эл. почта: </a:t>
            </a:r>
            <a:r>
              <a:rPr lang="en-US" sz="2000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milicin@tgl.ru</a:t>
            </a:r>
            <a:endParaRPr lang="ru-RU" sz="2000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иным вопросам обращаться в ГЖИ Самарской области: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Савенкова Наталья Владимировна т. 76-12-49, эл. почта: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SavenkovaNV@gzhi-samara.ru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иным вопросам обращаться в Администрацию районов:</a:t>
            </a: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Автозаводский р-н: Киселева Светлана Борисовна т. 54-39-35, эл. почта: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kiseleva.sb@tgl.ru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Центральный р-н: Пестов Артур Олегович т.54-33-19, эл. почта: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pestov.ao@tgl.ru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Комсомольский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р-н: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Тютерев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Алексей Сергеевич т.54-30-20, эл.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почта: 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6"/>
              </a:rPr>
              <a:t>tyterev.as@tgl.ru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84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Нормативно-правовые акты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0354" y="1431458"/>
            <a:ext cx="10249064" cy="562569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</a:rPr>
              <a:t>Постановление Госстроя РФ от 27 сентября 2003 г. № 170 «Об утверждении Правил и норм технической эксплуатации жилищного фонда»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</a:rPr>
              <a:t>Приказ Министерства энергетики Российской Федерации от 12.03.2013 №103 «Об утверждении правил оценки готовности к отопительному периоду»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</a:rPr>
              <a:t>Постановление Правительства РФ от 06.05.2011 № 354 «О предоставлении коммунальных услуг собственникам и пользователям помещений в многоквартирных домах и жилых домов»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</a:rPr>
              <a:t>Постановление Правительства РФ от 3 апреля 2013 г. № 290 «О минимальном перечне услуг и работ, необходимых для обеспечения надлежащего содержания общего имущества в многоквартирном доме, и порядке их оказания и выполнения»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</a:rPr>
              <a:t>Постановление Правительства РФ от 13 августа 2006 г. № 491 «Об утверждении Правил содержания общего имущества в многоквартирном доме и Правил изменения размера платы за содержание жилого помещения в случае оказания услуг и выполнения работ по управлению, содержанию и ремонту общего имущества в многоквартирном доме ненадлежащего качества и (или) с перерывами, превышающими установленную продолжительность»</a:t>
            </a:r>
          </a:p>
        </p:txBody>
      </p:sp>
    </p:spTree>
    <p:extLst>
      <p:ext uri="{BB962C8B-B14F-4D97-AF65-F5344CB8AC3E}">
        <p14:creationId xmlns:p14="http://schemas.microsoft.com/office/powerpoint/2010/main" val="1141666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rmAutofit fontScale="90000"/>
          </a:bodyPr>
          <a:lstStyle/>
          <a:p>
            <a:r>
              <a:rPr lang="ru-RU" dirty="0"/>
              <a:t>Укрупненный Алгоритм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24508"/>
            <a:ext cx="9721215" cy="6083090"/>
          </a:xfrm>
        </p:spPr>
        <p:txBody>
          <a:bodyPr>
            <a:noAutofit/>
          </a:bodyPr>
          <a:lstStyle/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плана мероприятий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 срок – 12 апреля) 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Выполнение мероприятий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 –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15 августа)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 Предоставление документов в ГЖИ</a:t>
            </a:r>
            <a:b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</a:b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</a:rPr>
              <a:t>(срок – 31 августа)</a:t>
            </a:r>
          </a:p>
          <a:p>
            <a:pPr marL="342900" indent="-342900" algn="ctr">
              <a:buAutoNum type="arabicPeriod"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L="342900" indent="-342900" algn="ctr">
              <a:buAutoNum type="arabicPeriod"/>
            </a:pPr>
            <a:r>
              <a:rPr lang="ru-RU" sz="3200" dirty="0">
                <a:solidFill>
                  <a:srgbClr val="002060"/>
                </a:solidFill>
              </a:rPr>
              <a:t> Получение акта и паспорта готовности 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2060"/>
                </a:solidFill>
              </a:rPr>
              <a:t>(срок – 15 сентября)</a:t>
            </a:r>
          </a:p>
        </p:txBody>
      </p:sp>
      <p:sp>
        <p:nvSpPr>
          <p:cNvPr id="2" name="Стрелка: вниз 3">
            <a:extLst>
              <a:ext uri="{FF2B5EF4-FFF2-40B4-BE49-F238E27FC236}">
                <a16:creationId xmlns="" xmlns:a16="http://schemas.microsoft.com/office/drawing/2014/main" id="{32752C5B-DE72-2367-2B2B-C135E96D843B}"/>
              </a:ext>
            </a:extLst>
          </p:cNvPr>
          <p:cNvSpPr/>
          <p:nvPr/>
        </p:nvSpPr>
        <p:spPr>
          <a:xfrm>
            <a:off x="5258557" y="2232620"/>
            <a:ext cx="308671" cy="763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  <p:sp>
        <p:nvSpPr>
          <p:cNvPr id="9" name="Стрелка: вниз 3">
            <a:extLst>
              <a:ext uri="{FF2B5EF4-FFF2-40B4-BE49-F238E27FC236}">
                <a16:creationId xmlns="" xmlns:a16="http://schemas.microsoft.com/office/drawing/2014/main" id="{8051D3DD-B18F-1D7A-48A6-270365A90866}"/>
              </a:ext>
            </a:extLst>
          </p:cNvPr>
          <p:cNvSpPr/>
          <p:nvPr/>
        </p:nvSpPr>
        <p:spPr>
          <a:xfrm>
            <a:off x="5241458" y="3794290"/>
            <a:ext cx="308671" cy="763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  <p:sp>
        <p:nvSpPr>
          <p:cNvPr id="11" name="Стрелка: вниз 3">
            <a:extLst>
              <a:ext uri="{FF2B5EF4-FFF2-40B4-BE49-F238E27FC236}">
                <a16:creationId xmlns="" xmlns:a16="http://schemas.microsoft.com/office/drawing/2014/main" id="{65AB8EDF-8E05-87D9-23FA-D0A4E97AF560}"/>
              </a:ext>
            </a:extLst>
          </p:cNvPr>
          <p:cNvSpPr/>
          <p:nvPr/>
        </p:nvSpPr>
        <p:spPr>
          <a:xfrm>
            <a:off x="5235476" y="5403397"/>
            <a:ext cx="308671" cy="763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8" rIns="91419" bIns="45708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6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BDB2F36C-E9C1-4A1F-9FA9-960B89A912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6241" y="1512540"/>
            <a:ext cx="9771114" cy="5544616"/>
          </a:xfrm>
          <a:prstGeom prst="rect">
            <a:avLst/>
          </a:prstGeom>
        </p:spPr>
        <p:txBody>
          <a:bodyPr vert="horz" lIns="106933" tIns="53464" rIns="106933" bIns="53464" rtlCol="0">
            <a:noAutofit/>
          </a:bodyPr>
          <a:lstStyle>
            <a:lvl1pPr marL="401002" indent="-401002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842" indent="-334170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3667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71351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06023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4069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475364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10035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544708" indent="-267336" algn="l" defTabSz="106934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Настоящая инструкция устанавливает правила подготовки потребителей тепловой энергии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жилищного фонда к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в отопительный период, а также порядок оформления и предоставления документации для получения Актов проверки и Паспортов готовности к отопительному периоду.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Потребителем тепловой энергии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юридические лица, в ведении которых находятся объект(ы) потребления тепловой энергии.   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Вся документация, касающаяся подготовки к отопительному периоду (постановления, протоколы, графики, шаблоны документов и прочее) располагаются на официальном сайте администрации городского округа Тольятти по адресу: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https://tgl.ru/structure/department/podgotovka-k-otopitelnomu-periodu/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(далее Сайт Администрации).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Путь: Главная страница / Структура администрации / Департамент городского хозяйства / Подготовка к отопительному периоду / Отопительный период 2024/25 гг.</a:t>
            </a:r>
          </a:p>
          <a:p>
            <a:pPr marL="0" lvl="1" indent="457200" algn="just">
              <a:spcBef>
                <a:spcPts val="12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Шаблоны документов не подлежат изменению организациями-потребителями (кроме добавления строк по количеству объектов), заполняются в электронном виде (не «от руки»)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D2B64E5B-6233-4316-88FF-DC8228F8D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240" y="216396"/>
            <a:ext cx="9721215" cy="6912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Справочная информация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4131" y="1152500"/>
            <a:ext cx="972108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E21D5A0-6A61-4F31-BEC5-302393A82D73}"/>
              </a:ext>
            </a:extLst>
          </p:cNvPr>
          <p:cNvSpPr/>
          <p:nvPr/>
        </p:nvSpPr>
        <p:spPr>
          <a:xfrm>
            <a:off x="526240" y="1027736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40" y="7417196"/>
            <a:ext cx="10253662" cy="2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6311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1. Формирование плана мероприятий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2286" y="1224508"/>
            <a:ext cx="9721215" cy="608309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 заполняется план мероприятий на каждый многоквартирный дом, направленный департаментом городского хозяйства, в электронном виде и направляется в срок до 12 апреля на почту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zaharova.una@tgl.ru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dgh@tgl.ru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CC15D6E6-D226-5CFF-0EBA-112D7DD8F3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881" y="2813312"/>
            <a:ext cx="10801350" cy="399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20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2. Выполнение мероприятий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7555" y="1276349"/>
            <a:ext cx="9941672" cy="5708799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УК выполняют мероприятия с требованием Приказа Министерства энергетики РФ от 12.03.2013 № 103 «Об утверждении правил оценки готовности к отопительному периоду» и проводят работы согласно плана мероприятий.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выполнения работ по Плану мероприятий – до 15 августа.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 результатам выполнения работ необходимо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оформить и предоставить в департамент городского хозяйства: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опрессовки оборудования теплового пункта (узла) и внутренних отопительных систем потребителя, в том числе и на вводе в здание;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промывки оборудования теплового пункта (узла) и внутренних отопительных систем потребителя;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о проверке состояния дымовых и вентиляционных каналов (в газифицированном жилом фонде) перед отопительным периодом;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54038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дезинфекции систем теплопотребления (для открытых систем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ГВС).</a:t>
            </a:r>
          </a:p>
          <a:p>
            <a:pPr marL="0" indent="0" algn="just">
              <a:spcBef>
                <a:spcPts val="600"/>
              </a:spcBef>
              <a:buNone/>
              <a:tabLst>
                <a:tab pos="540385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Акты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оформляются и предоставляются в формате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PDF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департамент городского хозяйства на адрес электронной почты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zaharova.una@tgl.ru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dgh@tgl.ru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371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Акт опрессовки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407" y="1261272"/>
            <a:ext cx="10249065" cy="5867892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Опрессовка оборудования теплового пункта (узла) и внутренних отопительных систем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Потребителя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проводится в соответствии с графиком проверки готовности, утвержденный ПАО «Т Плюс».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График проверки размещен на официальном портале администрации (Главная страница - Структура администрации - Департамент городского хозяйства - Инженерная инфраструктура - Подготовка к отопительному периоду).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Обратите внимание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что опрессовке подлежит также участок трубопровода от стены здания до первой запорной арматуры МКД (ввод в здание), если иное не установлено дополнительным соглашением собственников помещений с исполнителем коммунальных услуг или ресурсоснабжающей организацией.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Опрессовка вводов возможна одним из вариантов: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ПАО «Т Плюс» по договору с оплатой УК 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ПАО «Т Плюс» без договора за счет собственных средств с правом возмещения затрат с УК в судебном порядке;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заключение дополнительного соглашения об установлении границы до первой запорной арматуры и соответственно проведением опрессовки ПАО «Т Плюс» за счет собственных средств без возмещения затрат;</a:t>
            </a:r>
          </a:p>
          <a:p>
            <a:pPr marL="0" indent="4572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опрессовку проводит УК за счет собственных средств. </a:t>
            </a:r>
          </a:p>
        </p:txBody>
      </p:sp>
    </p:spTree>
    <p:extLst>
      <p:ext uri="{BB962C8B-B14F-4D97-AF65-F5344CB8AC3E}">
        <p14:creationId xmlns:p14="http://schemas.microsoft.com/office/powerpoint/2010/main" val="3897877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Акт опрессовки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407" y="1387364"/>
            <a:ext cx="10249065" cy="5093728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Образец данного акта размещен на официальном портале администрации (Главная страница - Структура администрации - Департамент городского хозяйства - Инженерная инфраструктура - Подготовка к отопительному периоду-Отопительный сезон 2024-2025 гг.).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опрессовки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составляется Потребителем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случае, если на границе эксплуатационной и балансовой ответственности Потребителя и ресурсоснабжающей организации (ПАО «Т Плюс») отсутствует запорная арматура: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	Потребитель за 3 суток до гидравлических испытаний на прочность тепловых сетей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письменной форме приглашает инспектора ПАО «Т Плюс» для фиксации совместного проведения гидравлических испытаний участка вводов от наружной границы стены здания до вводной задвижки на ИТП.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	Инспектор ПАО «Т Плюс» составляет Акт о результатах опрессовки вводов от наружной стены здания до вводной задвижки.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	В случае неявки инспектора, либо отказа в составлении Акта фиксации опрессовки вводов в МКД, Акт составляется сотрудниками Потребителя и подписывается руководителем учреждения с отметкой об отсутствии инспектора ПАО «Т Плюс».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Считать данный Акт основанием того, что опрессовка была проведена успешно, совместно с РСО, во время гидравлических испытаний.</a:t>
            </a:r>
          </a:p>
        </p:txBody>
      </p:sp>
    </p:spTree>
    <p:extLst>
      <p:ext uri="{BB962C8B-B14F-4D97-AF65-F5344CB8AC3E}">
        <p14:creationId xmlns:p14="http://schemas.microsoft.com/office/powerpoint/2010/main" val="368724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2286" y="883308"/>
            <a:ext cx="10249064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465023" y="7307598"/>
            <a:ext cx="6336329" cy="249527"/>
          </a:xfrm>
          <a:prstGeom prst="rect">
            <a:avLst/>
          </a:prstGeom>
          <a:gradFill flip="none" rotWithShape="1">
            <a:gsLst>
              <a:gs pos="0">
                <a:srgbClr val="0062C4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799" tIns="51400" rIns="102799" bIns="51400" rtlCol="0" anchor="ctr"/>
          <a:lstStyle/>
          <a:p>
            <a:pPr algn="ctr"/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40A9D2E9-D548-40F3-B73A-D86D9699B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54" y="220527"/>
            <a:ext cx="10090881" cy="499926"/>
          </a:xfrm>
        </p:spPr>
        <p:txBody>
          <a:bodyPr>
            <a:noAutofit/>
          </a:bodyPr>
          <a:lstStyle/>
          <a:p>
            <a:r>
              <a:rPr lang="ru-RU" sz="4400" dirty="0"/>
              <a:t>Акт промывки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0811" y="1348357"/>
            <a:ext cx="9721215" cy="4268639"/>
          </a:xfrm>
        </p:spPr>
        <p:txBody>
          <a:bodyPr>
            <a:noAutofit/>
          </a:bodyPr>
          <a:lstStyle/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Промывка оборудования теплового пункта (узла) и внутренних отопительных систем потребителя проводится в соответствии с графиком проверки готовности, утвержденным ПАО «Т Плюс».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График проверки размещен на официальном портале администрации (Главная страница - Структура администрации - Департамент городского хозяйства - Инженерная инфраструктура - Подготовка к отопительному периоду).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Данный акт составляется управляющей компанией (ТСЖ, ТСН 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тп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 самостоятельно. </a:t>
            </a:r>
          </a:p>
          <a:p>
            <a:pPr marL="0" indent="457200" algn="just">
              <a:spcBef>
                <a:spcPts val="60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Образец данного акта размещен на официальном портале администрации (Главная страница - Структура администрации - Департамент городского хозяйства - Инженерная инфраструктура - Подготовка к отопительному периоду-Отопительный сезон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2024-2025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гг.).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674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366092"/>
      </a:dk1>
      <a:lt1>
        <a:sysClr val="window" lastClr="FFFFFF"/>
      </a:lt1>
      <a:dk2>
        <a:srgbClr val="366092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43609</TotalTime>
  <Words>1382</Words>
  <Application>Microsoft Office PowerPoint</Application>
  <PresentationFormat>Произвольный</PresentationFormat>
  <Paragraphs>105</Paragraphs>
  <Slides>14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  <vt:variant>
        <vt:lpstr>Произвольные показы</vt:lpstr>
      </vt:variant>
      <vt:variant>
        <vt:i4>179</vt:i4>
      </vt:variant>
    </vt:vector>
  </HeadingPairs>
  <TitlesOfParts>
    <vt:vector size="194" baseType="lpstr">
      <vt:lpstr>Тема Office</vt:lpstr>
      <vt:lpstr>Презентация PowerPoint</vt:lpstr>
      <vt:lpstr>Нормативно-правовые акты</vt:lpstr>
      <vt:lpstr>Укрупненный Алгоритм</vt:lpstr>
      <vt:lpstr>Справочная информация</vt:lpstr>
      <vt:lpstr>1. Формирование плана мероприятий </vt:lpstr>
      <vt:lpstr>2. Выполнение мероприятий</vt:lpstr>
      <vt:lpstr>Акт опрессовки</vt:lpstr>
      <vt:lpstr>Акт опрессовки</vt:lpstr>
      <vt:lpstr>Акт промывки</vt:lpstr>
      <vt:lpstr>Акт состояния дымовых и вентиляционных каналов </vt:lpstr>
      <vt:lpstr>Акт дезинфекции </vt:lpstr>
      <vt:lpstr>3. Предоставление документов в ГЖИ </vt:lpstr>
      <vt:lpstr>4. Получение акта и паспорта готовности</vt:lpstr>
      <vt:lpstr>Контакты</vt:lpstr>
      <vt:lpstr>Слайд 239</vt:lpstr>
      <vt:lpstr>Произвольный показ 2</vt:lpstr>
      <vt:lpstr>Произвольный показ 3</vt:lpstr>
      <vt:lpstr>Произвольный показ 4</vt:lpstr>
      <vt:lpstr>Произвольный показ 5</vt:lpstr>
      <vt:lpstr>Произвольный показ 6</vt:lpstr>
      <vt:lpstr>Произвольный показ 7</vt:lpstr>
      <vt:lpstr>Произвольный показ 8</vt:lpstr>
      <vt:lpstr>Произвольный показ 9</vt:lpstr>
      <vt:lpstr>Произвольный показ 10</vt:lpstr>
      <vt:lpstr>Произвольный показ 11</vt:lpstr>
      <vt:lpstr>Произвольный показ 12</vt:lpstr>
      <vt:lpstr>Произвольный показ 13</vt:lpstr>
      <vt:lpstr>Произвольный показ 14</vt:lpstr>
      <vt:lpstr>Произвольный показ 15</vt:lpstr>
      <vt:lpstr>Произвольный показ 16</vt:lpstr>
      <vt:lpstr>Произвольный показ 17</vt:lpstr>
      <vt:lpstr>Произвольный показ 18</vt:lpstr>
      <vt:lpstr>Произвольный показ 19</vt:lpstr>
      <vt:lpstr>Произвольный показ 20</vt:lpstr>
      <vt:lpstr>Произвольный показ 21</vt:lpstr>
      <vt:lpstr>Произвольный показ 22</vt:lpstr>
      <vt:lpstr>Произвольный показ 23</vt:lpstr>
      <vt:lpstr>Произвольный показ 24</vt:lpstr>
      <vt:lpstr>Произвольный показ 25</vt:lpstr>
      <vt:lpstr>Произвольный показ 26</vt:lpstr>
      <vt:lpstr>Произвольный показ 27</vt:lpstr>
      <vt:lpstr>Произвольный показ 28</vt:lpstr>
      <vt:lpstr>Слайд 229</vt:lpstr>
      <vt:lpstr>Произвольный показ 30</vt:lpstr>
      <vt:lpstr>Произвольный показ 31</vt:lpstr>
      <vt:lpstr>Произвольный показ 32</vt:lpstr>
      <vt:lpstr>Произвольный показ 33</vt:lpstr>
      <vt:lpstr>Произвольный показ 34</vt:lpstr>
      <vt:lpstr>Произвольный показ 35</vt:lpstr>
      <vt:lpstr>Произвольный показ 36</vt:lpstr>
      <vt:lpstr>Произвольный показ 37</vt:lpstr>
      <vt:lpstr>Произвольный показ 38</vt:lpstr>
      <vt:lpstr>Произвольный показ 39</vt:lpstr>
      <vt:lpstr>Произвольный показ 40</vt:lpstr>
      <vt:lpstr>Произвольный показ 41</vt:lpstr>
      <vt:lpstr>Произвольный показ 42</vt:lpstr>
      <vt:lpstr>Произвольный показ 43</vt:lpstr>
      <vt:lpstr>Произвольный показ 44</vt:lpstr>
      <vt:lpstr>Произвольный показ 45</vt:lpstr>
      <vt:lpstr>Произвольный показ 46</vt:lpstr>
      <vt:lpstr>Произвольный показ 47</vt:lpstr>
      <vt:lpstr>Произвольный показ 48</vt:lpstr>
      <vt:lpstr>Произвольный показ 49</vt:lpstr>
      <vt:lpstr>Произвольный показ 50</vt:lpstr>
      <vt:lpstr>Произвольный показ 51</vt:lpstr>
      <vt:lpstr>Произвольный показ 52</vt:lpstr>
      <vt:lpstr>Произвольный показ 53</vt:lpstr>
      <vt:lpstr>Произвольный показ 54</vt:lpstr>
      <vt:lpstr>Произвольный показ 55</vt:lpstr>
      <vt:lpstr>Произвольный показ 56</vt:lpstr>
      <vt:lpstr>Произвольный показ 57</vt:lpstr>
      <vt:lpstr>Произвольный показ 58</vt:lpstr>
      <vt:lpstr>Произвольный показ 59</vt:lpstr>
      <vt:lpstr>Произвольный показ 60</vt:lpstr>
      <vt:lpstr>Произвольный показ 61</vt:lpstr>
      <vt:lpstr>Произвольный показ 62</vt:lpstr>
      <vt:lpstr>Произвольный показ 63</vt:lpstr>
      <vt:lpstr>Произвольный показ 64</vt:lpstr>
      <vt:lpstr>Произвольный показ 65</vt:lpstr>
      <vt:lpstr>Произвольный показ 66</vt:lpstr>
      <vt:lpstr>Произвольный показ 67</vt:lpstr>
      <vt:lpstr>Произвольный показ 68</vt:lpstr>
      <vt:lpstr>Произвольный показ 69</vt:lpstr>
      <vt:lpstr>Произвольный показ 70</vt:lpstr>
      <vt:lpstr>Произвольный показ 71</vt:lpstr>
      <vt:lpstr>Произвольный показ 72</vt:lpstr>
      <vt:lpstr>список съездов инвалидов</vt:lpstr>
      <vt:lpstr>съезд инв выполнены</vt:lpstr>
      <vt:lpstr>Съезд инв не выполнены</vt:lpstr>
      <vt:lpstr>ИДН Носова 10</vt:lpstr>
      <vt:lpstr>ИДН Кулибина 4</vt:lpstr>
      <vt:lpstr>ИДН Плотиная</vt:lpstr>
      <vt:lpstr>ИДН Ст. Разина-Юбилейная</vt:lpstr>
      <vt:lpstr>ИДН Шлютова 130</vt:lpstr>
      <vt:lpstr>ИДН Свердлова 23, 27</vt:lpstr>
      <vt:lpstr>ИДН Орджоникидзе 1</vt:lpstr>
      <vt:lpstr>ИДН Баныкина 26, 30а</vt:lpstr>
      <vt:lpstr>ИДН Ярославская 47</vt:lpstr>
      <vt:lpstr>ИДН Баумана 10</vt:lpstr>
      <vt:lpstr>ИДН Строителей 7</vt:lpstr>
      <vt:lpstr>Автостроителей 76</vt:lpstr>
      <vt:lpstr>ИДН Патрульная 31, 17, 9, 5</vt:lpstr>
      <vt:lpstr>ИДН Революционная 74</vt:lpstr>
      <vt:lpstr>ИДН Буденого 9, 12</vt:lpstr>
      <vt:lpstr>ИДН Буденого 1, 4</vt:lpstr>
      <vt:lpstr>ИДН Гая 17</vt:lpstr>
      <vt:lpstr>ИДН Гидротехническая 19, 25</vt:lpstr>
      <vt:lpstr>МК059 Гидротехническая</vt:lpstr>
      <vt:lpstr>МК059 Комсомольская-Новозаводск</vt:lpstr>
      <vt:lpstr>МК059 50 лет Октября 10</vt:lpstr>
      <vt:lpstr>МК059 Борковская-Коммунальная</vt:lpstr>
      <vt:lpstr>МК059 КТР 40 лет Победы</vt:lpstr>
      <vt:lpstr>МК059 Дзержинского 53, 53а, 76</vt:lpstr>
      <vt:lpstr>МК059 Приморский 29а</vt:lpstr>
      <vt:lpstr>МК059 Юбилейная-Ленинский</vt:lpstr>
      <vt:lpstr>МК059 Разина-Фрунзе</vt:lpstr>
      <vt:lpstr>МК059 Автозаводское</vt:lpstr>
      <vt:lpstr>МК062 дублер Ленинский</vt:lpstr>
      <vt:lpstr>МК062 дублер 40лет</vt:lpstr>
      <vt:lpstr>МК062 дублер южное шоссе</vt:lpstr>
      <vt:lpstr>МК062 в/п железнодорожная</vt:lpstr>
      <vt:lpstr>МК062 Разина- Ленинский</vt:lpstr>
      <vt:lpstr>МК062 Маркса- Горького</vt:lpstr>
      <vt:lpstr>МК062 Жукова, 39</vt:lpstr>
      <vt:lpstr>МК062 Заставная, 1</vt:lpstr>
      <vt:lpstr>МК062 Южное шоссе, ООТ</vt:lpstr>
      <vt:lpstr>МК062 Молодежный, 1</vt:lpstr>
      <vt:lpstr>МК062 Молодежный, 39</vt:lpstr>
      <vt:lpstr>МК062 матросова 10, 11</vt:lpstr>
      <vt:lpstr>МК062 новозаводская, 6</vt:lpstr>
      <vt:lpstr>МК062 Матросова 53,130</vt:lpstr>
      <vt:lpstr>МК062 Маркса-Чапаева</vt:lpstr>
      <vt:lpstr>МК062 Коммунальная-Фабричный</vt:lpstr>
      <vt:lpstr>МК062 Ленинградская-Жилина</vt:lpstr>
      <vt:lpstr>МК062 Дзержинского, 31</vt:lpstr>
      <vt:lpstr>МК062 Южное шоссе, 5</vt:lpstr>
      <vt:lpstr>Мк062 комсомольская-лесная</vt:lpstr>
      <vt:lpstr>МК062 громовой, 49</vt:lpstr>
      <vt:lpstr>Произвольный показ 73</vt:lpstr>
      <vt:lpstr>Произвольный показ 74</vt:lpstr>
      <vt:lpstr>Произвольный показ 75</vt:lpstr>
      <vt:lpstr>Произвольный показ 76</vt:lpstr>
      <vt:lpstr>Произвольный показ 77</vt:lpstr>
      <vt:lpstr>Произвольный показ 78</vt:lpstr>
      <vt:lpstr>Произвольный показ 79</vt:lpstr>
      <vt:lpstr>Произвольный показ 80</vt:lpstr>
      <vt:lpstr>Произвольный показ 81</vt:lpstr>
      <vt:lpstr>Произвольный показ 82</vt:lpstr>
      <vt:lpstr>Произвольный показ 83</vt:lpstr>
      <vt:lpstr>Произвольный показ 84</vt:lpstr>
      <vt:lpstr>Произвольный показ 85</vt:lpstr>
      <vt:lpstr>Произвольный показ 86</vt:lpstr>
      <vt:lpstr>Произвольный показ 87</vt:lpstr>
      <vt:lpstr>Произвольный показ 88</vt:lpstr>
      <vt:lpstr>Произвольный показ 89</vt:lpstr>
      <vt:lpstr>Произвольный показ 90</vt:lpstr>
      <vt:lpstr>Произвольный показ 91</vt:lpstr>
      <vt:lpstr>Произвольный показ 92</vt:lpstr>
      <vt:lpstr>Произвольный показ 93</vt:lpstr>
      <vt:lpstr>Произвольный показ 94</vt:lpstr>
      <vt:lpstr>Произвольный показ 95</vt:lpstr>
      <vt:lpstr>ИДН спортивная</vt:lpstr>
      <vt:lpstr>Жилина, 24</vt:lpstr>
      <vt:lpstr>Произвольный показ 96</vt:lpstr>
      <vt:lpstr>Произвольный показ 97</vt:lpstr>
      <vt:lpstr>ИДН Яблоневый</vt:lpstr>
      <vt:lpstr>ИДН Носова</vt:lpstr>
      <vt:lpstr>ИДН дс Салют</vt:lpstr>
      <vt:lpstr>ИДН Ст. разина 20</vt:lpstr>
      <vt:lpstr>Идн Патрульная</vt:lpstr>
      <vt:lpstr>ИДН дзержинского 39</vt:lpstr>
      <vt:lpstr>ИДН Мира</vt:lpstr>
      <vt:lpstr>ИДН 8 квартал</vt:lpstr>
      <vt:lpstr>ИДН ставропольская</vt:lpstr>
      <vt:lpstr>Слайд 222</vt:lpstr>
      <vt:lpstr>Слайд 223</vt:lpstr>
      <vt:lpstr>Слайд 224</vt:lpstr>
      <vt:lpstr>Слайд 225</vt:lpstr>
      <vt:lpstr>Слайд 226</vt:lpstr>
      <vt:lpstr>Слайд 227</vt:lpstr>
      <vt:lpstr>Слайд 228</vt:lpstr>
      <vt:lpstr>Слайд 230</vt:lpstr>
      <vt:lpstr>Слайд 231</vt:lpstr>
      <vt:lpstr>Слайд 232</vt:lpstr>
      <vt:lpstr>Слайд 233</vt:lpstr>
      <vt:lpstr>Слайд 234</vt:lpstr>
      <vt:lpstr>Слайд 235</vt:lpstr>
      <vt:lpstr>Слайд 236</vt:lpstr>
      <vt:lpstr>Слайд 237</vt:lpstr>
      <vt:lpstr>Слайд 238</vt:lpstr>
      <vt:lpstr>Слайд 240</vt:lpstr>
      <vt:lpstr>Слайд 241</vt:lpstr>
      <vt:lpstr>Слайд 242</vt:lpstr>
    </vt:vector>
  </TitlesOfParts>
  <Company>Департамент дорожного хозяйства и транспорта администрации городского округа Тольятти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ДДХиТ</dc:title>
  <dc:subject>Дорожное хозяйство и транспорт</dc:subject>
  <dc:creator>Пронин Виталий Владиславович</dc:creator>
  <cp:keywords>дороги; ремонт; транспорт</cp:keywords>
  <cp:lastModifiedBy>Захарова Юлия Наиловна</cp:lastModifiedBy>
  <cp:revision>2607</cp:revision>
  <cp:lastPrinted>2024-04-15T10:17:08Z</cp:lastPrinted>
  <dcterms:created xsi:type="dcterms:W3CDTF">2017-06-15T13:15:30Z</dcterms:created>
  <dcterms:modified xsi:type="dcterms:W3CDTF">2024-04-15T10:52:01Z</dcterms:modified>
</cp:coreProperties>
</file>