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678" r:id="rId2"/>
    <p:sldId id="1005" r:id="rId3"/>
    <p:sldId id="1026" r:id="rId4"/>
    <p:sldId id="1025" r:id="rId5"/>
    <p:sldId id="1030" r:id="rId6"/>
    <p:sldId id="1031" r:id="rId7"/>
    <p:sldId id="1006" r:id="rId8"/>
    <p:sldId id="1007" r:id="rId9"/>
    <p:sldId id="1009" r:id="rId10"/>
    <p:sldId id="1020" r:id="rId11"/>
    <p:sldId id="1010" r:id="rId12"/>
    <p:sldId id="1024" r:id="rId13"/>
    <p:sldId id="1014" r:id="rId14"/>
    <p:sldId id="1028" r:id="rId15"/>
    <p:sldId id="1029" r:id="rId16"/>
    <p:sldId id="1023" r:id="rId17"/>
  </p:sldIdLst>
  <p:sldSz cx="10801350" cy="7921625"/>
  <p:notesSz cx="6808788" cy="9940925"/>
  <p:custShowLst>
    <p:custShow name="Слайд 239" id="0">
      <p:sldLst/>
    </p:custShow>
    <p:custShow name="Произвольный показ 2" id="1">
      <p:sldLst/>
    </p:custShow>
    <p:custShow name="Произвольный показ 3" id="2">
      <p:sldLst/>
    </p:custShow>
    <p:custShow name="Произвольный показ 4" id="3">
      <p:sldLst/>
    </p:custShow>
    <p:custShow name="Произвольный показ 5" id="4">
      <p:sldLst/>
    </p:custShow>
    <p:custShow name="Произвольный показ 6" id="5">
      <p:sldLst/>
    </p:custShow>
    <p:custShow name="Произвольный показ 7" id="6">
      <p:sldLst/>
    </p:custShow>
    <p:custShow name="Произвольный показ 8" id="7">
      <p:sldLst/>
    </p:custShow>
    <p:custShow name="Произвольный показ 9" id="8">
      <p:sldLst/>
    </p:custShow>
    <p:custShow name="Произвольный показ 10" id="9">
      <p:sldLst/>
    </p:custShow>
    <p:custShow name="Произвольный показ 11" id="10">
      <p:sldLst/>
    </p:custShow>
    <p:custShow name="Произвольный показ 12" id="11">
      <p:sldLst/>
    </p:custShow>
    <p:custShow name="Произвольный показ 13" id="12">
      <p:sldLst/>
    </p:custShow>
    <p:custShow name="Произвольный показ 14" id="13">
      <p:sldLst/>
    </p:custShow>
    <p:custShow name="Произвольный показ 15" id="14">
      <p:sldLst/>
    </p:custShow>
    <p:custShow name="Произвольный показ 16" id="15">
      <p:sldLst/>
    </p:custShow>
    <p:custShow name="Произвольный показ 17" id="16">
      <p:sldLst/>
    </p:custShow>
    <p:custShow name="Произвольный показ 18" id="17">
      <p:sldLst/>
    </p:custShow>
    <p:custShow name="Произвольный показ 19" id="18">
      <p:sldLst/>
    </p:custShow>
    <p:custShow name="Произвольный показ 20" id="19">
      <p:sldLst/>
    </p:custShow>
    <p:custShow name="Произвольный показ 21" id="20">
      <p:sldLst/>
    </p:custShow>
    <p:custShow name="Произвольный показ 22" id="21">
      <p:sldLst/>
    </p:custShow>
    <p:custShow name="Произвольный показ 23" id="22">
      <p:sldLst/>
    </p:custShow>
    <p:custShow name="Произвольный показ 24" id="23">
      <p:sldLst/>
    </p:custShow>
    <p:custShow name="Произвольный показ 25" id="24">
      <p:sldLst/>
    </p:custShow>
    <p:custShow name="Произвольный показ 26" id="25">
      <p:sldLst/>
    </p:custShow>
    <p:custShow name="Произвольный показ 27" id="26">
      <p:sldLst/>
    </p:custShow>
    <p:custShow name="Произвольный показ 28" id="27">
      <p:sldLst/>
    </p:custShow>
    <p:custShow name="Слайд 229" id="28">
      <p:sldLst/>
    </p:custShow>
    <p:custShow name="Произвольный показ 30" id="29">
      <p:sldLst/>
    </p:custShow>
    <p:custShow name="Произвольный показ 31" id="30">
      <p:sldLst/>
    </p:custShow>
    <p:custShow name="Произвольный показ 32" id="31">
      <p:sldLst/>
    </p:custShow>
    <p:custShow name="Произвольный показ 33" id="32">
      <p:sldLst/>
    </p:custShow>
    <p:custShow name="Произвольный показ 34" id="33">
      <p:sldLst/>
    </p:custShow>
    <p:custShow name="Произвольный показ 35" id="34">
      <p:sldLst/>
    </p:custShow>
    <p:custShow name="Произвольный показ 36" id="35">
      <p:sldLst/>
    </p:custShow>
    <p:custShow name="Произвольный показ 37" id="36">
      <p:sldLst/>
    </p:custShow>
    <p:custShow name="Произвольный показ 38" id="37">
      <p:sldLst/>
    </p:custShow>
    <p:custShow name="Произвольный показ 39" id="38">
      <p:sldLst/>
    </p:custShow>
    <p:custShow name="Произвольный показ 40" id="39">
      <p:sldLst/>
    </p:custShow>
    <p:custShow name="Произвольный показ 41" id="40">
      <p:sldLst/>
    </p:custShow>
    <p:custShow name="Произвольный показ 42" id="41">
      <p:sldLst/>
    </p:custShow>
    <p:custShow name="Произвольный показ 43" id="42">
      <p:sldLst/>
    </p:custShow>
    <p:custShow name="Произвольный показ 44" id="43">
      <p:sldLst/>
    </p:custShow>
    <p:custShow name="Произвольный показ 45" id="44">
      <p:sldLst/>
    </p:custShow>
    <p:custShow name="Произвольный показ 46" id="45">
      <p:sldLst/>
    </p:custShow>
    <p:custShow name="Произвольный показ 47" id="46">
      <p:sldLst/>
    </p:custShow>
    <p:custShow name="Произвольный показ 48" id="47">
      <p:sldLst/>
    </p:custShow>
    <p:custShow name="Произвольный показ 49" id="48">
      <p:sldLst/>
    </p:custShow>
    <p:custShow name="Произвольный показ 50" id="49">
      <p:sldLst/>
    </p:custShow>
    <p:custShow name="Произвольный показ 51" id="50">
      <p:sldLst/>
    </p:custShow>
    <p:custShow name="Произвольный показ 52" id="51">
      <p:sldLst/>
    </p:custShow>
    <p:custShow name="Произвольный показ 53" id="52">
      <p:sldLst/>
    </p:custShow>
    <p:custShow name="Произвольный показ 54" id="53">
      <p:sldLst/>
    </p:custShow>
    <p:custShow name="Произвольный показ 55" id="54">
      <p:sldLst/>
    </p:custShow>
    <p:custShow name="Произвольный показ 56" id="55">
      <p:sldLst/>
    </p:custShow>
    <p:custShow name="Произвольный показ 57" id="56">
      <p:sldLst/>
    </p:custShow>
    <p:custShow name="Произвольный показ 58" id="57">
      <p:sldLst/>
    </p:custShow>
    <p:custShow name="Произвольный показ 59" id="58">
      <p:sldLst/>
    </p:custShow>
    <p:custShow name="Произвольный показ 60" id="59">
      <p:sldLst/>
    </p:custShow>
    <p:custShow name="Произвольный показ 61" id="60">
      <p:sldLst/>
    </p:custShow>
    <p:custShow name="Произвольный показ 62" id="61">
      <p:sldLst/>
    </p:custShow>
    <p:custShow name="Произвольный показ 63" id="62">
      <p:sldLst/>
    </p:custShow>
    <p:custShow name="Произвольный показ 64" id="63">
      <p:sldLst/>
    </p:custShow>
    <p:custShow name="Произвольный показ 65" id="64">
      <p:sldLst/>
    </p:custShow>
    <p:custShow name="Произвольный показ 66" id="65">
      <p:sldLst/>
    </p:custShow>
    <p:custShow name="Произвольный показ 67" id="66">
      <p:sldLst/>
    </p:custShow>
    <p:custShow name="Произвольный показ 68" id="67">
      <p:sldLst/>
    </p:custShow>
    <p:custShow name="Произвольный показ 69" id="68">
      <p:sldLst/>
    </p:custShow>
    <p:custShow name="Произвольный показ 70" id="69">
      <p:sldLst/>
    </p:custShow>
    <p:custShow name="Произвольный показ 71" id="70">
      <p:sldLst/>
    </p:custShow>
    <p:custShow name="Произвольный показ 72" id="71">
      <p:sldLst/>
    </p:custShow>
    <p:custShow name="список съездов инвалидов" id="72">
      <p:sldLst/>
    </p:custShow>
    <p:custShow name="съезд инв выполнены" id="73">
      <p:sldLst/>
    </p:custShow>
    <p:custShow name="Съезд инв не выполнены" id="74">
      <p:sldLst/>
    </p:custShow>
    <p:custShow name="ИДН Носова 10" id="75">
      <p:sldLst/>
    </p:custShow>
    <p:custShow name="ИДН Кулибина 4" id="76">
      <p:sldLst/>
    </p:custShow>
    <p:custShow name="ИДН Плотиная" id="77">
      <p:sldLst/>
    </p:custShow>
    <p:custShow name="ИДН Ст. Разина-Юбилейная" id="78">
      <p:sldLst/>
    </p:custShow>
    <p:custShow name="ИДН Шлютова 130" id="79">
      <p:sldLst/>
    </p:custShow>
    <p:custShow name="ИДН Свердлова 23, 27" id="80">
      <p:sldLst/>
    </p:custShow>
    <p:custShow name="ИДН Орджоникидзе 1" id="81">
      <p:sldLst/>
    </p:custShow>
    <p:custShow name="ИДН Баныкина 26, 30а" id="82">
      <p:sldLst/>
    </p:custShow>
    <p:custShow name="ИДН Ярославская 47" id="83">
      <p:sldLst/>
    </p:custShow>
    <p:custShow name="ИДН Баумана 10" id="84">
      <p:sldLst/>
    </p:custShow>
    <p:custShow name="ИДН Строителей 7" id="85">
      <p:sldLst/>
    </p:custShow>
    <p:custShow name="Автостроителей 76" id="86">
      <p:sldLst/>
    </p:custShow>
    <p:custShow name="ИДН Патрульная 31, 17, 9, 5" id="87">
      <p:sldLst/>
    </p:custShow>
    <p:custShow name="ИДН Революционная 74" id="88">
      <p:sldLst/>
    </p:custShow>
    <p:custShow name="ИДН Буденого 9, 12" id="89">
      <p:sldLst/>
    </p:custShow>
    <p:custShow name="ИДН Буденого 1, 4" id="90">
      <p:sldLst/>
    </p:custShow>
    <p:custShow name="ИДН Гая 17" id="91">
      <p:sldLst/>
    </p:custShow>
    <p:custShow name="ИДН Гидротехническая 19, 25" id="92">
      <p:sldLst/>
    </p:custShow>
    <p:custShow name="МК059 Гидротехническая" id="93">
      <p:sldLst/>
    </p:custShow>
    <p:custShow name="МК059 Комсомольская-Новозаводск" id="94">
      <p:sldLst/>
    </p:custShow>
    <p:custShow name="МК059 50 лет Октября 10" id="95">
      <p:sldLst/>
    </p:custShow>
    <p:custShow name="МК059 Борковская-Коммунальная" id="96">
      <p:sldLst/>
    </p:custShow>
    <p:custShow name="МК059 КТР 40 лет Победы" id="97">
      <p:sldLst/>
    </p:custShow>
    <p:custShow name="МК059 Дзержинского 53, 53а, 76" id="98">
      <p:sldLst/>
    </p:custShow>
    <p:custShow name="МК059 Приморский 29а" id="99">
      <p:sldLst/>
    </p:custShow>
    <p:custShow name="МК059 Юбилейная-Ленинский" id="100">
      <p:sldLst/>
    </p:custShow>
    <p:custShow name="МК059 Разина-Фрунзе" id="101">
      <p:sldLst/>
    </p:custShow>
    <p:custShow name="МК059 Автозаводское" id="102">
      <p:sldLst/>
    </p:custShow>
    <p:custShow name="МК062 дублер Ленинский" id="103">
      <p:sldLst/>
    </p:custShow>
    <p:custShow name="МК062 дублер 40лет" id="104">
      <p:sldLst/>
    </p:custShow>
    <p:custShow name="МК062 дублер южное шоссе" id="105">
      <p:sldLst/>
    </p:custShow>
    <p:custShow name="МК062 в/п железнодорожная" id="106">
      <p:sldLst/>
    </p:custShow>
    <p:custShow name="МК062 Разина- Ленинский" id="107">
      <p:sldLst/>
    </p:custShow>
    <p:custShow name="МК062 Маркса- Горького" id="108">
      <p:sldLst/>
    </p:custShow>
    <p:custShow name="МК062 Жукова, 39" id="109">
      <p:sldLst/>
    </p:custShow>
    <p:custShow name="МК062 Заставная, 1" id="110">
      <p:sldLst/>
    </p:custShow>
    <p:custShow name="МК062 Южное шоссе, ООТ" id="111">
      <p:sldLst/>
    </p:custShow>
    <p:custShow name="МК062 Молодежный, 1" id="112">
      <p:sldLst/>
    </p:custShow>
    <p:custShow name="МК062 Молодежный, 39" id="113">
      <p:sldLst/>
    </p:custShow>
    <p:custShow name="МК062 матросова 10, 11" id="114">
      <p:sldLst/>
    </p:custShow>
    <p:custShow name="МК062 новозаводская, 6" id="115">
      <p:sldLst/>
    </p:custShow>
    <p:custShow name="МК062 Матросова 53,130" id="116">
      <p:sldLst/>
    </p:custShow>
    <p:custShow name="МК062 Маркса-Чапаева" id="117">
      <p:sldLst/>
    </p:custShow>
    <p:custShow name="МК062 Коммунальная-Фабричный" id="118">
      <p:sldLst/>
    </p:custShow>
    <p:custShow name="МК062 Ленинградская-Жилина" id="119">
      <p:sldLst/>
    </p:custShow>
    <p:custShow name="МК062 Дзержинского, 31" id="120">
      <p:sldLst/>
    </p:custShow>
    <p:custShow name="МК062 Южное шоссе, 5" id="121">
      <p:sldLst/>
    </p:custShow>
    <p:custShow name="Мк062 комсомольская-лесная" id="122">
      <p:sldLst/>
    </p:custShow>
    <p:custShow name="МК062 громовой, 49" id="123">
      <p:sldLst/>
    </p:custShow>
    <p:custShow name="Произвольный показ 73" id="124">
      <p:sldLst/>
    </p:custShow>
    <p:custShow name="Произвольный показ 74" id="125">
      <p:sldLst/>
    </p:custShow>
    <p:custShow name="Произвольный показ 75" id="126">
      <p:sldLst/>
    </p:custShow>
    <p:custShow name="Произвольный показ 76" id="127">
      <p:sldLst/>
    </p:custShow>
    <p:custShow name="Произвольный показ 77" id="128">
      <p:sldLst/>
    </p:custShow>
    <p:custShow name="Произвольный показ 78" id="129">
      <p:sldLst/>
    </p:custShow>
    <p:custShow name="Произвольный показ 79" id="130">
      <p:sldLst/>
    </p:custShow>
    <p:custShow name="Произвольный показ 80" id="131">
      <p:sldLst/>
    </p:custShow>
    <p:custShow name="Произвольный показ 81" id="132">
      <p:sldLst/>
    </p:custShow>
    <p:custShow name="Произвольный показ 82" id="133">
      <p:sldLst/>
    </p:custShow>
    <p:custShow name="Произвольный показ 83" id="134">
      <p:sldLst/>
    </p:custShow>
    <p:custShow name="Произвольный показ 84" id="135">
      <p:sldLst/>
    </p:custShow>
    <p:custShow name="Произвольный показ 85" id="136">
      <p:sldLst/>
    </p:custShow>
    <p:custShow name="Произвольный показ 86" id="137">
      <p:sldLst/>
    </p:custShow>
    <p:custShow name="Произвольный показ 87" id="138">
      <p:sldLst/>
    </p:custShow>
    <p:custShow name="Произвольный показ 88" id="139">
      <p:sldLst/>
    </p:custShow>
    <p:custShow name="Произвольный показ 89" id="140">
      <p:sldLst/>
    </p:custShow>
    <p:custShow name="Произвольный показ 90" id="141">
      <p:sldLst/>
    </p:custShow>
    <p:custShow name="Произвольный показ 91" id="142">
      <p:sldLst/>
    </p:custShow>
    <p:custShow name="Произвольный показ 92" id="143">
      <p:sldLst/>
    </p:custShow>
    <p:custShow name="Произвольный показ 93" id="144">
      <p:sldLst/>
    </p:custShow>
    <p:custShow name="Произвольный показ 94" id="145">
      <p:sldLst/>
    </p:custShow>
    <p:custShow name="Произвольный показ 95" id="146">
      <p:sldLst/>
    </p:custShow>
    <p:custShow name="ИДН спортивная" id="147">
      <p:sldLst/>
    </p:custShow>
    <p:custShow name="Жилина, 24" id="148">
      <p:sldLst/>
    </p:custShow>
    <p:custShow name="Произвольный показ 96" id="149">
      <p:sldLst/>
    </p:custShow>
    <p:custShow name="Произвольный показ 97" id="150">
      <p:sldLst/>
    </p:custShow>
    <p:custShow name="ИДН Яблоневый" id="151">
      <p:sldLst/>
    </p:custShow>
    <p:custShow name="ИДН Носова" id="152">
      <p:sldLst/>
    </p:custShow>
    <p:custShow name="ИДН дс Салют" id="153">
      <p:sldLst/>
    </p:custShow>
    <p:custShow name="ИДН Ст. разина 20" id="154">
      <p:sldLst/>
    </p:custShow>
    <p:custShow name="Идн Патрульная" id="155">
      <p:sldLst/>
    </p:custShow>
    <p:custShow name="ИДН дзержинского 39" id="156">
      <p:sldLst/>
    </p:custShow>
    <p:custShow name="ИДН Мира" id="157">
      <p:sldLst/>
    </p:custShow>
    <p:custShow name="ИДН 8 квартал" id="158">
      <p:sldLst/>
    </p:custShow>
    <p:custShow name="ИДН ставропольская" id="159">
      <p:sldLst/>
    </p:custShow>
    <p:custShow name="Слайд 222" id="160">
      <p:sldLst/>
    </p:custShow>
    <p:custShow name="Слайд 223" id="161">
      <p:sldLst/>
    </p:custShow>
    <p:custShow name="Слайд 224" id="162">
      <p:sldLst/>
    </p:custShow>
    <p:custShow name="Слайд 225" id="163">
      <p:sldLst/>
    </p:custShow>
    <p:custShow name="Слайд 226" id="164">
      <p:sldLst/>
    </p:custShow>
    <p:custShow name="Слайд 227" id="165">
      <p:sldLst/>
    </p:custShow>
    <p:custShow name="Слайд 228" id="166">
      <p:sldLst/>
    </p:custShow>
    <p:custShow name="Слайд 230" id="167">
      <p:sldLst/>
    </p:custShow>
    <p:custShow name="Слайд 231" id="168">
      <p:sldLst/>
    </p:custShow>
    <p:custShow name="Слайд 232" id="169">
      <p:sldLst/>
    </p:custShow>
    <p:custShow name="Слайд 233" id="170">
      <p:sldLst/>
    </p:custShow>
    <p:custShow name="Слайд 234" id="171">
      <p:sldLst/>
    </p:custShow>
    <p:custShow name="Слайд 235" id="172">
      <p:sldLst/>
    </p:custShow>
    <p:custShow name="Слайд 236" id="173">
      <p:sldLst/>
    </p:custShow>
    <p:custShow name="Слайд 237" id="174">
      <p:sldLst/>
    </p:custShow>
    <p:custShow name="Слайд 238" id="175">
      <p:sldLst/>
    </p:custShow>
    <p:custShow name="Слайд 240" id="176">
      <p:sldLst/>
    </p:custShow>
    <p:custShow name="Слайд 241" id="177">
      <p:sldLst/>
    </p:custShow>
    <p:custShow name="Слайд 242" id="178">
      <p:sldLst/>
    </p:custShow>
  </p:custShowLst>
  <p:defaultTextStyle>
    <a:defPPr>
      <a:defRPr lang="ru-RU"/>
    </a:defPPr>
    <a:lvl1pPr marL="0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3940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787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181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575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6969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3637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97576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1516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71D051-5760-48D5-93FE-A71C43EC2359}">
          <p14:sldIdLst>
            <p14:sldId id="678"/>
            <p14:sldId id="1005"/>
            <p14:sldId id="1026"/>
            <p14:sldId id="1025"/>
            <p14:sldId id="1030"/>
            <p14:sldId id="1031"/>
            <p14:sldId id="1006"/>
            <p14:sldId id="1007"/>
            <p14:sldId id="1009"/>
            <p14:sldId id="1020"/>
            <p14:sldId id="1010"/>
            <p14:sldId id="1024"/>
            <p14:sldId id="1014"/>
            <p14:sldId id="1028"/>
            <p14:sldId id="1029"/>
          </p14:sldIdLst>
        </p14:section>
        <p14:section name="Раздел без заголовка" id="{FB960667-EFA3-42CE-920B-28ADDAB65EBC}">
          <p14:sldIdLst>
            <p14:sldId id="10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6">
          <p15:clr>
            <a:srgbClr val="A4A3A4"/>
          </p15:clr>
        </p15:guide>
        <p15:guide id="4" pos="3402">
          <p15:clr>
            <a:srgbClr val="A4A3A4"/>
          </p15:clr>
        </p15:guide>
        <p15:guide id="5" orient="horz" pos="2378">
          <p15:clr>
            <a:srgbClr val="A4A3A4"/>
          </p15:clr>
        </p15:guide>
        <p15:guide id="6" orient="horz" pos="24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0" userDrawn="1">
          <p15:clr>
            <a:srgbClr val="A4A3A4"/>
          </p15:clr>
        </p15:guide>
        <p15:guide id="2" pos="2163" userDrawn="1">
          <p15:clr>
            <a:srgbClr val="A4A3A4"/>
          </p15:clr>
        </p15:guide>
        <p15:guide id="3" orient="horz" pos="3153" userDrawn="1">
          <p15:clr>
            <a:srgbClr val="A4A3A4"/>
          </p15:clr>
        </p15:guide>
        <p15:guide id="4" pos="2134" userDrawn="1">
          <p15:clr>
            <a:srgbClr val="A4A3A4"/>
          </p15:clr>
        </p15:guide>
        <p15:guide id="5" orient="horz" pos="2880" userDrawn="1">
          <p15:clr>
            <a:srgbClr val="A4A3A4"/>
          </p15:clr>
        </p15:guide>
        <p15:guide id="6" orient="horz" pos="3131" userDrawn="1">
          <p15:clr>
            <a:srgbClr val="A4A3A4"/>
          </p15:clr>
        </p15:guide>
        <p15:guide id="7" pos="2175" userDrawn="1">
          <p15:clr>
            <a:srgbClr val="A4A3A4"/>
          </p15:clr>
        </p15:guide>
        <p15:guide id="8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овикова Оксана Владимировна" initials="ЕО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C4"/>
    <a:srgbClr val="4F81BD"/>
    <a:srgbClr val="233B07"/>
    <a:srgbClr val="81D31A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7" autoAdjust="0"/>
    <p:restoredTop sz="92430" autoAdjust="0"/>
  </p:normalViewPr>
  <p:slideViewPr>
    <p:cSldViewPr showGuides="1">
      <p:cViewPr varScale="1">
        <p:scale>
          <a:sx n="91" d="100"/>
          <a:sy n="91" d="100"/>
        </p:scale>
        <p:origin x="1836" y="102"/>
      </p:cViewPr>
      <p:guideLst>
        <p:guide orient="horz" pos="2160"/>
        <p:guide pos="2880"/>
        <p:guide orient="horz" pos="2266"/>
        <p:guide pos="3402"/>
        <p:guide orient="horz" pos="2378"/>
        <p:guide orient="horz"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080" y="-96"/>
      </p:cViewPr>
      <p:guideLst>
        <p:guide orient="horz" pos="2900"/>
        <p:guide pos="2163"/>
        <p:guide orient="horz" pos="3153"/>
        <p:guide pos="2134"/>
        <p:guide orient="horz" pos="2880"/>
        <p:guide orient="horz" pos="3131"/>
        <p:guide pos="2175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0474" cy="497047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4" cy="497047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r">
              <a:defRPr sz="1200"/>
            </a:lvl1pPr>
          </a:lstStyle>
          <a:p>
            <a:fld id="{F9611375-4B57-4A19-8DF8-903DDE75B26A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3600" y="746125"/>
            <a:ext cx="5081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3" rIns="91428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2"/>
            <a:ext cx="5447030" cy="4473416"/>
          </a:xfrm>
          <a:prstGeom prst="rect">
            <a:avLst/>
          </a:prstGeom>
        </p:spPr>
        <p:txBody>
          <a:bodyPr vert="horz" lIns="91428" tIns="45713" rIns="91428" bIns="457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154"/>
            <a:ext cx="2950474" cy="497047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4" cy="497047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r">
              <a:defRPr sz="1200"/>
            </a:lvl1pPr>
          </a:lstStyle>
          <a:p>
            <a:fld id="{B644A5AE-73BE-4648-8147-8F12A17C04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3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13940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2787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4181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5575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6969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83637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97576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111516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971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955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142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92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714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061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128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618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388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403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319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71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139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742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12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101" y="2460843"/>
            <a:ext cx="9181148" cy="169801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206" y="4488921"/>
            <a:ext cx="7560945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4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9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4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8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3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8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4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56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1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50533" y="366747"/>
            <a:ext cx="2870983" cy="78079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7579" y="366747"/>
            <a:ext cx="8432930" cy="78079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54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29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32" y="5090383"/>
            <a:ext cx="9181148" cy="1573323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3232" y="3357528"/>
            <a:ext cx="9181148" cy="173285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467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693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40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38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73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08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42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773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02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7580" y="2134443"/>
            <a:ext cx="5651956" cy="604023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9559" y="2134443"/>
            <a:ext cx="5651956" cy="604023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54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71" y="317232"/>
            <a:ext cx="9721215" cy="1320271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773198"/>
            <a:ext cx="4772472" cy="73898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4671" indent="0">
              <a:buNone/>
              <a:defRPr sz="2300" b="1"/>
            </a:lvl2pPr>
            <a:lvl3pPr marL="1069343" indent="0">
              <a:buNone/>
              <a:defRPr sz="2100" b="1"/>
            </a:lvl3pPr>
            <a:lvl4pPr marL="1604014" indent="0">
              <a:buNone/>
              <a:defRPr sz="1900" b="1"/>
            </a:lvl4pPr>
            <a:lvl5pPr marL="2138686" indent="0">
              <a:buNone/>
              <a:defRPr sz="1900" b="1"/>
            </a:lvl5pPr>
            <a:lvl6pPr marL="2673356" indent="0">
              <a:buNone/>
              <a:defRPr sz="1900" b="1"/>
            </a:lvl6pPr>
            <a:lvl7pPr marL="3208029" indent="0">
              <a:buNone/>
              <a:defRPr sz="1900" b="1"/>
            </a:lvl7pPr>
            <a:lvl8pPr marL="3742702" indent="0">
              <a:buNone/>
              <a:defRPr sz="1900" b="1"/>
            </a:lvl8pPr>
            <a:lvl9pPr marL="4277373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2512182"/>
            <a:ext cx="4772472" cy="456410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6941" y="1773198"/>
            <a:ext cx="4774347" cy="73898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4671" indent="0">
              <a:buNone/>
              <a:defRPr sz="2300" b="1"/>
            </a:lvl2pPr>
            <a:lvl3pPr marL="1069343" indent="0">
              <a:buNone/>
              <a:defRPr sz="2100" b="1"/>
            </a:lvl3pPr>
            <a:lvl4pPr marL="1604014" indent="0">
              <a:buNone/>
              <a:defRPr sz="1900" b="1"/>
            </a:lvl4pPr>
            <a:lvl5pPr marL="2138686" indent="0">
              <a:buNone/>
              <a:defRPr sz="1900" b="1"/>
            </a:lvl5pPr>
            <a:lvl6pPr marL="2673356" indent="0">
              <a:buNone/>
              <a:defRPr sz="1900" b="1"/>
            </a:lvl6pPr>
            <a:lvl7pPr marL="3208029" indent="0">
              <a:buNone/>
              <a:defRPr sz="1900" b="1"/>
            </a:lvl7pPr>
            <a:lvl8pPr marL="3742702" indent="0">
              <a:buNone/>
              <a:defRPr sz="1900" b="1"/>
            </a:lvl8pPr>
            <a:lvl9pPr marL="4277373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86941" y="2512182"/>
            <a:ext cx="4774347" cy="456410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89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40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2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9" y="315398"/>
            <a:ext cx="3553570" cy="13422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3030" y="315403"/>
            <a:ext cx="6038255" cy="6760887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069" y="1657674"/>
            <a:ext cx="3553570" cy="5418612"/>
          </a:xfrm>
        </p:spPr>
        <p:txBody>
          <a:bodyPr/>
          <a:lstStyle>
            <a:lvl1pPr marL="0" indent="0">
              <a:buNone/>
              <a:defRPr sz="1600"/>
            </a:lvl1pPr>
            <a:lvl2pPr marL="534671" indent="0">
              <a:buNone/>
              <a:defRPr sz="1400"/>
            </a:lvl2pPr>
            <a:lvl3pPr marL="1069343" indent="0">
              <a:buNone/>
              <a:defRPr sz="1200"/>
            </a:lvl3pPr>
            <a:lvl4pPr marL="1604014" indent="0">
              <a:buNone/>
              <a:defRPr sz="1100"/>
            </a:lvl4pPr>
            <a:lvl5pPr marL="2138686" indent="0">
              <a:buNone/>
              <a:defRPr sz="1100"/>
            </a:lvl5pPr>
            <a:lvl6pPr marL="2673356" indent="0">
              <a:buNone/>
              <a:defRPr sz="1100"/>
            </a:lvl6pPr>
            <a:lvl7pPr marL="3208029" indent="0">
              <a:buNone/>
              <a:defRPr sz="1100"/>
            </a:lvl7pPr>
            <a:lvl8pPr marL="3742702" indent="0">
              <a:buNone/>
              <a:defRPr sz="1100"/>
            </a:lvl8pPr>
            <a:lvl9pPr marL="4277373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0" y="5545137"/>
            <a:ext cx="6480810" cy="65463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0" y="707813"/>
            <a:ext cx="6480810" cy="4752975"/>
          </a:xfrm>
        </p:spPr>
        <p:txBody>
          <a:bodyPr/>
          <a:lstStyle>
            <a:lvl1pPr marL="0" indent="0">
              <a:buNone/>
              <a:defRPr sz="3700"/>
            </a:lvl1pPr>
            <a:lvl2pPr marL="534671" indent="0">
              <a:buNone/>
              <a:defRPr sz="3300"/>
            </a:lvl2pPr>
            <a:lvl3pPr marL="1069343" indent="0">
              <a:buNone/>
              <a:defRPr sz="2800"/>
            </a:lvl3pPr>
            <a:lvl4pPr marL="1604014" indent="0">
              <a:buNone/>
              <a:defRPr sz="2300"/>
            </a:lvl4pPr>
            <a:lvl5pPr marL="2138686" indent="0">
              <a:buNone/>
              <a:defRPr sz="2300"/>
            </a:lvl5pPr>
            <a:lvl6pPr marL="2673356" indent="0">
              <a:buNone/>
              <a:defRPr sz="2300"/>
            </a:lvl6pPr>
            <a:lvl7pPr marL="3208029" indent="0">
              <a:buNone/>
              <a:defRPr sz="2300"/>
            </a:lvl7pPr>
            <a:lvl8pPr marL="3742702" indent="0">
              <a:buNone/>
              <a:defRPr sz="2300"/>
            </a:lvl8pPr>
            <a:lvl9pPr marL="4277373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0" y="6199772"/>
            <a:ext cx="6480810" cy="929690"/>
          </a:xfrm>
        </p:spPr>
        <p:txBody>
          <a:bodyPr/>
          <a:lstStyle>
            <a:lvl1pPr marL="0" indent="0">
              <a:buNone/>
              <a:defRPr sz="1600"/>
            </a:lvl1pPr>
            <a:lvl2pPr marL="534671" indent="0">
              <a:buNone/>
              <a:defRPr sz="1400"/>
            </a:lvl2pPr>
            <a:lvl3pPr marL="1069343" indent="0">
              <a:buNone/>
              <a:defRPr sz="1200"/>
            </a:lvl3pPr>
            <a:lvl4pPr marL="1604014" indent="0">
              <a:buNone/>
              <a:defRPr sz="1100"/>
            </a:lvl4pPr>
            <a:lvl5pPr marL="2138686" indent="0">
              <a:buNone/>
              <a:defRPr sz="1100"/>
            </a:lvl5pPr>
            <a:lvl6pPr marL="2673356" indent="0">
              <a:buNone/>
              <a:defRPr sz="1100"/>
            </a:lvl6pPr>
            <a:lvl7pPr marL="3208029" indent="0">
              <a:buNone/>
              <a:defRPr sz="1100"/>
            </a:lvl7pPr>
            <a:lvl8pPr marL="3742702" indent="0">
              <a:buNone/>
              <a:defRPr sz="1100"/>
            </a:lvl8pPr>
            <a:lvl9pPr marL="4277373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71" y="317232"/>
            <a:ext cx="9721215" cy="1320271"/>
          </a:xfrm>
          <a:prstGeom prst="rect">
            <a:avLst/>
          </a:prstGeom>
        </p:spPr>
        <p:txBody>
          <a:bodyPr vert="horz" lIns="106933" tIns="53464" rIns="106933" bIns="5346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71" y="1848381"/>
            <a:ext cx="9721215" cy="5227906"/>
          </a:xfrm>
          <a:prstGeom prst="rect">
            <a:avLst/>
          </a:prstGeom>
        </p:spPr>
        <p:txBody>
          <a:bodyPr vert="horz" lIns="106933" tIns="53464" rIns="106933" bIns="5346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71" y="7342178"/>
            <a:ext cx="2520315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A083-472C-45E2-9547-0ADADEADC9E5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1" y="7342178"/>
            <a:ext cx="3420428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40971" y="7342178"/>
            <a:ext cx="2520315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1069343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1002" indent="-401002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68842" indent="-334170" algn="l" defTabSz="10693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6678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1351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06023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40694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75364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0035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44708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4671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9343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014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8686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356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8029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42702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77373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gh@tgl.ru" TargetMode="External"/><Relationship Id="rId4" Type="http://schemas.openxmlformats.org/officeDocument/2006/relationships/hyperlink" Target="mailto:milicin@tgl.ru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gl.ru/structure/department/podgotovka-k-otopitelnomu-perio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ilicin@tgl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ilicin@tgl.r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mailto:dgh@tgl.r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1715067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43121" y="1964596"/>
            <a:ext cx="9058231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03995" y="2199117"/>
            <a:ext cx="7697280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76702" y="541847"/>
            <a:ext cx="4848389" cy="780923"/>
          </a:xfrm>
          <a:prstGeom prst="rect">
            <a:avLst/>
          </a:prstGeom>
          <a:noFill/>
        </p:spPr>
        <p:txBody>
          <a:bodyPr wrap="square" lIns="102787" tIns="51393" rIns="102787" bIns="51393" rtlCol="0">
            <a:spAutoFit/>
          </a:bodyPr>
          <a:lstStyle/>
          <a:p>
            <a:pPr algn="r"/>
            <a:r>
              <a:rPr lang="ru-RU" sz="2200" b="1" kern="1400" dirty="0">
                <a:solidFill>
                  <a:srgbClr val="3062B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200" kern="1400" dirty="0">
                <a:solidFill>
                  <a:srgbClr val="3062B2"/>
                </a:solidFill>
                <a:latin typeface="Georgia" panose="02040502050405020303" pitchFamily="18" charset="0"/>
              </a:rPr>
              <a:t> </a:t>
            </a:r>
          </a:p>
          <a:p>
            <a:pPr algn="r"/>
            <a:r>
              <a:rPr lang="ru-RU" sz="2200" kern="1400" dirty="0">
                <a:solidFill>
                  <a:srgbClr val="3062B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8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195" y="419332"/>
            <a:ext cx="835343" cy="99542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7965" y="3000102"/>
            <a:ext cx="10005425" cy="2873779"/>
          </a:xfrm>
          <a:prstGeom prst="rect">
            <a:avLst/>
          </a:prstGeom>
          <a:noFill/>
        </p:spPr>
        <p:txBody>
          <a:bodyPr wrap="square" lIns="102787" tIns="51393" rIns="102787" bIns="51393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ИНСТРУКЦИЯ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по подготовке объектов</a:t>
            </a:r>
          </a:p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</a:rPr>
              <a:t>СОЦИАЛЬНОЙ СФЕРЫ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к отопительному периоду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2024/25 гг.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8107" y="7038325"/>
            <a:ext cx="10513243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31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2.1. Акт опрессовки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354" y="1224508"/>
            <a:ext cx="10090881" cy="5670708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опрессовки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составляется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Потребителем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случае, если на границе эксплуатационной и балансовой ответственности Потребителя и ресурсоснабжающей организации (ПАО «Т Плюс») отсутствует запорная арматура: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	Потребитель за 3 суток до гидравлических испытаний на прочность тепловых сетей Автозаводского района в письменной форме приглашает инспектора ПАО «Т Плюс» для фиксации совместного проведения гидравлических испытаний участка вводов от наружной границы стены здания до вводной задвижки на ИТП.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	Инспектор ПАО «Т Плюс» составляет Акт о результатах опрессовки вводов от наружной стены здания до вводной задвижки.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	В случае неявки инспектора, либо отказа в составлении Акта фиксации опрессовки вводов в МКД, Акт составляется сотрудниками Потребителя и подписывается руководителем учреждения с отметкой об отсутствии инспектора ПАО «Т Плюс».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Считать данный Акт основанием того, что опрессовка была проведена успешно, совместно с РСО, во время гидравлических испытаний.</a:t>
            </a:r>
          </a:p>
          <a:p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689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3" y="5046890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2.3. Акт промывки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185" y="5673688"/>
            <a:ext cx="9721215" cy="1758673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12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Промывка оборудования теплового пункта (узла) и внутренних отопительных систем Потребителя проводится в соответствии с графиком проверки готовности, утвержденным ПАО «Т Плюс». </a:t>
            </a:r>
          </a:p>
          <a:p>
            <a:pPr marL="0" indent="457200" algn="just">
              <a:spcBef>
                <a:spcPts val="12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Данный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составляется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Потребителем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B70C14F-C8D2-4023-8AA9-597722E7237B}"/>
              </a:ext>
            </a:extLst>
          </p:cNvPr>
          <p:cNvSpPr txBox="1">
            <a:spLocks/>
          </p:cNvSpPr>
          <p:nvPr/>
        </p:nvSpPr>
        <p:spPr>
          <a:xfrm>
            <a:off x="350353" y="292534"/>
            <a:ext cx="10090881" cy="499926"/>
          </a:xfrm>
          <a:prstGeom prst="rect">
            <a:avLst/>
          </a:prstGeom>
        </p:spPr>
        <p:txBody>
          <a:bodyPr vert="horz" lIns="106933" tIns="53464" rIns="106933" bIns="53464" rtlCol="0" anchor="ctr">
            <a:noAutofit/>
          </a:bodyPr>
          <a:lstStyle>
            <a:lvl1pPr algn="ctr" defTabSz="1069343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dirty="0"/>
              <a:t>2.2. Акт дезинфекции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99857994-32BF-4D38-A549-AFA44E5B1A57}"/>
              </a:ext>
            </a:extLst>
          </p:cNvPr>
          <p:cNvSpPr txBox="1">
            <a:spLocks/>
          </p:cNvSpPr>
          <p:nvPr/>
        </p:nvSpPr>
        <p:spPr>
          <a:xfrm>
            <a:off x="571433" y="1236649"/>
            <a:ext cx="9721215" cy="3732275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открытых системах теплоснабжения (горячего водоснабжения) до ввода объекта в эксплуатацию система должна быть подвергнута дезинфекции, при  этом ввод в эксплуатацию (системы теплоснабжения) - событие, фиксирующее готовность тепловой сети, оборудования и теплопотребляющих установок к использованию по назначению и документально оформленное в установленном порядке.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Дезинфекция системы теплоснабжения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(горячего водоснабжения) проводится до промывки оборудования.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составляется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Потребителем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Протокол испытаний и экспертное заключение по результатам испытаний прикладывать только в случае, если АО «ЭнергсбыТ плюс» указывает на данное замечание.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67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400" dirty="0"/>
              <a:t>2.4. Подготовка документации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6" y="1295691"/>
            <a:ext cx="9721215" cy="5833473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Пакет документов Потребителя для выдачи Паспорта готовности к работе в отопительный период состоит из следующих документов: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бумажном носителе (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в двух экземплярах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проверки готовности к отопительному периоду 2024/25 гг. объектов СОЦИАЛЬНОЙ СФЕРЫ;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Паспорт готовности к отопительному периоду 2024/25 гг.;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В Акте проверки готовности и Паспорте готовности необходимо предусмотреть строки по количеству объектов в организации.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На электронном носителе или на электронную почту :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опрессовки оборудования теплового пункта (узла) и внутренних отопительных систем потребителя, в том числе и на вводе в здание;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дезинфекции системы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 (горячего водоснабжения)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открытой системы ГВС.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промывки оборудования теплового пункта (узла) и внутренних отопительных систем потребителя;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88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000" dirty="0"/>
              <a:t>3. Подписание Акта проверки готовности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15C28BB-BB67-45EC-B2E0-A29A45EB1A84}"/>
              </a:ext>
            </a:extLst>
          </p:cNvPr>
          <p:cNvSpPr txBox="1">
            <a:spLocks/>
          </p:cNvSpPr>
          <p:nvPr/>
        </p:nvSpPr>
        <p:spPr>
          <a:xfrm>
            <a:off x="552286" y="1296516"/>
            <a:ext cx="9721215" cy="5939074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spcBef>
                <a:spcPts val="60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начинает подписание Акта проверки готовности с официального представителя единой теплоснабжающей организации (ЕТО) – АО «ЭнергсбыТ плюс».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Если у Потребителя объекты расположены в разных районах города, тогда подписание Акта необходимо начинать с объектов Автозаводского района.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АО «ЭнергсбыТ плюс», в случае выполнения норм и правил нормативных документов делает отметку в перечне замечаний об отсутствии замечаний, ставит штамп и подпись в Акте.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наличии замечаний АО «ЭнергсбыТ плюс»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перечень замечаний заносит все замечания со сроком их устранения.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2170350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109BCAF-CE9D-4FA0-BCA2-8831D70FF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922" y="4120937"/>
            <a:ext cx="8320142" cy="294263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000" dirty="0"/>
              <a:t>3. Подписание Акта проверки готовности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15C28BB-BB67-45EC-B2E0-A29A45EB1A84}"/>
              </a:ext>
            </a:extLst>
          </p:cNvPr>
          <p:cNvSpPr txBox="1">
            <a:spLocks/>
          </p:cNvSpPr>
          <p:nvPr/>
        </p:nvSpPr>
        <p:spPr>
          <a:xfrm>
            <a:off x="552286" y="1296516"/>
            <a:ext cx="9721215" cy="5939074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spcBef>
                <a:spcPts val="60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Потребитель,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получения заключения от ЕТО, направляет файл с Актами на адреса электронной почты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milicin@tgl.ru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и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hlinkClick r:id="rId5"/>
              </a:rPr>
              <a:t>dgh@tgl.ru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отправки: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Расширение файла –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PDF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Вложенный файл в письме должен быть один.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письма и имя файла должны иметь одинаковые названия.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ПРИМЕР: </a:t>
            </a:r>
          </a:p>
        </p:txBody>
      </p:sp>
    </p:spTree>
    <p:extLst>
      <p:ext uri="{BB962C8B-B14F-4D97-AF65-F5344CB8AC3E}">
        <p14:creationId xmlns:p14="http://schemas.microsoft.com/office/powerpoint/2010/main" val="1445902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000" dirty="0"/>
              <a:t>3. Подписание Акта проверки готовности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15C28BB-BB67-45EC-B2E0-A29A45EB1A84}"/>
              </a:ext>
            </a:extLst>
          </p:cNvPr>
          <p:cNvSpPr txBox="1">
            <a:spLocks/>
          </p:cNvSpPr>
          <p:nvPr/>
        </p:nvSpPr>
        <p:spPr>
          <a:xfrm>
            <a:off x="552286" y="1296516"/>
            <a:ext cx="9721215" cy="5939074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spcBef>
                <a:spcPts val="60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Далее,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направляет документацию на бумажном носителе Ответственному исполнителю. При наличии замечаний от ЕТО к пакету документов прикладывается пояснительная записка по замечаниям, подписанная руководителем Потребителя, в которой указываются сроки устранения замечаний либо причины по которым невозможно устранить замечания.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Ответственный исполнитель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проверки пакета документов Потребителя на предмет достаточности и правильности заполнения направляет пакет документов в ДГХ (для направления в Комиссию по ОЗП) до 31 августа 2024 года (ул. Карла Маркса, 42, кабинет 111).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если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Потребитель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указанные сроки не провёл все мероприятия по подготовке и/или не устранил замечания, он обязан продолжить подготовку к отопительному периоду и устранение замечаний.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765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000" dirty="0"/>
              <a:t>4. Получение Акта и Паспорта готовности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278" y="1182047"/>
            <a:ext cx="9721215" cy="6019125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ДГХ, после проверки комплектности пакетов документов в течении 2-х рабочих дней направляет документы: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при отсутствии замечаний – в Комиссию по ОЗП;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при наличии замечаний – Ответственному исполнителю для устранения замечаний.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Члены Комиссии по ОЗП принимают решение о готовности либо неготовности Потребителя к работе в отопительном периоде.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готовности Потребителя подписываются Акты проверки готовности и Паспорта готовности, один экземпляр передается Потребителю в ДГХ на бумажном носителе.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Паспорт готовности к отопительному периоду оформляется до 15 сентября.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случае, если Потребителем не проведены все мероприятия по подготовке и/или не устранены замечания, он обязан продолжить подготовку к отопительному периоду и устранение замечаний. После 15 сентября, при отсутствии замечаний оформляется Акт готовности к отопительному периоду, но Паспорт готовности не выдается.</a:t>
            </a:r>
          </a:p>
        </p:txBody>
      </p:sp>
    </p:spTree>
    <p:extLst>
      <p:ext uri="{BB962C8B-B14F-4D97-AF65-F5344CB8AC3E}">
        <p14:creationId xmlns:p14="http://schemas.microsoft.com/office/powerpoint/2010/main" val="28452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rmAutofit fontScale="90000"/>
          </a:bodyPr>
          <a:lstStyle/>
          <a:p>
            <a:r>
              <a:rPr lang="ru-RU" dirty="0"/>
              <a:t>Укрупненный Алгоритм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6" y="1224508"/>
            <a:ext cx="9721215" cy="6083090"/>
          </a:xfrm>
        </p:spPr>
        <p:txBody>
          <a:bodyPr>
            <a:noAutofit/>
          </a:bodyPr>
          <a:lstStyle/>
          <a:p>
            <a:pPr marL="342900" indent="-342900" algn="ctr"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Плана мероприятий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(до 12 апреля) 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Выполнение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Плана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мероприятий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15 августа)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 Подписание Акта проверки готовности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(до 31 августа)</a:t>
            </a:r>
          </a:p>
          <a:p>
            <a:pPr marL="342900" indent="-342900" algn="ctr">
              <a:buAutoNum type="arabicPeriod"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sz="3200" dirty="0">
                <a:solidFill>
                  <a:srgbClr val="002060"/>
                </a:solidFill>
              </a:rPr>
              <a:t> Получение Акта и Паспорта готовности 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rgbClr val="002060"/>
                </a:solidFill>
              </a:rPr>
              <a:t>(до 15 сентября)</a:t>
            </a:r>
          </a:p>
        </p:txBody>
      </p:sp>
      <p:sp>
        <p:nvSpPr>
          <p:cNvPr id="2" name="Стрелка: вниз 3">
            <a:extLst>
              <a:ext uri="{FF2B5EF4-FFF2-40B4-BE49-F238E27FC236}">
                <a16:creationId xmlns:a16="http://schemas.microsoft.com/office/drawing/2014/main" id="{32752C5B-DE72-2367-2B2B-C135E96D843B}"/>
              </a:ext>
            </a:extLst>
          </p:cNvPr>
          <p:cNvSpPr/>
          <p:nvPr/>
        </p:nvSpPr>
        <p:spPr>
          <a:xfrm>
            <a:off x="4609536" y="2359838"/>
            <a:ext cx="160671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3">
            <a:extLst>
              <a:ext uri="{FF2B5EF4-FFF2-40B4-BE49-F238E27FC236}">
                <a16:creationId xmlns:a16="http://schemas.microsoft.com/office/drawing/2014/main" id="{53B447E6-E8AC-4ECD-94F3-E421AC54826E}"/>
              </a:ext>
            </a:extLst>
          </p:cNvPr>
          <p:cNvSpPr/>
          <p:nvPr/>
        </p:nvSpPr>
        <p:spPr>
          <a:xfrm>
            <a:off x="4609536" y="3904639"/>
            <a:ext cx="160671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3">
            <a:extLst>
              <a:ext uri="{FF2B5EF4-FFF2-40B4-BE49-F238E27FC236}">
                <a16:creationId xmlns:a16="http://schemas.microsoft.com/office/drawing/2014/main" id="{9B2C5485-0EFA-4F95-A33D-B1BFC679E80A}"/>
              </a:ext>
            </a:extLst>
          </p:cNvPr>
          <p:cNvSpPr/>
          <p:nvPr/>
        </p:nvSpPr>
        <p:spPr>
          <a:xfrm>
            <a:off x="4609536" y="5474765"/>
            <a:ext cx="160671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6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64E5B-6233-4316-88FF-DC8228F8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1" y="216396"/>
            <a:ext cx="9721215" cy="566076"/>
          </a:xfrm>
        </p:spPr>
        <p:txBody>
          <a:bodyPr>
            <a:normAutofit fontScale="90000"/>
          </a:bodyPr>
          <a:lstStyle/>
          <a:p>
            <a:r>
              <a:rPr lang="ru-RU" dirty="0"/>
              <a:t>Справочная информация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BDB2F36C-E9C1-4A1F-9FA9-960B89A9125F}"/>
              </a:ext>
            </a:extLst>
          </p:cNvPr>
          <p:cNvSpPr txBox="1">
            <a:spLocks/>
          </p:cNvSpPr>
          <p:nvPr/>
        </p:nvSpPr>
        <p:spPr>
          <a:xfrm>
            <a:off x="816211" y="1152500"/>
            <a:ext cx="9445076" cy="5795058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457200" algn="just">
              <a:spcBef>
                <a:spcPts val="1200"/>
              </a:spcBef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Настоящая инструкция устанавливает правила подготовки потребителей тепловой энергии социальной сферы к работе в отопительный период, а также порядок оформления и предоставления документации для получения Актов проверки и Паспортов готовности к отопительному периоду.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Потребителем тепловой энергии социальной сферы (далее Потребитель) являются юридические лица, в ведении которых находятся объект(ы) потребления тепловой энергии, в том числе помещения внутри многоквартирных домов, хозблоков и т.п.   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документация, касающаяся подготовки к отопительному периоду (постановления, протоколы, графики, шаблоны документов и прочее) располагаются на официальном сайте администрации городского округа Тольятти по адресу: </a:t>
            </a:r>
            <a:r>
              <a:rPr lang="ru-RU" sz="19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https://tgl.ru/structure/department/podgotovka-k-otopitelnomu-periodu/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(далее Сайт Администрации).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Путь: Главная страница / Структура администрации / Департамент городского хозяйства / Инженерная инфраструктура / Подготовка к отопительному периоду / Отопительный период 2024/25 гг.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Шаблоны документов не подлежат изменению организациями-потребителями (кроме добавления строк по количеству объектов), заполняются в электронном виде (не «от руки»)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E21D5A0-6A61-4F31-BEC5-302393A82D73}"/>
              </a:ext>
            </a:extLst>
          </p:cNvPr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2A9697F-068A-4BAB-BC8D-88A18661797B}"/>
              </a:ext>
            </a:extLst>
          </p:cNvPr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20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1. Формирование плана мероприятий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155" y="1207342"/>
            <a:ext cx="9433048" cy="6065838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 документом Потребителя, определяющим подготовку к работе в отопительный период, является план мероприятий по подготовке к работе в отопительный период 2024/25 гг. (далее План подготовки к ОЗП).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Потребитель формирует План подготовки к ОЗП согласно установленной формы, утверждает его руководителем организации и направляет его ОТВЕТСТВЕННОМУ ИСПОЛНИТЕЛЮ.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План подготовки к ОЗП включаются все объекты Потребителя независимо от того, находится ли объект отдельностоящим зданием или расположен внутри МКД (хозблока и т.п.).</a:t>
            </a:r>
          </a:p>
          <a:p>
            <a:pPr marL="0" lvl="1" indent="457200" algn="just"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исполнители, а также лица их замещающие назначаются приказом по организации.</a:t>
            </a:r>
          </a:p>
          <a:p>
            <a:pPr marL="0" lvl="1" indent="457200" algn="just"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приказов, согласно образцу (на Сайте Администрации), направляются в департамент городского хозяйства администрации городского округа Тольятти (далее ДГХ)  для формирования Штаба в срок до 10.04.2024 года.</a:t>
            </a: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20555" y="7383693"/>
            <a:ext cx="6480797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22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1. Формирование плана мероприятий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123" y="1207342"/>
            <a:ext cx="10009111" cy="6065838"/>
          </a:xfrm>
        </p:spPr>
        <p:txBody>
          <a:bodyPr>
            <a:noAutofit/>
          </a:bodyPr>
          <a:lstStyle/>
          <a:p>
            <a:pPr marL="0" lvl="1" indent="457200">
              <a:buNone/>
            </a:pPr>
            <a:r>
              <a:rPr lang="ru-RU" sz="2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ИСПОЛНИТЕЛИ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объектам социальной сферы, включенные в состав Штаба, в соответствии с направлением деятельности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lvl="2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учреждений образования – департамент образования администрации городского округа Тольятти, Тольяттинское управление министерства образования и науки Самарской области, ВУЗы.</a:t>
            </a:r>
          </a:p>
          <a:p>
            <a:pPr marL="540000" lvl="2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учреждений культуры - департамент культуры администрации городского округа Тольятти.</a:t>
            </a:r>
          </a:p>
          <a:p>
            <a:pPr marL="540000" lvl="2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учреждений физической культуры и спорта – управление физической культуры и спорта администрации городского округа Тольятти, государственное автономное учреждение Самарской области «Арена».</a:t>
            </a:r>
          </a:p>
          <a:p>
            <a:pPr marL="540000" lvl="2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учреждений здравоохранения – министерство здравоохранения Самарской области.</a:t>
            </a:r>
          </a:p>
          <a:p>
            <a:pPr marL="540000" lvl="2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опеки, попечительства и социальной поддержки населения - министерство социально-демографической и семейной политики Самарской области.</a:t>
            </a:r>
          </a:p>
          <a:p>
            <a:pPr marL="540000" lvl="2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объекты – ДГХ.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20555" y="7383693"/>
            <a:ext cx="6480797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37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1. Формирование плана мероприятий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123" y="1207342"/>
            <a:ext cx="10009111" cy="6065838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ИСПОЛНИТЕЛИ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12 апреля:</a:t>
            </a:r>
          </a:p>
          <a:p>
            <a:pPr marL="540000" indent="-288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согласовывают с ДГХ перечень объектов по своему направлению;</a:t>
            </a:r>
          </a:p>
          <a:p>
            <a:pPr marL="540000" indent="-288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 в ДГХ утвержденные Планы мероприятий потребителей, в сканируемом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(PDF)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редактируемом (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 Excel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форматах на адрес электронной почты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milicin@tgl.ru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20555" y="7383693"/>
            <a:ext cx="6480797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270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6585764-6C6D-465B-BA23-51A14807CC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56" y="1265157"/>
            <a:ext cx="10391595" cy="600802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1. Формирование плана мероприятий </a:t>
            </a:r>
          </a:p>
        </p:txBody>
      </p:sp>
      <p:sp>
        <p:nvSpPr>
          <p:cNvPr id="209" name="Объект 2">
            <a:extLst>
              <a:ext uri="{FF2B5EF4-FFF2-40B4-BE49-F238E27FC236}">
                <a16:creationId xmlns:a16="http://schemas.microsoft.com/office/drawing/2014/main" id="{DCEE3F56-F5A9-474A-8F76-69D8D11AC14D}"/>
              </a:ext>
            </a:extLst>
          </p:cNvPr>
          <p:cNvSpPr txBox="1">
            <a:spLocks/>
          </p:cNvSpPr>
          <p:nvPr/>
        </p:nvSpPr>
        <p:spPr>
          <a:xfrm>
            <a:off x="1271555" y="2682441"/>
            <a:ext cx="8282674" cy="1062347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CFEF13-8352-4AD8-92D6-E1ECE0DA2865}"/>
              </a:ext>
            </a:extLst>
          </p:cNvPr>
          <p:cNvSpPr txBox="1"/>
          <p:nvPr/>
        </p:nvSpPr>
        <p:spPr>
          <a:xfrm>
            <a:off x="1080195" y="1333944"/>
            <a:ext cx="34569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Шаблон документа нужно скачать на Сайте Администрации 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20555" y="7383693"/>
            <a:ext cx="6480797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20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417196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2. Выполнение мероприятий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945" y="1224508"/>
            <a:ext cx="9745652" cy="5976664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Потребитель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проводит работу согласно Плана мероприятий, по результатам выполнения отдельно на каждый объект оформляются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следующие документы:</a:t>
            </a:r>
          </a:p>
          <a:p>
            <a:pPr marL="432000" indent="4572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опрессовки оборудования теплового пункта (узла) и внутренних отопительных систем потребителя, в том числе и на вводе в здание;</a:t>
            </a:r>
          </a:p>
          <a:p>
            <a:pPr marL="432000" indent="4572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дезинфекции систем теплопотребления (для открытой системы теплоснабжения)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32000" indent="4572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промывки оборудования теплового пункта (узла) и внутренних отопительных систем потребителя;</a:t>
            </a:r>
          </a:p>
          <a:p>
            <a:pPr marL="0" lvl="1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Шаблоны актов расположены на Сайте Администрации.</a:t>
            </a:r>
          </a:p>
          <a:p>
            <a:pPr marL="0" lvl="1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Информацию о выполнении мероприятий Плана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мероприятий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Потребитель еженедельно предоставляет Ответственному исполнителю.</a:t>
            </a:r>
          </a:p>
          <a:p>
            <a:pPr marL="0" lvl="1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Ответственный исполнитель еженедельно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(по средам), начиная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</a:rPr>
              <a:t>с 22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мая, предоставляет отчет по своему направлению, в формате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MS Excel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на адрес электронной почты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milicin@tgl.ru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dgh@tgl.ru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1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ПРИМЕР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2000" indent="4572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E6FED7-095B-4763-8CDD-C8742AD26E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631" y="6049044"/>
            <a:ext cx="6378492" cy="122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7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2.1. Акт опрессовки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354" y="1295690"/>
            <a:ext cx="10090881" cy="5708799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Опрессовка оборудования теплового пункта (узла) и внутренних отопительных систем Потребителя проводится в соответствии с графиком проверки готовности, утвержденным ресурсоснабжающей организацией ПАО «Т Плюс». 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График проверки размещен на Сайте Администрации.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Обратите внимание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что опрессовке подлежит также участок трубопровода от стены здания до прибора учета объекта (ввод в здание), если иное не установлено дополнительным соглашением собственников помещений с исполнителем коммунальных услуг или ресурсоснабжающей организацией.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Опрессовка вводов возможна одним из вариантов:</a:t>
            </a:r>
          </a:p>
          <a:p>
            <a:pPr indent="4572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опрессовку проводит ПАО «Т Плюс» по договору с Потребителем;</a:t>
            </a:r>
          </a:p>
          <a:p>
            <a:pPr indent="4572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опрессовку проводит ПАО «Т Плюс» без договора, за счет собственных средств, с правом возмещения затрат с Потребителя в судебном порядке;</a:t>
            </a:r>
          </a:p>
          <a:p>
            <a:pPr indent="4572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заключение дополнительного соглашения об установлении границы по прибору учета и, соответственно проведением опрессовки ПАО «Т Плюс» за счет собственных средств без возмещения затрат;</a:t>
            </a:r>
          </a:p>
          <a:p>
            <a:pPr indent="4572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опрессовку проводит Потребитель за счет собственных средств.</a:t>
            </a:r>
          </a:p>
          <a:p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779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366092"/>
      </a:dk1>
      <a:lt1>
        <a:sysClr val="window" lastClr="FFFFFF"/>
      </a:lt1>
      <a:dk2>
        <a:srgbClr val="366092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46292</TotalTime>
  <Words>1679</Words>
  <Application>Microsoft Office PowerPoint</Application>
  <PresentationFormat>Произвольный</PresentationFormat>
  <Paragraphs>124</Paragraphs>
  <Slides>16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  <vt:variant>
        <vt:lpstr>Произвольные показы</vt:lpstr>
      </vt:variant>
      <vt:variant>
        <vt:i4>179</vt:i4>
      </vt:variant>
    </vt:vector>
  </HeadingPairs>
  <TitlesOfParts>
    <vt:vector size="201" baseType="lpstr">
      <vt:lpstr>Arial</vt:lpstr>
      <vt:lpstr>Calibri</vt:lpstr>
      <vt:lpstr>Georgia</vt:lpstr>
      <vt:lpstr>Times New Roman</vt:lpstr>
      <vt:lpstr>Wingdings</vt:lpstr>
      <vt:lpstr>Тема Office</vt:lpstr>
      <vt:lpstr>Презентация PowerPoint</vt:lpstr>
      <vt:lpstr>Укрупненный Алгоритм</vt:lpstr>
      <vt:lpstr>Справочная информация</vt:lpstr>
      <vt:lpstr>1. Формирование плана мероприятий </vt:lpstr>
      <vt:lpstr>1. Формирование плана мероприятий </vt:lpstr>
      <vt:lpstr>1. Формирование плана мероприятий </vt:lpstr>
      <vt:lpstr>1. Формирование плана мероприятий </vt:lpstr>
      <vt:lpstr>2. Выполнение мероприятий</vt:lpstr>
      <vt:lpstr>2.1. Акт опрессовки</vt:lpstr>
      <vt:lpstr>2.1. Акт опрессовки</vt:lpstr>
      <vt:lpstr>2.3. Акт промывки</vt:lpstr>
      <vt:lpstr>2.4. Подготовка документации</vt:lpstr>
      <vt:lpstr>3. Подписание Акта проверки готовности</vt:lpstr>
      <vt:lpstr>3. Подписание Акта проверки готовности</vt:lpstr>
      <vt:lpstr>3. Подписание Акта проверки готовности</vt:lpstr>
      <vt:lpstr>4. Получение Акта и Паспорта готовности</vt:lpstr>
      <vt:lpstr>Слайд 239</vt:lpstr>
      <vt:lpstr>Произвольный показ 2</vt:lpstr>
      <vt:lpstr>Произвольный показ 3</vt:lpstr>
      <vt:lpstr>Произвольный показ 4</vt:lpstr>
      <vt:lpstr>Произвольный показ 5</vt:lpstr>
      <vt:lpstr>Произвольный показ 6</vt:lpstr>
      <vt:lpstr>Произвольный показ 7</vt:lpstr>
      <vt:lpstr>Произвольный показ 8</vt:lpstr>
      <vt:lpstr>Произвольный показ 9</vt:lpstr>
      <vt:lpstr>Произвольный показ 10</vt:lpstr>
      <vt:lpstr>Произвольный показ 11</vt:lpstr>
      <vt:lpstr>Произвольный показ 12</vt:lpstr>
      <vt:lpstr>Произвольный показ 13</vt:lpstr>
      <vt:lpstr>Произвольный показ 14</vt:lpstr>
      <vt:lpstr>Произвольный показ 15</vt:lpstr>
      <vt:lpstr>Произвольный показ 16</vt:lpstr>
      <vt:lpstr>Произвольный показ 17</vt:lpstr>
      <vt:lpstr>Произвольный показ 18</vt:lpstr>
      <vt:lpstr>Произвольный показ 19</vt:lpstr>
      <vt:lpstr>Произвольный показ 20</vt:lpstr>
      <vt:lpstr>Произвольный показ 21</vt:lpstr>
      <vt:lpstr>Произвольный показ 22</vt:lpstr>
      <vt:lpstr>Произвольный показ 23</vt:lpstr>
      <vt:lpstr>Произвольный показ 24</vt:lpstr>
      <vt:lpstr>Произвольный показ 25</vt:lpstr>
      <vt:lpstr>Произвольный показ 26</vt:lpstr>
      <vt:lpstr>Произвольный показ 27</vt:lpstr>
      <vt:lpstr>Произвольный показ 28</vt:lpstr>
      <vt:lpstr>Слайд 229</vt:lpstr>
      <vt:lpstr>Произвольный показ 30</vt:lpstr>
      <vt:lpstr>Произвольный показ 31</vt:lpstr>
      <vt:lpstr>Произвольный показ 32</vt:lpstr>
      <vt:lpstr>Произвольный показ 33</vt:lpstr>
      <vt:lpstr>Произвольный показ 34</vt:lpstr>
      <vt:lpstr>Произвольный показ 35</vt:lpstr>
      <vt:lpstr>Произвольный показ 36</vt:lpstr>
      <vt:lpstr>Произвольный показ 37</vt:lpstr>
      <vt:lpstr>Произвольный показ 38</vt:lpstr>
      <vt:lpstr>Произвольный показ 39</vt:lpstr>
      <vt:lpstr>Произвольный показ 40</vt:lpstr>
      <vt:lpstr>Произвольный показ 41</vt:lpstr>
      <vt:lpstr>Произвольный показ 42</vt:lpstr>
      <vt:lpstr>Произвольный показ 43</vt:lpstr>
      <vt:lpstr>Произвольный показ 44</vt:lpstr>
      <vt:lpstr>Произвольный показ 45</vt:lpstr>
      <vt:lpstr>Произвольный показ 46</vt:lpstr>
      <vt:lpstr>Произвольный показ 47</vt:lpstr>
      <vt:lpstr>Произвольный показ 48</vt:lpstr>
      <vt:lpstr>Произвольный показ 49</vt:lpstr>
      <vt:lpstr>Произвольный показ 50</vt:lpstr>
      <vt:lpstr>Произвольный показ 51</vt:lpstr>
      <vt:lpstr>Произвольный показ 52</vt:lpstr>
      <vt:lpstr>Произвольный показ 53</vt:lpstr>
      <vt:lpstr>Произвольный показ 54</vt:lpstr>
      <vt:lpstr>Произвольный показ 55</vt:lpstr>
      <vt:lpstr>Произвольный показ 56</vt:lpstr>
      <vt:lpstr>Произвольный показ 57</vt:lpstr>
      <vt:lpstr>Произвольный показ 58</vt:lpstr>
      <vt:lpstr>Произвольный показ 59</vt:lpstr>
      <vt:lpstr>Произвольный показ 60</vt:lpstr>
      <vt:lpstr>Произвольный показ 61</vt:lpstr>
      <vt:lpstr>Произвольный показ 62</vt:lpstr>
      <vt:lpstr>Произвольный показ 63</vt:lpstr>
      <vt:lpstr>Произвольный показ 64</vt:lpstr>
      <vt:lpstr>Произвольный показ 65</vt:lpstr>
      <vt:lpstr>Произвольный показ 66</vt:lpstr>
      <vt:lpstr>Произвольный показ 67</vt:lpstr>
      <vt:lpstr>Произвольный показ 68</vt:lpstr>
      <vt:lpstr>Произвольный показ 69</vt:lpstr>
      <vt:lpstr>Произвольный показ 70</vt:lpstr>
      <vt:lpstr>Произвольный показ 71</vt:lpstr>
      <vt:lpstr>Произвольный показ 72</vt:lpstr>
      <vt:lpstr>список съездов инвалидов</vt:lpstr>
      <vt:lpstr>съезд инв выполнены</vt:lpstr>
      <vt:lpstr>Съезд инв не выполнены</vt:lpstr>
      <vt:lpstr>ИДН Носова 10</vt:lpstr>
      <vt:lpstr>ИДН Кулибина 4</vt:lpstr>
      <vt:lpstr>ИДН Плотиная</vt:lpstr>
      <vt:lpstr>ИДН Ст. Разина-Юбилейная</vt:lpstr>
      <vt:lpstr>ИДН Шлютова 130</vt:lpstr>
      <vt:lpstr>ИДН Свердлова 23, 27</vt:lpstr>
      <vt:lpstr>ИДН Орджоникидзе 1</vt:lpstr>
      <vt:lpstr>ИДН Баныкина 26, 30а</vt:lpstr>
      <vt:lpstr>ИДН Ярославская 47</vt:lpstr>
      <vt:lpstr>ИДН Баумана 10</vt:lpstr>
      <vt:lpstr>ИДН Строителей 7</vt:lpstr>
      <vt:lpstr>Автостроителей 76</vt:lpstr>
      <vt:lpstr>ИДН Патрульная 31, 17, 9, 5</vt:lpstr>
      <vt:lpstr>ИДН Революционная 74</vt:lpstr>
      <vt:lpstr>ИДН Буденого 9, 12</vt:lpstr>
      <vt:lpstr>ИДН Буденого 1, 4</vt:lpstr>
      <vt:lpstr>ИДН Гая 17</vt:lpstr>
      <vt:lpstr>ИДН Гидротехническая 19, 25</vt:lpstr>
      <vt:lpstr>МК059 Гидротехническая</vt:lpstr>
      <vt:lpstr>МК059 Комсомольская-Новозаводск</vt:lpstr>
      <vt:lpstr>МК059 50 лет Октября 10</vt:lpstr>
      <vt:lpstr>МК059 Борковская-Коммунальная</vt:lpstr>
      <vt:lpstr>МК059 КТР 40 лет Победы</vt:lpstr>
      <vt:lpstr>МК059 Дзержинского 53, 53а, 76</vt:lpstr>
      <vt:lpstr>МК059 Приморский 29а</vt:lpstr>
      <vt:lpstr>МК059 Юбилейная-Ленинский</vt:lpstr>
      <vt:lpstr>МК059 Разина-Фрунзе</vt:lpstr>
      <vt:lpstr>МК059 Автозаводское</vt:lpstr>
      <vt:lpstr>МК062 дублер Ленинский</vt:lpstr>
      <vt:lpstr>МК062 дублер 40лет</vt:lpstr>
      <vt:lpstr>МК062 дублер южное шоссе</vt:lpstr>
      <vt:lpstr>МК062 в/п железнодорожная</vt:lpstr>
      <vt:lpstr>МК062 Разина- Ленинский</vt:lpstr>
      <vt:lpstr>МК062 Маркса- Горького</vt:lpstr>
      <vt:lpstr>МК062 Жукова, 39</vt:lpstr>
      <vt:lpstr>МК062 Заставная, 1</vt:lpstr>
      <vt:lpstr>МК062 Южное шоссе, ООТ</vt:lpstr>
      <vt:lpstr>МК062 Молодежный, 1</vt:lpstr>
      <vt:lpstr>МК062 Молодежный, 39</vt:lpstr>
      <vt:lpstr>МК062 матросова 10, 11</vt:lpstr>
      <vt:lpstr>МК062 новозаводская, 6</vt:lpstr>
      <vt:lpstr>МК062 Матросова 53,130</vt:lpstr>
      <vt:lpstr>МК062 Маркса-Чапаева</vt:lpstr>
      <vt:lpstr>МК062 Коммунальная-Фабричный</vt:lpstr>
      <vt:lpstr>МК062 Ленинградская-Жилина</vt:lpstr>
      <vt:lpstr>МК062 Дзержинского, 31</vt:lpstr>
      <vt:lpstr>МК062 Южное шоссе, 5</vt:lpstr>
      <vt:lpstr>Мк062 комсомольская-лесная</vt:lpstr>
      <vt:lpstr>МК062 громовой, 49</vt:lpstr>
      <vt:lpstr>Произвольный показ 73</vt:lpstr>
      <vt:lpstr>Произвольный показ 74</vt:lpstr>
      <vt:lpstr>Произвольный показ 75</vt:lpstr>
      <vt:lpstr>Произвольный показ 76</vt:lpstr>
      <vt:lpstr>Произвольный показ 77</vt:lpstr>
      <vt:lpstr>Произвольный показ 78</vt:lpstr>
      <vt:lpstr>Произвольный показ 79</vt:lpstr>
      <vt:lpstr>Произвольный показ 80</vt:lpstr>
      <vt:lpstr>Произвольный показ 81</vt:lpstr>
      <vt:lpstr>Произвольный показ 82</vt:lpstr>
      <vt:lpstr>Произвольный показ 83</vt:lpstr>
      <vt:lpstr>Произвольный показ 84</vt:lpstr>
      <vt:lpstr>Произвольный показ 85</vt:lpstr>
      <vt:lpstr>Произвольный показ 86</vt:lpstr>
      <vt:lpstr>Произвольный показ 87</vt:lpstr>
      <vt:lpstr>Произвольный показ 88</vt:lpstr>
      <vt:lpstr>Произвольный показ 89</vt:lpstr>
      <vt:lpstr>Произвольный показ 90</vt:lpstr>
      <vt:lpstr>Произвольный показ 91</vt:lpstr>
      <vt:lpstr>Произвольный показ 92</vt:lpstr>
      <vt:lpstr>Произвольный показ 93</vt:lpstr>
      <vt:lpstr>Произвольный показ 94</vt:lpstr>
      <vt:lpstr>Произвольный показ 95</vt:lpstr>
      <vt:lpstr>ИДН спортивная</vt:lpstr>
      <vt:lpstr>Жилина, 24</vt:lpstr>
      <vt:lpstr>Произвольный показ 96</vt:lpstr>
      <vt:lpstr>Произвольный показ 97</vt:lpstr>
      <vt:lpstr>ИДН Яблоневый</vt:lpstr>
      <vt:lpstr>ИДН Носова</vt:lpstr>
      <vt:lpstr>ИДН дс Салют</vt:lpstr>
      <vt:lpstr>ИДН Ст. разина 20</vt:lpstr>
      <vt:lpstr>Идн Патрульная</vt:lpstr>
      <vt:lpstr>ИДН дзержинского 39</vt:lpstr>
      <vt:lpstr>ИДН Мира</vt:lpstr>
      <vt:lpstr>ИДН 8 квартал</vt:lpstr>
      <vt:lpstr>ИДН ставропольская</vt:lpstr>
      <vt:lpstr>Слайд 222</vt:lpstr>
      <vt:lpstr>Слайд 223</vt:lpstr>
      <vt:lpstr>Слайд 224</vt:lpstr>
      <vt:lpstr>Слайд 225</vt:lpstr>
      <vt:lpstr>Слайд 226</vt:lpstr>
      <vt:lpstr>Слайд 227</vt:lpstr>
      <vt:lpstr>Слайд 228</vt:lpstr>
      <vt:lpstr>Слайд 230</vt:lpstr>
      <vt:lpstr>Слайд 231</vt:lpstr>
      <vt:lpstr>Слайд 232</vt:lpstr>
      <vt:lpstr>Слайд 233</vt:lpstr>
      <vt:lpstr>Слайд 234</vt:lpstr>
      <vt:lpstr>Слайд 235</vt:lpstr>
      <vt:lpstr>Слайд 236</vt:lpstr>
      <vt:lpstr>Слайд 237</vt:lpstr>
      <vt:lpstr>Слайд 238</vt:lpstr>
      <vt:lpstr>Слайд 240</vt:lpstr>
      <vt:lpstr>Слайд 241</vt:lpstr>
      <vt:lpstr>Слайд 242</vt:lpstr>
    </vt:vector>
  </TitlesOfParts>
  <Company>Департамент дорожного хозяйства и транспорта администрации городского округа Тольятти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ДДХиТ</dc:title>
  <dc:subject>Дорожное хозяйство и транспорт</dc:subject>
  <dc:creator>Пронин Виталий Владиславович</dc:creator>
  <cp:keywords>дороги; ремонт; транспорт</cp:keywords>
  <cp:lastModifiedBy>Присяжный Павел Александрович</cp:lastModifiedBy>
  <cp:revision>2719</cp:revision>
  <cp:lastPrinted>2023-05-03T05:12:08Z</cp:lastPrinted>
  <dcterms:created xsi:type="dcterms:W3CDTF">2017-06-15T13:15:30Z</dcterms:created>
  <dcterms:modified xsi:type="dcterms:W3CDTF">2024-05-22T10:48:05Z</dcterms:modified>
</cp:coreProperties>
</file>