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58" r:id="rId4"/>
    <p:sldId id="261" r:id="rId5"/>
    <p:sldId id="264" r:id="rId6"/>
    <p:sldId id="263" r:id="rId7"/>
    <p:sldId id="265" r:id="rId8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21" autoAdjust="0"/>
    <p:restoredTop sz="94660"/>
  </p:normalViewPr>
  <p:slideViewPr>
    <p:cSldViewPr>
      <p:cViewPr>
        <p:scale>
          <a:sx n="70" d="100"/>
          <a:sy n="70" d="100"/>
        </p:scale>
        <p:origin x="-1182" y="-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 Cyr" panose="02020603050405020304" pitchFamily="18" charset="-52"/>
              </a:defRPr>
            </a:pPr>
            <a:r>
              <a:rPr lang="ru-RU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32 учреждения</a:t>
            </a:r>
          </a:p>
        </c:rich>
      </c:tx>
      <c:layout>
        <c:manualLayout>
          <c:xMode val="edge"/>
          <c:yMode val="edge"/>
          <c:x val="0.24017854765448465"/>
          <c:y val="8.1935963037764958E-2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32 учреждения: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mtClean="0"/>
                      <a:t>1</a:t>
                    </a:r>
                    <a:r>
                      <a:rPr lang="ru-RU" smtClean="0">
                        <a:latin typeface="Times New Roman Cyr" panose="02020603050405020304" pitchFamily="18" charset="-52"/>
                      </a:rPr>
                      <a:t>6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6415646195418139E-2"/>
                  <c:y val="-5.57409399638588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3164285694610608E-2"/>
                  <c:y val="1.7897397175416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 Cyr" panose="02020603050405020304" pitchFamily="18" charset="-52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Лист1!$A$2:$A$9</c:f>
              <c:strCache>
                <c:ptCount val="8"/>
                <c:pt idx="0">
                  <c:v>образовательные учреждения дополнительного образования</c:v>
                </c:pt>
                <c:pt idx="1">
                  <c:v>ВУЗ </c:v>
                </c:pt>
                <c:pt idx="2">
                  <c:v>учреждения культурно-досугового типа</c:v>
                </c:pt>
                <c:pt idx="3">
                  <c:v>музеи</c:v>
                </c:pt>
                <c:pt idx="4">
                  <c:v>библиотечные системы</c:v>
                </c:pt>
                <c:pt idx="5">
                  <c:v>филармония</c:v>
                </c:pt>
                <c:pt idx="6">
                  <c:v>театры</c:v>
                </c:pt>
                <c:pt idx="7">
                  <c:v>парковый комплекс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16</c:v>
                </c:pt>
                <c:pt idx="1">
                  <c:v>1</c:v>
                </c:pt>
                <c:pt idx="2">
                  <c:v>3</c:v>
                </c:pt>
                <c:pt idx="3">
                  <c:v>3</c:v>
                </c:pt>
                <c:pt idx="4">
                  <c:v>3</c:v>
                </c:pt>
                <c:pt idx="5">
                  <c:v>1</c:v>
                </c:pt>
                <c:pt idx="6">
                  <c:v>4</c:v>
                </c:pt>
                <c:pt idx="7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1600">
                <a:latin typeface="Times New Roman Cyr" panose="02020603050405020304" pitchFamily="18" charset="-52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>
                <a:latin typeface="Times New Roman Cyr" panose="02020603050405020304" pitchFamily="18" charset="-52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600">
                <a:latin typeface="Times New Roman Cyr" panose="02020603050405020304" pitchFamily="18" charset="-52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600">
                <a:latin typeface="Times New Roman Cyr" panose="02020603050405020304" pitchFamily="18" charset="-52"/>
                <a:cs typeface="Times New Roman" panose="02020603050405020304" pitchFamily="18" charset="0"/>
              </a:defRPr>
            </a:pPr>
            <a:endParaRPr lang="ru-RU"/>
          </a:p>
        </c:txPr>
      </c:legendEntry>
      <c:legendEntry>
        <c:idx val="4"/>
        <c:txPr>
          <a:bodyPr/>
          <a:lstStyle/>
          <a:p>
            <a:pPr>
              <a:defRPr sz="1600">
                <a:latin typeface="Times New Roman Cyr" panose="02020603050405020304" pitchFamily="18" charset="-52"/>
              </a:defRPr>
            </a:pPr>
            <a:endParaRPr lang="ru-RU"/>
          </a:p>
        </c:txPr>
      </c:legendEntry>
      <c:legendEntry>
        <c:idx val="5"/>
        <c:txPr>
          <a:bodyPr/>
          <a:lstStyle/>
          <a:p>
            <a:pPr>
              <a:defRPr sz="1600">
                <a:latin typeface="Times New Roman Cyr" panose="02020603050405020304" pitchFamily="18" charset="-52"/>
              </a:defRPr>
            </a:pPr>
            <a:endParaRPr lang="ru-RU"/>
          </a:p>
        </c:txPr>
      </c:legendEntry>
      <c:legendEntry>
        <c:idx val="6"/>
        <c:txPr>
          <a:bodyPr/>
          <a:lstStyle/>
          <a:p>
            <a:pPr>
              <a:defRPr sz="1600">
                <a:latin typeface="Times New Roman Cyr" panose="02020603050405020304" pitchFamily="18" charset="-52"/>
              </a:defRPr>
            </a:pPr>
            <a:endParaRPr lang="ru-RU"/>
          </a:p>
        </c:txPr>
      </c:legendEntry>
      <c:legendEntry>
        <c:idx val="7"/>
        <c:txPr>
          <a:bodyPr/>
          <a:lstStyle/>
          <a:p>
            <a:pPr>
              <a:defRPr sz="1600">
                <a:latin typeface="Times New Roman Cyr" panose="02020603050405020304" pitchFamily="18" charset="-52"/>
              </a:defRPr>
            </a:pPr>
            <a:endParaRPr lang="ru-RU"/>
          </a:p>
        </c:txPr>
      </c:legendEntry>
      <c:layout>
        <c:manualLayout>
          <c:xMode val="edge"/>
          <c:yMode val="edge"/>
          <c:x val="0.54611298928218266"/>
          <c:y val="0"/>
          <c:w val="0.44514142597562623"/>
          <c:h val="1"/>
        </c:manualLayout>
      </c:layout>
      <c:overlay val="0"/>
      <c:txPr>
        <a:bodyPr/>
        <a:lstStyle/>
        <a:p>
          <a:pPr>
            <a:defRPr sz="1600">
              <a:latin typeface="Times New Roman Cyr" panose="02020603050405020304" pitchFamily="18" charset="-52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>
                <a:latin typeface="Times New Roman Cyr" panose="02020603050405020304" pitchFamily="18" charset="-52"/>
              </a:defRPr>
            </a:pPr>
            <a:r>
              <a:rPr lang="ru-RU" dirty="0" smtClean="0">
                <a:latin typeface="Times New Roman Cyr" panose="02020603050405020304" pitchFamily="18" charset="-52"/>
              </a:rPr>
              <a:t>Всего:  447 115 тыс</a:t>
            </a:r>
            <a:r>
              <a:rPr lang="ru-RU" dirty="0">
                <a:latin typeface="Times New Roman Cyr" panose="02020603050405020304" pitchFamily="18" charset="-52"/>
              </a:rPr>
              <a:t>. руб.</a:t>
            </a:r>
          </a:p>
        </c:rich>
      </c:tx>
      <c:layout>
        <c:manualLayout>
          <c:xMode val="edge"/>
          <c:yMode val="edge"/>
          <c:x val="0.26703367181348719"/>
          <c:y val="2.8741662449028298E-3"/>
        </c:manualLayout>
      </c:layout>
      <c:overlay val="0"/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всего: 668 780 тыс. руб.</c:v>
                </c:pt>
              </c:strCache>
            </c:strRef>
          </c:tx>
          <c:explosion val="3"/>
          <c:dPt>
            <c:idx val="0"/>
            <c:bubble3D val="0"/>
          </c:dPt>
          <c:dPt>
            <c:idx val="1"/>
            <c:bubble3D val="0"/>
          </c:dPt>
          <c:dPt>
            <c:idx val="2"/>
            <c:bubble3D val="0"/>
          </c:dPt>
          <c:dLbls>
            <c:dLbl>
              <c:idx val="0"/>
              <c:layout>
                <c:manualLayout>
                  <c:x val="-1.9301655188899598E-2"/>
                  <c:y val="-5.2686532772078826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latin typeface="Times New Roman Cyr" panose="02020603050405020304" pitchFamily="18" charset="-52"/>
                      </a:rPr>
                      <a:t>148 242 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9590675592586706E-2"/>
                  <c:y val="-3.7639608670931989E-2"/>
                </c:manualLayout>
              </c:layout>
              <c:tx>
                <c:rich>
                  <a:bodyPr/>
                  <a:lstStyle/>
                  <a:p>
                    <a:r>
                      <a:rPr lang="ru-RU" b="1" dirty="0" smtClean="0">
                        <a:latin typeface="Times New Roman Cyr" panose="02020603050405020304" pitchFamily="18" charset="-52"/>
                      </a:rPr>
                      <a:t>75 653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591815976213975E-2"/>
                  <c:y val="-0.32822850837924328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>
                        <a:latin typeface="Times New Roman Cyr" panose="02020603050405020304" pitchFamily="18" charset="-52"/>
                      </a:rPr>
                      <a:t>223 220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>
                    <a:latin typeface="Times New Roman Cyr" panose="02020603050405020304" pitchFamily="18" charset="-52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Дополнительное образование </c:v>
                </c:pt>
                <c:pt idx="1">
                  <c:v>Тольяттинская консерватория (институт)</c:v>
                </c:pt>
                <c:pt idx="2">
                  <c:v>Культура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247706</c:v>
                </c:pt>
                <c:pt idx="1">
                  <c:v>75710</c:v>
                </c:pt>
                <c:pt idx="2">
                  <c:v>345364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</c:plotArea>
    <c:legend>
      <c:legendPos val="r"/>
      <c:layout/>
      <c:overlay val="0"/>
      <c:txPr>
        <a:bodyPr/>
        <a:lstStyle/>
        <a:p>
          <a:pPr>
            <a:defRPr>
              <a:latin typeface="Times New Roman Cyr" panose="02020603050405020304" pitchFamily="18" charset="-52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Time Roman" pitchFamily="2" charset="0"/>
        </a:defRPr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399B72-EF08-4AB9-B523-4AFC3DC955B9}" type="datetimeFigureOut">
              <a:rPr lang="ru-RU" smtClean="0"/>
              <a:t>20.06.2016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B64F6A-93F2-4AAA-896E-6844D8EF37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32342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B64F6A-93F2-4AAA-896E-6844D8EF372C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576690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t>20.06.2016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6062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t>20.06.2016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7386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t>20.06.2016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8833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t>20.06.2016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93532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t>20.06.2016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1715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t>20.06.2016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5613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t>20.06.2016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0660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t>20.06.2016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0440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t>20.06.2016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5214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t>20.06.2016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829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EDE18-A6B4-4930-B064-5A19D5057813}" type="datetimeFigureOut">
              <a:rPr lang="ru-RU" smtClean="0"/>
              <a:t>20.06.2016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5453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EDE18-A6B4-4930-B064-5A19D5057813}" type="datetimeFigureOut">
              <a:rPr lang="ru-RU" smtClean="0"/>
              <a:t>20.06.2016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34FD03-5229-40DC-8848-9439C9C1910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97482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710183" y="1558169"/>
            <a:ext cx="7867650" cy="4318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Мэрия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 Cyr" panose="02020603050405020304" pitchFamily="18" charset="-52"/>
                <a:cs typeface="Times New Roman" panose="02020603050405020304" pitchFamily="18" charset="0"/>
              </a:rPr>
              <a:t>городского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округа Тольятти</a:t>
            </a:r>
            <a:endParaRPr lang="ru-RU" sz="24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323056" y="2420888"/>
            <a:ext cx="8497887" cy="3457575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b="1" dirty="0" smtClean="0">
                <a:solidFill>
                  <a:schemeClr val="tx1"/>
                </a:solidFill>
                <a:latin typeface="Times New Roman Cyr" panose="02020603050405020304" pitchFamily="18" charset="-52"/>
                <a:ea typeface="+mj-ea"/>
                <a:cs typeface="+mj-cs"/>
              </a:rPr>
              <a:t>Общественное обсуждение  </a:t>
            </a:r>
            <a:r>
              <a:rPr lang="ru-RU" altLang="ru-RU" b="1" dirty="0" smtClean="0">
                <a:latin typeface="Times New Roman Cyr" panose="02020603050405020304" pitchFamily="18" charset="-52"/>
                <a:ea typeface="+mj-ea"/>
                <a:cs typeface="+mj-cs"/>
              </a:rPr>
              <a:t>проекта</a:t>
            </a:r>
          </a:p>
          <a:p>
            <a:pPr marL="0" indent="0"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b="1" dirty="0" smtClean="0">
                <a:latin typeface="Times New Roman Cyr" panose="02020603050405020304" pitchFamily="18" charset="-52"/>
                <a:ea typeface="+mj-ea"/>
                <a:cs typeface="+mj-cs"/>
              </a:rPr>
              <a:t> бюджета на 2017 г.</a:t>
            </a:r>
            <a:endParaRPr lang="ru-RU" altLang="ru-RU" b="1" dirty="0" smtClean="0">
              <a:solidFill>
                <a:schemeClr val="tx1"/>
              </a:solidFill>
              <a:latin typeface="Times New Roman Cyr" panose="02020603050405020304" pitchFamily="18" charset="-52"/>
              <a:ea typeface="+mj-ea"/>
              <a:cs typeface="+mj-cs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2800" b="1" u="sng" dirty="0" smtClean="0">
              <a:solidFill>
                <a:schemeClr val="tx1"/>
              </a:solidFill>
              <a:latin typeface="Times New Roman Cyr" panose="02020603050405020304" pitchFamily="18" charset="-52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altLang="ru-RU" sz="1900" b="1" u="sng" dirty="0" smtClean="0">
              <a:solidFill>
                <a:schemeClr val="tx1"/>
              </a:solidFill>
              <a:latin typeface="Times New Roman Cyr" panose="02020603050405020304" pitchFamily="18" charset="-52"/>
              <a:cs typeface="Times New Roman" pitchFamily="18" charset="0"/>
            </a:endParaRPr>
          </a:p>
          <a:p>
            <a:pPr marL="0" indent="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2400" b="1" dirty="0">
                <a:solidFill>
                  <a:schemeClr val="tx1"/>
                </a:solidFill>
                <a:latin typeface="Times New Roman Cyr" panose="02020603050405020304" pitchFamily="18" charset="-52"/>
                <a:ea typeface="+mj-ea"/>
                <a:cs typeface="+mj-cs"/>
              </a:rPr>
              <a:t>Главный распорядитель бюджетных средств </a:t>
            </a:r>
            <a:r>
              <a:rPr lang="ru-RU" altLang="ru-RU" sz="3000" b="1" dirty="0">
                <a:solidFill>
                  <a:schemeClr val="tx1"/>
                </a:solidFill>
                <a:latin typeface="Times New Roman Cyr" panose="02020603050405020304" pitchFamily="18" charset="-52"/>
                <a:ea typeface="+mj-ea"/>
                <a:cs typeface="+mj-cs"/>
              </a:rPr>
              <a:t>– </a:t>
            </a:r>
          </a:p>
          <a:p>
            <a:pPr marL="0" indent="0"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3000" b="1" dirty="0" smtClean="0">
                <a:solidFill>
                  <a:schemeClr val="tx1"/>
                </a:solidFill>
                <a:latin typeface="Times New Roman Cyr" panose="02020603050405020304" pitchFamily="18" charset="-52"/>
                <a:ea typeface="+mj-ea"/>
                <a:cs typeface="+mj-cs"/>
              </a:rPr>
              <a:t>Департамент культуры</a:t>
            </a:r>
          </a:p>
        </p:txBody>
      </p:sp>
      <p:pic>
        <p:nvPicPr>
          <p:cNvPr id="4" name="Picture 3" descr="C:\Users\user\Desktop\city_gerb_ligh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50103"/>
            <a:ext cx="1008112" cy="1241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36682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488651" y="1534663"/>
            <a:ext cx="8064896" cy="792089"/>
          </a:xfrm>
        </p:spPr>
        <p:txBody>
          <a:bodyPr>
            <a:normAutofit fontScale="77500" lnSpcReduction="20000"/>
          </a:bodyPr>
          <a:lstStyle/>
          <a:p>
            <a:pPr marL="109728" indent="0" algn="ctr">
              <a:buNone/>
            </a:pPr>
            <a:r>
              <a:rPr lang="ru-RU" b="1" dirty="0" smtClean="0">
                <a:latin typeface="Times New Roman Cyr" panose="02020603050405020304" pitchFamily="18" charset="-52"/>
              </a:rPr>
              <a:t>Сеть</a:t>
            </a:r>
          </a:p>
          <a:p>
            <a:pPr marL="109728" indent="0" algn="ctr">
              <a:buNone/>
            </a:pPr>
            <a:r>
              <a:rPr lang="ru-RU" b="1" dirty="0" smtClean="0">
                <a:latin typeface="Times New Roman Cyr" panose="02020603050405020304" pitchFamily="18" charset="-52"/>
              </a:rPr>
              <a:t> муниципальных учреждений культуры и искусства</a:t>
            </a: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1186840445"/>
              </p:ext>
            </p:extLst>
          </p:nvPr>
        </p:nvGraphicFramePr>
        <p:xfrm>
          <a:off x="323528" y="2420888"/>
          <a:ext cx="8424936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10360"/>
          </a:xfrm>
        </p:spPr>
        <p:txBody>
          <a:bodyPr>
            <a:normAutofit/>
          </a:bodyPr>
          <a:lstStyle/>
          <a:p>
            <a:pPr algn="ctr"/>
            <a:r>
              <a:rPr lang="ru-RU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3300" dirty="0" smtClean="0">
                <a:solidFill>
                  <a:schemeClr val="tx1"/>
                </a:solidFill>
                <a:latin typeface="Times New Roman Cyr" panose="02020603050405020304" pitchFamily="18" charset="-52"/>
                <a:cs typeface="Times New Roman" panose="02020603050405020304" pitchFamily="18" charset="0"/>
              </a:rPr>
              <a:t>Проект  бюджета-2017.  Культура</a:t>
            </a:r>
            <a:endParaRPr lang="ru-RU" sz="3300" dirty="0">
              <a:latin typeface="Times New Roman Cyr" panose="02020603050405020304" pitchFamily="18" charset="-52"/>
            </a:endParaRPr>
          </a:p>
        </p:txBody>
      </p:sp>
      <p:pic>
        <p:nvPicPr>
          <p:cNvPr id="11" name="Picture 3" descr="C:\Users\user\Desktop\city_gerb_ligh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51" y="232895"/>
            <a:ext cx="935706" cy="115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619943" y="1484784"/>
            <a:ext cx="828092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4450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10360"/>
          </a:xfrm>
        </p:spPr>
        <p:txBody>
          <a:bodyPr>
            <a:normAutofit/>
          </a:bodyPr>
          <a:lstStyle/>
          <a:p>
            <a:pPr algn="ctr"/>
            <a:r>
              <a:rPr lang="ru-RU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Проект  </a:t>
            </a:r>
            <a:r>
              <a:rPr lang="ru-RU" sz="3300" dirty="0" smtClean="0">
                <a:solidFill>
                  <a:schemeClr val="tx1"/>
                </a:solidFill>
                <a:latin typeface="Times New Roman Cyr" panose="02020603050405020304" pitchFamily="18" charset="-52"/>
                <a:cs typeface="Times New Roman" panose="02020603050405020304" pitchFamily="18" charset="0"/>
              </a:rPr>
              <a:t>бюджета-2017</a:t>
            </a:r>
            <a:r>
              <a:rPr lang="ru-RU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Культура</a:t>
            </a:r>
            <a:endParaRPr lang="ru-RU" sz="3300" dirty="0"/>
          </a:p>
        </p:txBody>
      </p:sp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26399" y="1916832"/>
            <a:ext cx="8363210" cy="864096"/>
          </a:xfrm>
        </p:spPr>
        <p:txBody>
          <a:bodyPr>
            <a:normAutofit fontScale="25000" lnSpcReduction="20000"/>
          </a:bodyPr>
          <a:lstStyle/>
          <a:p>
            <a:pPr marL="109728" indent="0" algn="ctr">
              <a:buNone/>
            </a:pPr>
            <a:r>
              <a:rPr lang="ru-RU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Общий объем бюджетных ассигнований </a:t>
            </a:r>
            <a:endParaRPr lang="ru-RU" sz="11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9728" indent="0" algn="ctr">
              <a:buNone/>
            </a:pPr>
            <a:r>
              <a:rPr lang="ru-RU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2017 год </a:t>
            </a:r>
            <a:r>
              <a:rPr lang="ru-RU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447 </a:t>
            </a:r>
            <a:r>
              <a:rPr lang="ru-RU" sz="11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531 тыс. руб.</a:t>
            </a:r>
          </a:p>
          <a:p>
            <a:pPr marL="109728" indent="0" algn="ctr">
              <a:buNone/>
            </a:pPr>
            <a:endParaRPr lang="ru-RU" sz="2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 descr="C:\Users\user\Desktop\city_gerb_ligh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51" y="232895"/>
            <a:ext cx="935706" cy="115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Прямая соединительная линия 6"/>
          <p:cNvCxnSpPr/>
          <p:nvPr/>
        </p:nvCxnSpPr>
        <p:spPr>
          <a:xfrm>
            <a:off x="619943" y="1484784"/>
            <a:ext cx="828092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54296" y="3501008"/>
            <a:ext cx="84122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2000" dirty="0">
                <a:latin typeface="Times New Roman Cyr" panose="02020603050405020304" pitchFamily="18" charset="-52"/>
                <a:cs typeface="Times New Roman" panose="02020603050405020304" pitchFamily="18" charset="0"/>
              </a:rPr>
              <a:t>МП</a:t>
            </a:r>
            <a:r>
              <a:rPr lang="ru-RU" sz="2000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 «</a:t>
            </a:r>
            <a:r>
              <a:rPr lang="ru-RU" sz="2000" dirty="0">
                <a:latin typeface="Times New Roman Cyr" panose="02020603050405020304" pitchFamily="18" charset="-52"/>
                <a:cs typeface="Times New Roman" panose="02020603050405020304" pitchFamily="18" charset="0"/>
              </a:rPr>
              <a:t>Культура</a:t>
            </a:r>
            <a:r>
              <a:rPr lang="ru-RU" sz="2000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 Тольятти (2014-2018 </a:t>
            </a:r>
            <a:r>
              <a:rPr lang="ru-RU" sz="2000" dirty="0">
                <a:latin typeface="Times New Roman Cyr" panose="02020603050405020304" pitchFamily="18" charset="-52"/>
                <a:cs typeface="Times New Roman" panose="02020603050405020304" pitchFamily="18" charset="0"/>
              </a:rPr>
              <a:t>гг</a:t>
            </a:r>
            <a:r>
              <a:rPr lang="ru-RU" sz="2000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.)» </a:t>
            </a:r>
            <a:r>
              <a:rPr lang="ru-RU" sz="2000" dirty="0">
                <a:latin typeface="Times New Roman Cyr" panose="02020603050405020304" pitchFamily="18" charset="-52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          </a:t>
            </a:r>
            <a:r>
              <a:rPr lang="ru-RU" sz="2000" b="1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447 </a:t>
            </a:r>
            <a:r>
              <a:rPr lang="ru-RU" sz="2000" b="1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115  </a:t>
            </a:r>
            <a:r>
              <a:rPr lang="ru-RU" sz="2000" b="1" dirty="0" err="1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тыс.руб</a:t>
            </a:r>
            <a:r>
              <a:rPr lang="ru-RU" sz="2000" b="1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.    </a:t>
            </a:r>
          </a:p>
          <a:p>
            <a:pPr>
              <a:spcAft>
                <a:spcPts val="600"/>
              </a:spcAft>
            </a:pPr>
            <a:r>
              <a:rPr lang="ru-RU" sz="2000" b="1" dirty="0">
                <a:latin typeface="Times New Roman Cyr" panose="02020603050405020304" pitchFamily="18" charset="-52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				</a:t>
            </a:r>
            <a:r>
              <a:rPr lang="ru-RU" sz="2000" dirty="0">
                <a:latin typeface="Times New Roman Cyr" panose="02020603050405020304" pitchFamily="18" charset="-52"/>
                <a:cs typeface="Times New Roman" panose="02020603050405020304" pitchFamily="18" charset="0"/>
              </a:rPr>
              <a:t>	</a:t>
            </a:r>
          </a:p>
          <a:p>
            <a:pPr marL="342900" indent="-342900">
              <a:spcAft>
                <a:spcPts val="600"/>
              </a:spcAft>
              <a:buFont typeface="Wingdings" panose="05000000000000000000" pitchFamily="2" charset="2"/>
              <a:buChar char="v"/>
            </a:pPr>
            <a:r>
              <a:rPr lang="ru-RU" sz="2000" dirty="0">
                <a:latin typeface="Times New Roman Cyr" panose="02020603050405020304" pitchFamily="18" charset="-52"/>
                <a:cs typeface="Times New Roman" panose="02020603050405020304" pitchFamily="18" charset="0"/>
              </a:rPr>
              <a:t>МП </a:t>
            </a:r>
            <a:r>
              <a:rPr lang="ru-RU" sz="2000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«</a:t>
            </a:r>
            <a:r>
              <a:rPr lang="ru-RU" sz="2000" dirty="0">
                <a:latin typeface="Times New Roman Cyr" panose="02020603050405020304" pitchFamily="18" charset="-52"/>
                <a:cs typeface="Times New Roman" panose="02020603050405020304" pitchFamily="18" charset="0"/>
              </a:rPr>
              <a:t>Формирование</a:t>
            </a:r>
            <a:r>
              <a:rPr lang="ru-RU" sz="2000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 беспрепятственного           </a:t>
            </a:r>
            <a:r>
              <a:rPr lang="ru-RU" sz="2000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       </a:t>
            </a:r>
            <a:r>
              <a:rPr lang="ru-RU" sz="2000" b="1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416  </a:t>
            </a:r>
            <a:r>
              <a:rPr lang="ru-RU" sz="2000" b="1" dirty="0" err="1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тыс.руб</a:t>
            </a:r>
            <a:r>
              <a:rPr lang="ru-RU" sz="2000" b="1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.</a:t>
            </a:r>
            <a:r>
              <a:rPr lang="ru-RU" sz="2000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                                         </a:t>
            </a:r>
            <a:r>
              <a:rPr lang="ru-RU" sz="2000" dirty="0">
                <a:latin typeface="Times New Roman Cyr" panose="02020603050405020304" pitchFamily="18" charset="-52"/>
                <a:cs typeface="Times New Roman" panose="02020603050405020304" pitchFamily="18" charset="0"/>
              </a:rPr>
              <a:t>доступа </a:t>
            </a:r>
            <a:r>
              <a:rPr lang="ru-RU" sz="2000" dirty="0" smtClean="0">
                <a:latin typeface="Times New Roman Cyr" panose="02020603050405020304" pitchFamily="18" charset="-52"/>
                <a:cs typeface="Times New Roman" panose="02020603050405020304" pitchFamily="18" charset="0"/>
              </a:rPr>
              <a:t>инвалидов» -     		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539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558574"/>
            <a:ext cx="8229600" cy="1008112"/>
          </a:xfrm>
        </p:spPr>
        <p:txBody>
          <a:bodyPr>
            <a:normAutofit fontScale="92500" lnSpcReduction="10000"/>
          </a:bodyPr>
          <a:lstStyle/>
          <a:p>
            <a:pPr marL="109728" indent="0" algn="ctr">
              <a:buNone/>
            </a:pPr>
            <a:r>
              <a:rPr lang="ru-RU" dirty="0" smtClean="0">
                <a:latin typeface="Times New Roman Cyr" panose="02020603050405020304" pitchFamily="18" charset="-52"/>
              </a:rPr>
              <a:t>Муниципальная программа </a:t>
            </a:r>
          </a:p>
          <a:p>
            <a:pPr marL="109728" indent="0" algn="ctr">
              <a:buNone/>
            </a:pPr>
            <a:r>
              <a:rPr lang="ru-RU" dirty="0" smtClean="0">
                <a:latin typeface="Times New Roman Cyr" panose="02020603050405020304" pitchFamily="18" charset="-52"/>
              </a:rPr>
              <a:t>«</a:t>
            </a:r>
            <a:r>
              <a:rPr lang="ru-RU" dirty="0">
                <a:latin typeface="Times New Roman Cyr" panose="02020603050405020304" pitchFamily="18" charset="-52"/>
              </a:rPr>
              <a:t>Культура Тольятти (2014-2018 гг.)»</a:t>
            </a: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414036751"/>
              </p:ext>
            </p:extLst>
          </p:nvPr>
        </p:nvGraphicFramePr>
        <p:xfrm>
          <a:off x="1691680" y="2636912"/>
          <a:ext cx="6492552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10360"/>
          </a:xfrm>
        </p:spPr>
        <p:txBody>
          <a:bodyPr>
            <a:normAutofit/>
          </a:bodyPr>
          <a:lstStyle/>
          <a:p>
            <a:pPr algn="ctr"/>
            <a:r>
              <a:rPr lang="ru-RU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3300" dirty="0" smtClean="0">
                <a:solidFill>
                  <a:schemeClr val="tx1"/>
                </a:solidFill>
                <a:latin typeface="Times New Roman Cyr" panose="02020603050405020304" pitchFamily="18" charset="-52"/>
                <a:cs typeface="Times New Roman" panose="02020603050405020304" pitchFamily="18" charset="0"/>
              </a:rPr>
              <a:t>Проект  бюджета-2017.  Культура</a:t>
            </a:r>
            <a:endParaRPr lang="ru-RU" sz="3300" dirty="0">
              <a:latin typeface="Times New Roman Cyr" panose="02020603050405020304" pitchFamily="18" charset="-52"/>
            </a:endParaRPr>
          </a:p>
        </p:txBody>
      </p:sp>
      <p:pic>
        <p:nvPicPr>
          <p:cNvPr id="10" name="Picture 3" descr="C:\Users\user\Desktop\city_gerb_ligh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51" y="232895"/>
            <a:ext cx="935706" cy="115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Прямая соединительная линия 10"/>
          <p:cNvCxnSpPr/>
          <p:nvPr/>
        </p:nvCxnSpPr>
        <p:spPr>
          <a:xfrm>
            <a:off x="619943" y="1484784"/>
            <a:ext cx="828092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185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82860" y="1628800"/>
            <a:ext cx="8229600" cy="864096"/>
          </a:xfrm>
        </p:spPr>
        <p:txBody>
          <a:bodyPr>
            <a:normAutofit fontScale="85000" lnSpcReduction="20000"/>
          </a:bodyPr>
          <a:lstStyle/>
          <a:p>
            <a:pPr marL="109728" indent="0" algn="ctr">
              <a:buNone/>
            </a:pPr>
            <a:r>
              <a:rPr lang="ru-RU" dirty="0">
                <a:latin typeface="Times New Roman Cyr" panose="02020603050405020304" pitchFamily="18" charset="-52"/>
              </a:rPr>
              <a:t>Муниципальная программа </a:t>
            </a:r>
            <a:endParaRPr lang="ru-RU" dirty="0" smtClean="0">
              <a:latin typeface="Times New Roman Cyr" panose="02020603050405020304" pitchFamily="18" charset="-52"/>
            </a:endParaRPr>
          </a:p>
          <a:p>
            <a:pPr marL="109728" indent="0" algn="ctr">
              <a:buNone/>
            </a:pPr>
            <a:r>
              <a:rPr lang="ru-RU" dirty="0" smtClean="0">
                <a:latin typeface="Times New Roman Cyr" panose="02020603050405020304" pitchFamily="18" charset="-52"/>
              </a:rPr>
              <a:t>«</a:t>
            </a:r>
            <a:r>
              <a:rPr lang="ru-RU" dirty="0">
                <a:latin typeface="Times New Roman Cyr" panose="02020603050405020304" pitchFamily="18" charset="-52"/>
              </a:rPr>
              <a:t>Культура Тольятти (2014-2018 гг.)»</a:t>
            </a:r>
          </a:p>
          <a:p>
            <a:pPr algn="ctr"/>
            <a:endParaRPr lang="ru-RU" dirty="0"/>
          </a:p>
        </p:txBody>
      </p:sp>
      <p:sp>
        <p:nvSpPr>
          <p:cNvPr id="9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10360"/>
          </a:xfrm>
        </p:spPr>
        <p:txBody>
          <a:bodyPr>
            <a:normAutofit/>
          </a:bodyPr>
          <a:lstStyle/>
          <a:p>
            <a:pPr algn="ctr"/>
            <a:r>
              <a:rPr lang="ru-RU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3300" dirty="0" smtClean="0">
                <a:solidFill>
                  <a:schemeClr val="tx1"/>
                </a:solidFill>
                <a:latin typeface="Times New Roman Cyr" panose="02020603050405020304" pitchFamily="18" charset="-52"/>
                <a:cs typeface="Times New Roman" panose="02020603050405020304" pitchFamily="18" charset="0"/>
              </a:rPr>
              <a:t>Проект  бюджета-2017.  Культура</a:t>
            </a:r>
            <a:endParaRPr lang="ru-RU" sz="3300" dirty="0">
              <a:latin typeface="Times New Roman Cyr" panose="02020603050405020304" pitchFamily="18" charset="-52"/>
            </a:endParaRPr>
          </a:p>
        </p:txBody>
      </p:sp>
      <p:pic>
        <p:nvPicPr>
          <p:cNvPr id="11" name="Picture 3" descr="C:\Users\user\Desktop\city_gerb_ligh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51" y="232895"/>
            <a:ext cx="935706" cy="115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Прямая соединительная линия 11"/>
          <p:cNvCxnSpPr/>
          <p:nvPr/>
        </p:nvCxnSpPr>
        <p:spPr>
          <a:xfrm>
            <a:off x="619943" y="1484784"/>
            <a:ext cx="828092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504639" y="2564904"/>
            <a:ext cx="8128521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sz="2400" dirty="0">
                <a:latin typeface="Times New Roman Cyr" panose="02020603050405020304" pitchFamily="18" charset="-52"/>
              </a:rPr>
              <a:t>Библиотеки	</a:t>
            </a:r>
            <a:r>
              <a:rPr lang="ru-RU" sz="2400" dirty="0" smtClean="0">
                <a:latin typeface="Times New Roman Cyr" panose="02020603050405020304" pitchFamily="18" charset="-52"/>
              </a:rPr>
              <a:t>			           </a:t>
            </a:r>
            <a:r>
              <a:rPr lang="ru-RU" sz="2400" dirty="0" smtClean="0">
                <a:latin typeface="Times New Roman Cyr" panose="02020603050405020304" pitchFamily="18" charset="-52"/>
              </a:rPr>
              <a:t>  </a:t>
            </a:r>
            <a:r>
              <a:rPr lang="ru-RU" sz="2400" b="1" dirty="0" smtClean="0">
                <a:latin typeface="Times New Roman Cyr" panose="02020603050405020304" pitchFamily="18" charset="-52"/>
              </a:rPr>
              <a:t>87 530 </a:t>
            </a:r>
            <a:r>
              <a:rPr lang="ru-RU" sz="2400" b="1" dirty="0" err="1" smtClean="0">
                <a:latin typeface="Times New Roman Cyr" panose="02020603050405020304" pitchFamily="18" charset="-52"/>
              </a:rPr>
              <a:t>тыс.руб</a:t>
            </a:r>
            <a:r>
              <a:rPr lang="ru-RU" sz="2400" b="1" dirty="0" smtClean="0">
                <a:latin typeface="Times New Roman Cyr" panose="02020603050405020304" pitchFamily="18" charset="-52"/>
              </a:rPr>
              <a:t>.</a:t>
            </a:r>
          </a:p>
          <a:p>
            <a:pPr lvl="0"/>
            <a:endParaRPr lang="ru-RU" sz="2400" b="1" dirty="0">
              <a:latin typeface="Times New Roman Cyr" panose="02020603050405020304" pitchFamily="18" charset="-52"/>
            </a:endParaRP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sz="2400" dirty="0" smtClean="0">
                <a:latin typeface="Times New Roman Cyr" panose="02020603050405020304" pitchFamily="18" charset="-52"/>
              </a:rPr>
              <a:t>Музеи 				  	</a:t>
            </a:r>
            <a:r>
              <a:rPr lang="ru-RU" sz="2400" b="1" dirty="0" smtClean="0">
                <a:latin typeface="Times New Roman Cyr" panose="02020603050405020304" pitchFamily="18" charset="-52"/>
              </a:rPr>
              <a:t> 16 472 </a:t>
            </a:r>
            <a:r>
              <a:rPr lang="ru-RU" sz="2400" b="1" dirty="0" err="1" smtClean="0">
                <a:latin typeface="Times New Roman Cyr" panose="02020603050405020304" pitchFamily="18" charset="-52"/>
              </a:rPr>
              <a:t>тыс.руб</a:t>
            </a:r>
            <a:r>
              <a:rPr lang="ru-RU" sz="2400" b="1" dirty="0" smtClean="0">
                <a:latin typeface="Times New Roman Cyr" panose="02020603050405020304" pitchFamily="18" charset="-52"/>
              </a:rPr>
              <a:t>.</a:t>
            </a:r>
          </a:p>
          <a:p>
            <a:r>
              <a:rPr lang="ru-RU" sz="2400" dirty="0" smtClean="0">
                <a:latin typeface="Times New Roman Cyr" panose="02020603050405020304" pitchFamily="18" charset="-52"/>
              </a:rPr>
              <a:t>						</a:t>
            </a: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sz="2400" dirty="0">
                <a:latin typeface="Times New Roman Cyr" panose="02020603050405020304" pitchFamily="18" charset="-52"/>
              </a:rPr>
              <a:t>Театры	</a:t>
            </a:r>
            <a:r>
              <a:rPr lang="ru-RU" sz="2400" dirty="0" smtClean="0">
                <a:latin typeface="Times New Roman Cyr" panose="02020603050405020304" pitchFamily="18" charset="-52"/>
              </a:rPr>
              <a:t>				</a:t>
            </a:r>
            <a:r>
              <a:rPr lang="ru-RU" sz="2400" dirty="0" smtClean="0">
                <a:latin typeface="Times New Roman Cyr" panose="02020603050405020304" pitchFamily="18" charset="-52"/>
              </a:rPr>
              <a:t>  </a:t>
            </a:r>
            <a:r>
              <a:rPr lang="ru-RU" sz="2400" b="1" dirty="0" smtClean="0">
                <a:latin typeface="Times New Roman Cyr" panose="02020603050405020304" pitchFamily="18" charset="-52"/>
              </a:rPr>
              <a:t>73 </a:t>
            </a:r>
            <a:r>
              <a:rPr lang="ru-RU" sz="2400" b="1" dirty="0" smtClean="0">
                <a:latin typeface="Times New Roman Cyr" panose="02020603050405020304" pitchFamily="18" charset="-52"/>
              </a:rPr>
              <a:t>568 </a:t>
            </a:r>
            <a:r>
              <a:rPr lang="ru-RU" sz="2400" b="1" dirty="0" err="1" smtClean="0">
                <a:latin typeface="Times New Roman Cyr" panose="02020603050405020304" pitchFamily="18" charset="-52"/>
              </a:rPr>
              <a:t>тыс.руб</a:t>
            </a:r>
            <a:r>
              <a:rPr lang="ru-RU" sz="2400" b="1" dirty="0" smtClean="0">
                <a:latin typeface="Times New Roman Cyr" panose="02020603050405020304" pitchFamily="18" charset="-52"/>
              </a:rPr>
              <a:t>.</a:t>
            </a:r>
          </a:p>
          <a:p>
            <a:pPr lvl="0"/>
            <a:endParaRPr lang="ru-RU" sz="2400" b="1" dirty="0" smtClean="0">
              <a:latin typeface="Times New Roman Cyr" panose="02020603050405020304" pitchFamily="18" charset="-52"/>
            </a:endParaRP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sz="2400" dirty="0" smtClean="0">
                <a:latin typeface="Times New Roman Cyr" panose="02020603050405020304" pitchFamily="18" charset="-52"/>
              </a:rPr>
              <a:t> Культурно-досуговые учреждения           </a:t>
            </a:r>
            <a:r>
              <a:rPr lang="ru-RU" sz="2400" b="1" dirty="0" smtClean="0">
                <a:latin typeface="Times New Roman Cyr" panose="02020603050405020304" pitchFamily="18" charset="-52"/>
              </a:rPr>
              <a:t>45 </a:t>
            </a:r>
            <a:r>
              <a:rPr lang="ru-RU" sz="2400" b="1" dirty="0" smtClean="0">
                <a:latin typeface="Times New Roman Cyr" panose="02020603050405020304" pitchFamily="18" charset="-52"/>
              </a:rPr>
              <a:t>546 </a:t>
            </a:r>
            <a:r>
              <a:rPr lang="ru-RU" sz="2400" b="1" dirty="0" err="1" smtClean="0">
                <a:latin typeface="Times New Roman Cyr" panose="02020603050405020304" pitchFamily="18" charset="-52"/>
              </a:rPr>
              <a:t>тыс.руб</a:t>
            </a:r>
            <a:r>
              <a:rPr lang="ru-RU" sz="2400" b="1" dirty="0" smtClean="0">
                <a:latin typeface="Times New Roman Cyr" panose="02020603050405020304" pitchFamily="18" charset="-52"/>
              </a:rPr>
              <a:t>.</a:t>
            </a:r>
          </a:p>
          <a:p>
            <a:pPr lvl="0"/>
            <a:endParaRPr lang="ru-RU" sz="2400" b="1" dirty="0" smtClean="0">
              <a:latin typeface="Times New Roman Cyr" panose="02020603050405020304" pitchFamily="18" charset="-52"/>
            </a:endParaRPr>
          </a:p>
          <a:p>
            <a:pPr marL="285750" lvl="0" indent="-285750">
              <a:buFont typeface="Wingdings" panose="05000000000000000000" pitchFamily="2" charset="2"/>
              <a:buChar char="v"/>
            </a:pPr>
            <a:r>
              <a:rPr lang="ru-RU" sz="2400" dirty="0" smtClean="0">
                <a:latin typeface="Times New Roman Cyr" panose="02020603050405020304" pitchFamily="18" charset="-52"/>
              </a:rPr>
              <a:t>Департамент </a:t>
            </a:r>
            <a:r>
              <a:rPr lang="ru-RU" sz="2400" dirty="0">
                <a:latin typeface="Times New Roman Cyr" panose="02020603050405020304" pitchFamily="18" charset="-52"/>
              </a:rPr>
              <a:t>культуры	</a:t>
            </a:r>
            <a:r>
              <a:rPr lang="ru-RU" sz="2400" dirty="0" smtClean="0">
                <a:latin typeface="Times New Roman Cyr" panose="02020603050405020304" pitchFamily="18" charset="-52"/>
              </a:rPr>
              <a:t>                  	      </a:t>
            </a:r>
            <a:r>
              <a:rPr lang="ru-RU" sz="2400" dirty="0" smtClean="0">
                <a:latin typeface="Times New Roman Cyr" panose="02020603050405020304" pitchFamily="18" charset="-52"/>
              </a:rPr>
              <a:t> </a:t>
            </a:r>
            <a:r>
              <a:rPr lang="ru-RU" sz="2400" b="1" dirty="0" smtClean="0">
                <a:latin typeface="Times New Roman Cyr" panose="02020603050405020304" pitchFamily="18" charset="-52"/>
              </a:rPr>
              <a:t>104 </a:t>
            </a:r>
            <a:r>
              <a:rPr lang="ru-RU" sz="2400" b="1" dirty="0" err="1" smtClean="0">
                <a:latin typeface="Times New Roman Cyr" panose="02020603050405020304" pitchFamily="18" charset="-52"/>
              </a:rPr>
              <a:t>тыс.руб</a:t>
            </a:r>
            <a:r>
              <a:rPr lang="ru-RU" sz="2400" b="1" dirty="0" smtClean="0">
                <a:latin typeface="Times New Roman Cyr" panose="02020603050405020304" pitchFamily="18" charset="-52"/>
              </a:rPr>
              <a:t>.       </a:t>
            </a:r>
          </a:p>
          <a:p>
            <a:pPr lvl="0"/>
            <a:r>
              <a:rPr lang="ru-RU" sz="2400" b="1" dirty="0" smtClean="0">
                <a:latin typeface="Times New Roman Cyr" panose="02020603050405020304" pitchFamily="18" charset="-52"/>
              </a:rPr>
              <a:t>						</a:t>
            </a:r>
            <a:endParaRPr lang="ru-RU" sz="2400" dirty="0">
              <a:latin typeface="Times New Roman Cyr" panose="02020603050405020304" pitchFamily="18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824128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4" y="1558370"/>
            <a:ext cx="8229600" cy="718501"/>
          </a:xfrm>
        </p:spPr>
        <p:txBody>
          <a:bodyPr>
            <a:normAutofit fontScale="62500" lnSpcReduction="20000"/>
          </a:bodyPr>
          <a:lstStyle/>
          <a:p>
            <a:pPr marL="109728" indent="0" algn="ctr">
              <a:buNone/>
            </a:pPr>
            <a:r>
              <a:rPr lang="ru-RU" b="1" dirty="0" smtClean="0">
                <a:latin typeface="Times New Roman Cyr" panose="02020603050405020304" pitchFamily="18" charset="-52"/>
              </a:rPr>
              <a:t>Мероприятия в установленной сфере деятельности : </a:t>
            </a:r>
          </a:p>
          <a:p>
            <a:pPr marL="109728" indent="0" algn="ctr">
              <a:buNone/>
            </a:pPr>
            <a:r>
              <a:rPr lang="ru-RU" sz="3600" b="1" dirty="0" smtClean="0">
                <a:latin typeface="Times New Roman Cyr" panose="02020603050405020304" pitchFamily="18" charset="-52"/>
              </a:rPr>
              <a:t>7 285 тыс. руб. </a:t>
            </a:r>
            <a:endParaRPr lang="ru-RU" b="1" dirty="0" smtClean="0">
              <a:latin typeface="Times New Roman Cyr" panose="02020603050405020304" pitchFamily="18" charset="-52"/>
            </a:endParaRPr>
          </a:p>
          <a:p>
            <a:pPr marL="109728" indent="0" algn="ctr">
              <a:buNone/>
            </a:pPr>
            <a:endParaRPr lang="ru-RU" b="1" dirty="0">
              <a:latin typeface="Times New Roman Cyr" panose="02020603050405020304" pitchFamily="18" charset="-52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5788" y="2276872"/>
            <a:ext cx="816708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000" dirty="0" smtClean="0">
                <a:latin typeface="Times New Roman Cyr" panose="02020603050405020304" pitchFamily="18" charset="-52"/>
              </a:rPr>
              <a:t>Проведение праздничных культурно-массовых </a:t>
            </a:r>
          </a:p>
          <a:p>
            <a:r>
              <a:rPr lang="ru-RU" sz="2000" dirty="0" smtClean="0">
                <a:latin typeface="Times New Roman Cyr" panose="02020603050405020304" pitchFamily="18" charset="-52"/>
              </a:rPr>
              <a:t>мероприятий, фестивалей, выставок, акций	         </a:t>
            </a:r>
            <a:r>
              <a:rPr lang="ru-RU" sz="2000" b="1" dirty="0" smtClean="0">
                <a:solidFill>
                  <a:prstClr val="black"/>
                </a:solidFill>
                <a:latin typeface="Times New Roman Cyr" panose="02020603050405020304" pitchFamily="18" charset="-52"/>
              </a:rPr>
              <a:t>4 905 </a:t>
            </a:r>
            <a:r>
              <a:rPr lang="ru-RU" sz="2000" b="1" dirty="0" smtClean="0">
                <a:latin typeface="Times New Roman Cyr" panose="02020603050405020304" pitchFamily="18" charset="-52"/>
              </a:rPr>
              <a:t>тыс. руб.</a:t>
            </a:r>
          </a:p>
          <a:p>
            <a:endParaRPr lang="ru-RU" sz="2000" b="1" dirty="0" smtClean="0">
              <a:latin typeface="Times New Roman Cyr" panose="02020603050405020304" pitchFamily="18" charset="-5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000" dirty="0" smtClean="0">
                <a:latin typeface="Times New Roman Cyr" panose="02020603050405020304" pitchFamily="18" charset="-52"/>
              </a:rPr>
              <a:t>Стипендиальное обеспечение обучающихся </a:t>
            </a:r>
          </a:p>
          <a:p>
            <a:r>
              <a:rPr lang="ru-RU" sz="2000" dirty="0" smtClean="0">
                <a:latin typeface="Times New Roman Cyr" panose="02020603050405020304" pitchFamily="18" charset="-52"/>
              </a:rPr>
              <a:t>в высшем учебном заведении 			          </a:t>
            </a:r>
            <a:r>
              <a:rPr lang="ru-RU" sz="2000" b="1" dirty="0" smtClean="0">
                <a:latin typeface="Times New Roman Cyr" panose="02020603050405020304" pitchFamily="18" charset="-52"/>
              </a:rPr>
              <a:t>2 082 тыс. руб.</a:t>
            </a:r>
          </a:p>
          <a:p>
            <a:endParaRPr lang="ru-RU" sz="2000" b="1" dirty="0" smtClean="0">
              <a:latin typeface="Times New Roman Cyr" panose="02020603050405020304" pitchFamily="18" charset="-52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ru-RU" sz="2000" dirty="0" smtClean="0">
                <a:latin typeface="Times New Roman Cyr" panose="02020603050405020304" pitchFamily="18" charset="-52"/>
              </a:rPr>
              <a:t>Осуществление отдельных ежемесячных выплат </a:t>
            </a:r>
          </a:p>
          <a:p>
            <a:r>
              <a:rPr lang="ru-RU" sz="2000" dirty="0" smtClean="0">
                <a:latin typeface="Times New Roman Cyr" panose="02020603050405020304" pitchFamily="18" charset="-52"/>
              </a:rPr>
              <a:t>матерям (или другим родственникам, фактически осуществляющим уход за ребёнком), находящимся </a:t>
            </a:r>
          </a:p>
          <a:p>
            <a:r>
              <a:rPr lang="ru-RU" sz="2000" dirty="0" smtClean="0">
                <a:latin typeface="Times New Roman Cyr" panose="02020603050405020304" pitchFamily="18" charset="-52"/>
              </a:rPr>
              <a:t>в отпуске по уходу за ребёнком 		                           </a:t>
            </a:r>
            <a:r>
              <a:rPr lang="ru-RU" sz="2000" b="1" dirty="0" smtClean="0">
                <a:latin typeface="Times New Roman Cyr" panose="02020603050405020304" pitchFamily="18" charset="-52"/>
              </a:rPr>
              <a:t>298 </a:t>
            </a:r>
            <a:r>
              <a:rPr lang="ru-RU" sz="2000" b="1" dirty="0" err="1" smtClean="0">
                <a:latin typeface="Times New Roman Cyr" panose="02020603050405020304" pitchFamily="18" charset="-52"/>
              </a:rPr>
              <a:t>тыс.руб</a:t>
            </a:r>
            <a:r>
              <a:rPr lang="ru-RU" sz="2000" b="1" dirty="0" smtClean="0">
                <a:latin typeface="Times New Roman Cyr" panose="02020603050405020304" pitchFamily="18" charset="-52"/>
              </a:rPr>
              <a:t>.</a:t>
            </a:r>
          </a:p>
          <a:p>
            <a:r>
              <a:rPr lang="ru-RU" sz="2000" b="1" dirty="0" smtClean="0">
                <a:latin typeface="Times New Roman Cyr" panose="02020603050405020304" pitchFamily="18" charset="-52"/>
              </a:rPr>
              <a:t>						</a:t>
            </a:r>
            <a:endParaRPr lang="ru-RU" sz="2000" dirty="0">
              <a:latin typeface="Times New Roman Cyr" panose="02020603050405020304" pitchFamily="18" charset="-52"/>
            </a:endParaRPr>
          </a:p>
        </p:txBody>
      </p:sp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10360"/>
          </a:xfrm>
        </p:spPr>
        <p:txBody>
          <a:bodyPr>
            <a:normAutofit/>
          </a:bodyPr>
          <a:lstStyle/>
          <a:p>
            <a:pPr algn="ctr"/>
            <a:r>
              <a:rPr lang="ru-RU" sz="33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3300" dirty="0" smtClean="0">
                <a:solidFill>
                  <a:schemeClr val="tx1"/>
                </a:solidFill>
                <a:latin typeface="Times New Roman Cyr" panose="02020603050405020304" pitchFamily="18" charset="-52"/>
                <a:cs typeface="Times New Roman" panose="02020603050405020304" pitchFamily="18" charset="0"/>
              </a:rPr>
              <a:t>Проект  бюджета-2017.  Культура</a:t>
            </a:r>
            <a:endParaRPr lang="ru-RU" sz="3300" dirty="0">
              <a:latin typeface="Times New Roman Cyr" panose="02020603050405020304" pitchFamily="18" charset="-52"/>
            </a:endParaRPr>
          </a:p>
        </p:txBody>
      </p:sp>
      <p:pic>
        <p:nvPicPr>
          <p:cNvPr id="9" name="Picture 3" descr="C:\Users\user\Desktop\city_gerb_ligh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8651" y="232895"/>
            <a:ext cx="935706" cy="115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Прямая соединительная линия 9"/>
          <p:cNvCxnSpPr/>
          <p:nvPr/>
        </p:nvCxnSpPr>
        <p:spPr>
          <a:xfrm>
            <a:off x="619943" y="1484784"/>
            <a:ext cx="8280920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6552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710183" y="1558169"/>
            <a:ext cx="7867650" cy="431800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Мэрия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 Cyr" panose="02020603050405020304" pitchFamily="18" charset="-52"/>
                <a:cs typeface="Times New Roman" panose="02020603050405020304" pitchFamily="18" charset="0"/>
              </a:rPr>
              <a:t>городского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округа Тольятти</a:t>
            </a:r>
            <a:endParaRPr lang="ru-RU" sz="2400" dirty="0"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323056" y="2132857"/>
            <a:ext cx="8497887" cy="3528392"/>
          </a:xfrm>
        </p:spPr>
        <p:txBody>
          <a:bodyPr>
            <a:normAutofit/>
          </a:bodyPr>
          <a:lstStyle/>
          <a:p>
            <a:pPr marL="0" indent="0"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1800" b="1" dirty="0" smtClean="0">
                <a:solidFill>
                  <a:schemeClr val="tx1"/>
                </a:solidFill>
                <a:latin typeface="Times New Roman Cyr" panose="02020603050405020304" pitchFamily="18" charset="-52"/>
                <a:ea typeface="+mj-ea"/>
                <a:cs typeface="+mj-cs"/>
              </a:rPr>
              <a:t>Общественное обсуждение  </a:t>
            </a:r>
            <a:r>
              <a:rPr lang="ru-RU" altLang="ru-RU" sz="1800" b="1" dirty="0" smtClean="0">
                <a:latin typeface="Times New Roman Cyr" panose="02020603050405020304" pitchFamily="18" charset="-52"/>
                <a:ea typeface="+mj-ea"/>
                <a:cs typeface="+mj-cs"/>
              </a:rPr>
              <a:t>проекта</a:t>
            </a:r>
          </a:p>
          <a:p>
            <a:pPr marL="0" indent="0"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1800" b="1" dirty="0" smtClean="0">
                <a:latin typeface="Times New Roman Cyr" panose="02020603050405020304" pitchFamily="18" charset="-52"/>
                <a:ea typeface="+mj-ea"/>
                <a:cs typeface="+mj-cs"/>
              </a:rPr>
              <a:t> бюджета на 2017 г.</a:t>
            </a:r>
            <a:endParaRPr lang="ru-RU" altLang="ru-RU" sz="1800" b="1" dirty="0" smtClean="0">
              <a:solidFill>
                <a:schemeClr val="tx1"/>
              </a:solidFill>
              <a:latin typeface="Times New Roman Cyr" panose="02020603050405020304" pitchFamily="18" charset="-52"/>
              <a:ea typeface="+mj-ea"/>
              <a:cs typeface="+mj-cs"/>
            </a:endParaRPr>
          </a:p>
          <a:p>
            <a:pPr marL="0" indent="0" algn="ctr" fontAlgn="base"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1800" b="1" dirty="0" smtClean="0">
                <a:solidFill>
                  <a:schemeClr val="tx1"/>
                </a:solidFill>
                <a:latin typeface="Times New Roman Cyr" panose="02020603050405020304" pitchFamily="18" charset="-52"/>
                <a:ea typeface="+mj-ea"/>
                <a:cs typeface="+mj-cs"/>
              </a:rPr>
              <a:t>Главный распорядитель бюджетных средств – </a:t>
            </a:r>
          </a:p>
          <a:p>
            <a:pPr marL="0" indent="0"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sz="1800" b="1" dirty="0" smtClean="0">
                <a:solidFill>
                  <a:schemeClr val="tx1"/>
                </a:solidFill>
                <a:latin typeface="Times New Roman Cyr" panose="02020603050405020304" pitchFamily="18" charset="-52"/>
                <a:ea typeface="+mj-ea"/>
                <a:cs typeface="+mj-cs"/>
              </a:rPr>
              <a:t>Департамент культуры</a:t>
            </a:r>
          </a:p>
          <a:p>
            <a:pPr marL="0" indent="0"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ru-RU" altLang="ru-RU" sz="1800" b="1" dirty="0">
              <a:latin typeface="Times New Roman Cyr" panose="02020603050405020304" pitchFamily="18" charset="-52"/>
              <a:ea typeface="+mj-ea"/>
              <a:cs typeface="+mj-cs"/>
            </a:endParaRPr>
          </a:p>
          <a:p>
            <a:pPr marL="0" indent="0"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ru-RU" altLang="ru-RU" sz="1800" b="1" dirty="0" smtClean="0">
              <a:solidFill>
                <a:schemeClr val="tx1"/>
              </a:solidFill>
              <a:latin typeface="Times New Roman Cyr" panose="02020603050405020304" pitchFamily="18" charset="-52"/>
              <a:ea typeface="+mj-ea"/>
              <a:cs typeface="+mj-cs"/>
            </a:endParaRPr>
          </a:p>
          <a:p>
            <a:pPr marL="0" indent="0"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endParaRPr lang="ru-RU" altLang="ru-RU" sz="1800" b="1" dirty="0">
              <a:latin typeface="Times New Roman Cyr" panose="02020603050405020304" pitchFamily="18" charset="-52"/>
              <a:ea typeface="+mj-ea"/>
              <a:cs typeface="+mj-cs"/>
            </a:endParaRPr>
          </a:p>
          <a:p>
            <a:pPr marL="0" indent="0" algn="ctr" fontAlgn="base">
              <a:lnSpc>
                <a:spcPct val="12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ru-RU" altLang="ru-RU" b="1" dirty="0" smtClean="0">
                <a:solidFill>
                  <a:schemeClr val="tx1"/>
                </a:solidFill>
                <a:latin typeface="Times New Roman Cyr" panose="02020603050405020304" pitchFamily="18" charset="-52"/>
                <a:ea typeface="+mj-ea"/>
                <a:cs typeface="+mj-cs"/>
              </a:rPr>
              <a:t>Спасибо за вн</a:t>
            </a:r>
            <a:r>
              <a:rPr lang="ru-RU" altLang="ru-RU" b="1" dirty="0" smtClean="0">
                <a:latin typeface="Times New Roman Cyr" panose="02020603050405020304" pitchFamily="18" charset="-52"/>
                <a:ea typeface="+mj-ea"/>
                <a:cs typeface="+mj-cs"/>
              </a:rPr>
              <a:t>имание!</a:t>
            </a:r>
            <a:endParaRPr lang="ru-RU" altLang="ru-RU" b="1" dirty="0" smtClean="0">
              <a:solidFill>
                <a:schemeClr val="tx1"/>
              </a:solidFill>
              <a:latin typeface="Times New Roman Cyr" panose="02020603050405020304" pitchFamily="18" charset="-52"/>
              <a:ea typeface="+mj-ea"/>
              <a:cs typeface="+mj-cs"/>
            </a:endParaRPr>
          </a:p>
        </p:txBody>
      </p:sp>
      <p:pic>
        <p:nvPicPr>
          <p:cNvPr id="4" name="Picture 3" descr="C:\Users\user\Desktop\city_gerb_ligh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50103"/>
            <a:ext cx="1008112" cy="12412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444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578</TotalTime>
  <Words>164</Words>
  <Application>Microsoft Office PowerPoint</Application>
  <PresentationFormat>Экран (4:3)</PresentationFormat>
  <Paragraphs>63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Мэрия городского округа Тольятти</vt:lpstr>
      <vt:lpstr>    Проект  бюджета-2017.  Культура</vt:lpstr>
      <vt:lpstr>    Проект  бюджета-2017.  Культура</vt:lpstr>
      <vt:lpstr>    Проект  бюджета-2017.  Культура</vt:lpstr>
      <vt:lpstr>    Проект  бюджета-2017.  Культура</vt:lpstr>
      <vt:lpstr>    Проект  бюджета-2017.  Культура</vt:lpstr>
      <vt:lpstr>Мэрия городского округа Тольятти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Мэрия городского округа Тольятти</dc:title>
  <dc:creator>user</dc:creator>
  <cp:lastModifiedBy>1</cp:lastModifiedBy>
  <cp:revision>112</cp:revision>
  <cp:lastPrinted>2015-09-17T11:37:41Z</cp:lastPrinted>
  <dcterms:created xsi:type="dcterms:W3CDTF">2014-09-19T07:36:54Z</dcterms:created>
  <dcterms:modified xsi:type="dcterms:W3CDTF">2016-06-20T06:41:05Z</dcterms:modified>
</cp:coreProperties>
</file>