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01" r:id="rId3"/>
    <p:sldId id="266" r:id="rId4"/>
    <p:sldId id="275" r:id="rId5"/>
    <p:sldId id="274" r:id="rId6"/>
    <p:sldId id="282" r:id="rId7"/>
    <p:sldId id="277" r:id="rId8"/>
    <p:sldId id="283" r:id="rId9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7F1"/>
    <a:srgbClr val="0D30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1" autoAdjust="0"/>
  </p:normalViewPr>
  <p:slideViewPr>
    <p:cSldViewPr>
      <p:cViewPr>
        <p:scale>
          <a:sx n="76" d="100"/>
          <a:sy n="76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 учреждения:</c:v>
                </c:pt>
              </c:strCache>
            </c:strRef>
          </c:tx>
          <c:dLbls>
            <c:dLbl>
              <c:idx val="0"/>
              <c:layout>
                <c:manualLayout>
                  <c:x val="-0.11131513000266417"/>
                  <c:y val="-7.40941047889269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F6-49DC-AF2A-9044FBFCCE67}"/>
                </c:ext>
              </c:extLst>
            </c:dLbl>
            <c:dLbl>
              <c:idx val="1"/>
              <c:layout>
                <c:manualLayout>
                  <c:x val="5.5633723624204358E-2"/>
                  <c:y val="-0.12341060743817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F6-49DC-AF2A-9044FBFCCE67}"/>
                </c:ext>
              </c:extLst>
            </c:dLbl>
            <c:dLbl>
              <c:idx val="2"/>
              <c:layout>
                <c:manualLayout>
                  <c:x val="5.0535976500859531E-2"/>
                  <c:y val="-5.7579294124552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F6-49DC-AF2A-9044FBFCCE67}"/>
                </c:ext>
              </c:extLst>
            </c:dLbl>
            <c:dLbl>
              <c:idx val="3"/>
              <c:layout>
                <c:manualLayout>
                  <c:x val="5.6339177611694075E-2"/>
                  <c:y val="-1.169550343462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F6-49DC-AF2A-9044FBFCCE67}"/>
                </c:ext>
              </c:extLst>
            </c:dLbl>
            <c:dLbl>
              <c:idx val="4"/>
              <c:layout>
                <c:manualLayout>
                  <c:x val="5.0090733310521274E-2"/>
                  <c:y val="3.9044141845874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F6-49DC-AF2A-9044FBFCCE67}"/>
                </c:ext>
              </c:extLst>
            </c:dLbl>
            <c:dLbl>
              <c:idx val="5"/>
              <c:layout>
                <c:manualLayout>
                  <c:x val="3.2925728096197711E-2"/>
                  <c:y val="0.1345107357044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F6-49DC-AF2A-9044FBFCC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образовательные учреждения в сфере культуры и искусств</c:v>
                </c:pt>
                <c:pt idx="1">
                  <c:v>учреждения культурно-досугового типа</c:v>
                </c:pt>
                <c:pt idx="2">
                  <c:v>парковый комплекс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театрально-концертные организации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6F6-49DC-AF2A-9044FBFCC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800" b="1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1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 b="1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800" b="1">
                <a:latin typeface="Times New Roman Cyr" panose="02020603050405020304" pitchFamily="18" charset="-52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800" b="1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800" b="1">
                <a:latin typeface="Times New Roman Cyr" panose="02020603050405020304" pitchFamily="18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71673660874857"/>
          <c:y val="0.14916974633845714"/>
          <c:w val="0.39609272577088345"/>
          <c:h val="0.75604387772427806"/>
        </c:manualLayout>
      </c:layout>
      <c:overlay val="0"/>
      <c:txPr>
        <a:bodyPr/>
        <a:lstStyle/>
        <a:p>
          <a:pPr>
            <a:defRPr sz="1800" b="1"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B44-4659-9A9D-0197F88F88F7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B44-4659-9A9D-0197F88F88F7}"/>
              </c:ext>
            </c:extLst>
          </c:dPt>
          <c:dLbls>
            <c:dLbl>
              <c:idx val="0"/>
              <c:layout>
                <c:manualLayout>
                  <c:x val="-0.19057005361977322"/>
                  <c:y val="7.601870078740156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326 588                   тыс. руб.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4-4659-9A9D-0197F88F88F7}"/>
                </c:ext>
              </c:extLst>
            </c:dLbl>
            <c:dLbl>
              <c:idx val="1"/>
              <c:layout>
                <c:manualLayout>
                  <c:x val="0.17764100772428795"/>
                  <c:y val="-9.258070866141732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408 819                   тыс. руб.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44-4659-9A9D-0197F88F88F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Образовательные учреждения в сфере культуры и искусств (44,4%)</c:v>
                </c:pt>
                <c:pt idx="1">
                  <c:v>Учреждения культуры и искусства (55,6%)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326588</c:v>
                </c:pt>
                <c:pt idx="1">
                  <c:v>408819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B44-4659-9A9D-0197F88F8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172100950427151"/>
          <c:y val="0.17547769627789628"/>
          <c:w val="0.41262523860985145"/>
          <c:h val="0.71965895047774064"/>
        </c:manualLayout>
      </c:layout>
      <c:overlay val="0"/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25-4ACF-995F-ABB65D612A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25-4ACF-995F-ABB65D612AB0}"/>
              </c:ext>
            </c:extLst>
          </c:dPt>
          <c:dLbls>
            <c:dLbl>
              <c:idx val="0"/>
              <c:layout>
                <c:manualLayout>
                  <c:x val="-7.03183232166123E-2"/>
                  <c:y val="-0.3626760775071693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641 639              тыс. руб.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25-4ACF-995F-ABB65D612AB0}"/>
                </c:ext>
              </c:extLst>
            </c:dLbl>
            <c:dLbl>
              <c:idx val="1"/>
              <c:layout>
                <c:manualLayout>
                  <c:x val="7.8232469119592779E-2"/>
                  <c:y val="0.143161609542303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93 768                  тыс. руб.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25-4ACF-995F-ABB65D612AB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Заработная плата с начислениями (87,2%)</c:v>
                </c:pt>
                <c:pt idx="1">
                  <c:v>Расходы на содержание имущества (12,8%)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641639</c:v>
                </c:pt>
                <c:pt idx="1">
                  <c:v>93768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225-4ACF-995F-ABB65D612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859826180929387"/>
          <c:y val="0.14450630161583491"/>
          <c:w val="0.35490437931138963"/>
          <c:h val="0.70462440806494597"/>
        </c:manualLayout>
      </c:layout>
      <c:overlay val="0"/>
      <c:txPr>
        <a:bodyPr/>
        <a:lstStyle/>
        <a:p>
          <a:pPr>
            <a:defRPr sz="2200"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1190F3-6B72-467A-8754-E410DD33BCA0}" type="doc">
      <dgm:prSet loTypeId="urn:microsoft.com/office/officeart/2005/8/layout/vList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F7884F8C-4D39-463D-8F1B-D9425D9A2BDE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3200" b="1" dirty="0" smtClean="0"/>
            <a:t>КУЛЬТУРА</a:t>
          </a:r>
          <a:endParaRPr lang="ru-RU" sz="3200" b="1" dirty="0"/>
        </a:p>
      </dgm:t>
    </dgm:pt>
    <dgm:pt modelId="{6A271AB5-FBFE-4677-9EA9-B65F11503811}" type="parTrans" cxnId="{16CC207F-8B7B-43D9-828A-BF36801F9963}">
      <dgm:prSet/>
      <dgm:spPr/>
      <dgm:t>
        <a:bodyPr/>
        <a:lstStyle/>
        <a:p>
          <a:pPr algn="ctr"/>
          <a:endParaRPr lang="ru-RU" sz="3200" b="1"/>
        </a:p>
      </dgm:t>
    </dgm:pt>
    <dgm:pt modelId="{F8361A0C-2A42-4C43-87AB-109CD72D64BF}" type="sibTrans" cxnId="{16CC207F-8B7B-43D9-828A-BF36801F9963}">
      <dgm:prSet/>
      <dgm:spPr/>
      <dgm:t>
        <a:bodyPr/>
        <a:lstStyle/>
        <a:p>
          <a:pPr algn="ctr"/>
          <a:endParaRPr lang="ru-RU" sz="3200" b="1"/>
        </a:p>
      </dgm:t>
    </dgm:pt>
    <dgm:pt modelId="{6A9485E4-EE6B-4F99-83D2-8DAE7D2E6A8A}" type="pres">
      <dgm:prSet presAssocID="{701190F3-6B72-467A-8754-E410DD33BC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1D1D91-A2DA-4382-8D4C-F2657ADF279B}" type="pres">
      <dgm:prSet presAssocID="{F7884F8C-4D39-463D-8F1B-D9425D9A2BDE}" presName="parentText" presStyleLbl="node1" presStyleIdx="0" presStyleCnt="1" custLinFactY="-100000" custLinFactNeighborY="-1222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CC207F-8B7B-43D9-828A-BF36801F9963}" srcId="{701190F3-6B72-467A-8754-E410DD33BCA0}" destId="{F7884F8C-4D39-463D-8F1B-D9425D9A2BDE}" srcOrd="0" destOrd="0" parTransId="{6A271AB5-FBFE-4677-9EA9-B65F11503811}" sibTransId="{F8361A0C-2A42-4C43-87AB-109CD72D64BF}"/>
    <dgm:cxn modelId="{BFD7ED05-FD37-4E9E-94F6-BE66667AA73C}" type="presOf" srcId="{701190F3-6B72-467A-8754-E410DD33BCA0}" destId="{6A9485E4-EE6B-4F99-83D2-8DAE7D2E6A8A}" srcOrd="0" destOrd="0" presId="urn:microsoft.com/office/officeart/2005/8/layout/vList2"/>
    <dgm:cxn modelId="{1305613A-A930-476E-8128-3A7659EF06AA}" type="presOf" srcId="{F7884F8C-4D39-463D-8F1B-D9425D9A2BDE}" destId="{061D1D91-A2DA-4382-8D4C-F2657ADF279B}" srcOrd="0" destOrd="0" presId="urn:microsoft.com/office/officeart/2005/8/layout/vList2"/>
    <dgm:cxn modelId="{70744294-9EA5-410E-807A-6E78E7608739}" type="presParOf" srcId="{6A9485E4-EE6B-4F99-83D2-8DAE7D2E6A8A}" destId="{061D1D91-A2DA-4382-8D4C-F2657ADF27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D1D91-A2DA-4382-8D4C-F2657ADF279B}">
      <dsp:nvSpPr>
        <dsp:cNvPr id="0" name=""/>
        <dsp:cNvSpPr/>
      </dsp:nvSpPr>
      <dsp:spPr>
        <a:xfrm>
          <a:off x="0" y="0"/>
          <a:ext cx="7920880" cy="121680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КУЛЬТУРА</a:t>
          </a:r>
          <a:endParaRPr lang="ru-RU" sz="3200" b="1" kern="1200" dirty="0"/>
        </a:p>
      </dsp:txBody>
      <dsp:txXfrm>
        <a:off x="59399" y="59399"/>
        <a:ext cx="780208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1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EDE18-A6B4-4930-B064-5A19D5057813}" type="datetimeFigureOut">
              <a:rPr lang="ru-RU" smtClean="0"/>
              <a:pPr/>
              <a:t>21.09.2018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FD03-5229-40DC-8848-9439C9C191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Cyr" panose="02020603050405020304" pitchFamily="18" charset="-52"/>
                <a:cs typeface="Times New Roman" panose="02020603050405020304" pitchFamily="18" charset="0"/>
              </a:rPr>
              <a:t>городского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420888"/>
            <a:ext cx="8497887" cy="3457575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Общественное обсуждение                            </a:t>
            </a:r>
            <a:r>
              <a:rPr lang="ru-RU" altLang="ru-RU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проекта  бюджета на 2019 г.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годов</a:t>
            </a:r>
            <a:endParaRPr lang="ru-RU" altLang="ru-RU" b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0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6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сфера</a:t>
            </a:r>
            <a:endParaRPr lang="ru-RU" altLang="ru-RU" sz="6600" b="1" dirty="0" smtClean="0">
              <a:solidFill>
                <a:srgbClr val="3357F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3333FF"/>
                </a:solidFill>
              </a:rPr>
              <a:t>Социальная сфера</a:t>
            </a:r>
            <a:endParaRPr lang="ru-RU" sz="3600" b="1" dirty="0">
              <a:solidFill>
                <a:srgbClr val="3333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514351"/>
              </p:ext>
            </p:extLst>
          </p:nvPr>
        </p:nvGraphicFramePr>
        <p:xfrm>
          <a:off x="683569" y="1988840"/>
          <a:ext cx="79208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70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6317" y="1511382"/>
            <a:ext cx="8363210" cy="864096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бюджетных ассигнований </a:t>
            </a:r>
          </a:p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 -  743 049 тыс. руб.</a:t>
            </a:r>
          </a:p>
          <a:p>
            <a:pPr marL="109728" indent="0" algn="ctr">
              <a:buNone/>
            </a:pP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I:\СОБЫТИЯ\Филармония\Орекстр с детским коллективом Плясицы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52" y="2347235"/>
            <a:ext cx="7253140" cy="431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2"/>
          <p:cNvSpPr>
            <a:spLocks noGrp="1"/>
          </p:cNvSpPr>
          <p:nvPr>
            <p:ph type="title"/>
          </p:nvPr>
        </p:nvSpPr>
        <p:spPr>
          <a:xfrm>
            <a:off x="467544" y="155514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проекта  </a:t>
            </a:r>
            <a:r>
              <a:rPr lang="ru-RU" sz="2200" b="1" dirty="0" smtClean="0">
                <a:solidFill>
                  <a:schemeClr val="tx2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 на 2019 год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2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454335" y="1351594"/>
            <a:ext cx="8412212" cy="886225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выполнение муниципального задания -             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735 407 тыс. руб. (98,97%)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0857" y="5589240"/>
            <a:ext cx="813690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None/>
            </a:pPr>
            <a:r>
              <a:rPr lang="ru-RU" sz="2100" b="1" dirty="0">
                <a:latin typeface="Times New Roman Cyr" panose="02020603050405020304" pitchFamily="18" charset="-52"/>
              </a:rPr>
              <a:t>Сеть</a:t>
            </a:r>
            <a:r>
              <a:rPr lang="en-US" sz="2100" b="1" dirty="0">
                <a:latin typeface="Times New Roman Cyr" panose="02020603050405020304" pitchFamily="18" charset="-52"/>
              </a:rPr>
              <a:t> </a:t>
            </a:r>
            <a:r>
              <a:rPr lang="ru-RU" sz="2100" b="1" dirty="0">
                <a:latin typeface="Times New Roman Cyr" panose="02020603050405020304" pitchFamily="18" charset="-52"/>
              </a:rPr>
              <a:t>муниципальных учреждений культуры и искусства                              </a:t>
            </a:r>
            <a:r>
              <a:rPr lang="ru-RU" sz="2000" dirty="0">
                <a:latin typeface="Times New Roman Cyr" panose="02020603050405020304" pitchFamily="18" charset="-52"/>
              </a:rPr>
              <a:t>(32 учреждения, в том числе 18 образовательных учреждения в сфере культуры и искусства, 14 учреждений культуры и искусства)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230258963"/>
              </p:ext>
            </p:extLst>
          </p:nvPr>
        </p:nvGraphicFramePr>
        <p:xfrm>
          <a:off x="-9169" y="1844824"/>
          <a:ext cx="867232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467544" y="155514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проекта  </a:t>
            </a:r>
            <a:r>
              <a:rPr lang="ru-RU" sz="2200" b="1" dirty="0" smtClean="0">
                <a:solidFill>
                  <a:schemeClr val="tx2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 на 2019 год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2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556826854"/>
              </p:ext>
            </p:extLst>
          </p:nvPr>
        </p:nvGraphicFramePr>
        <p:xfrm>
          <a:off x="-14602" y="2132856"/>
          <a:ext cx="8915465" cy="451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412212" cy="886225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выполнение муниципального задания -             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735 407 тыс. руб. (98,97%) </a:t>
            </a:r>
          </a:p>
        </p:txBody>
      </p:sp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467544" y="155514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проекта  </a:t>
            </a:r>
            <a:r>
              <a:rPr lang="ru-RU" sz="2200" b="1" dirty="0" smtClean="0">
                <a:solidFill>
                  <a:schemeClr val="tx2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 на 2019 год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9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4"/>
          <p:cNvSpPr>
            <a:spLocks noGrp="1"/>
          </p:cNvSpPr>
          <p:nvPr>
            <p:ph idx="1"/>
          </p:nvPr>
        </p:nvSpPr>
        <p:spPr>
          <a:xfrm>
            <a:off x="469930" y="1351594"/>
            <a:ext cx="8412212" cy="886225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выполнение муниципального задания -             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735 407 тыс. руб. (98,97%) </a:t>
            </a:r>
          </a:p>
        </p:txBody>
      </p:sp>
      <p:sp>
        <p:nvSpPr>
          <p:cNvPr id="11" name="Заголовок 2"/>
          <p:cNvSpPr>
            <a:spLocks noGrp="1"/>
          </p:cNvSpPr>
          <p:nvPr>
            <p:ph type="title"/>
          </p:nvPr>
        </p:nvSpPr>
        <p:spPr>
          <a:xfrm>
            <a:off x="467544" y="155514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проекта  </a:t>
            </a:r>
            <a:r>
              <a:rPr lang="ru-RU" sz="2200" b="1" dirty="0" smtClean="0">
                <a:solidFill>
                  <a:schemeClr val="tx2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 на 2019 год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825025"/>
              </p:ext>
            </p:extLst>
          </p:nvPr>
        </p:nvGraphicFramePr>
        <p:xfrm>
          <a:off x="467544" y="2204864"/>
          <a:ext cx="828092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4048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дополнительного образования в сфере культуры и искусств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200" b="1" dirty="0" smtClean="0">
                          <a:solidFill>
                            <a:prstClr val="black"/>
                          </a:solidFill>
                          <a:latin typeface="Times New Roman Cyr" panose="02020603050405020304" pitchFamily="18" charset="-52"/>
                        </a:rPr>
                        <a:t>326 588 </a:t>
                      </a: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тыс. руб.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800" dirty="0" smtClean="0">
                        <a:latin typeface="Times New Roman Cyr" panose="02020603050405020304" pitchFamily="18" charset="-52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Театры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101 286 тыс. руб.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Филармония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57 382 тыс. руб.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Музеи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31 424 тыс. руб.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КДУ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62 120 тыс. руб.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Парковый комплекс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23 314 тыс. руб.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Библиотеки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133 293 тыс. руб.</a:t>
                      </a:r>
                      <a:endParaRPr lang="ru-RU" sz="2200" b="1" dirty="0">
                        <a:latin typeface="Times New Roman Cyr" panose="02020603050405020304" pitchFamily="18" charset="-52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3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412212" cy="886225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выполнение муниципального задания -             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735 407 тыс. руб. (98,97%)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338031129"/>
              </p:ext>
            </p:extLst>
          </p:nvPr>
        </p:nvGraphicFramePr>
        <p:xfrm>
          <a:off x="755576" y="2204864"/>
          <a:ext cx="7920880" cy="399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Заголовок 2"/>
          <p:cNvSpPr>
            <a:spLocks noGrp="1"/>
          </p:cNvSpPr>
          <p:nvPr>
            <p:ph type="title"/>
          </p:nvPr>
        </p:nvSpPr>
        <p:spPr>
          <a:xfrm>
            <a:off x="467544" y="155514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проекта  </a:t>
            </a:r>
            <a:r>
              <a:rPr lang="ru-RU" sz="2200" b="1" dirty="0" smtClean="0">
                <a:solidFill>
                  <a:schemeClr val="tx2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 на 2019 год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3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3447" y="159643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проекта  </a:t>
            </a:r>
            <a:r>
              <a:rPr lang="ru-RU" sz="2200" b="1" dirty="0" smtClean="0">
                <a:solidFill>
                  <a:schemeClr val="tx2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 на 2019 год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4" y="232895"/>
            <a:ext cx="782818" cy="96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340768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412212" cy="886225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установленной сфере деятельности -             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7 642 тыс. руб. (1,03%)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03872"/>
              </p:ext>
            </p:extLst>
          </p:nvPr>
        </p:nvGraphicFramePr>
        <p:xfrm>
          <a:off x="467544" y="2564904"/>
          <a:ext cx="8280920" cy="3634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4048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осуществление выплат                                                                   на оплату труда и содержание имущества                                               МБОУ ВПО «Тольяттинская консерватория» 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prstClr val="black"/>
                          </a:solidFill>
                          <a:latin typeface="Times New Roman Cyr" panose="02020603050405020304" pitchFamily="18" charset="-52"/>
                        </a:rPr>
                        <a:t>5547 </a:t>
                      </a: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тыс. руб.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2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творческих мероприятий за рамками муниципального задания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prstClr val="black"/>
                          </a:solidFill>
                          <a:latin typeface="Times New Roman Cyr" panose="02020603050405020304" pitchFamily="18" charset="-52"/>
                        </a:rPr>
                        <a:t>1612 </a:t>
                      </a: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тыс. руб.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2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отдельных ежемесячных выплат по уходу за ребёнком 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409 тыс. руб.</a:t>
                      </a:r>
                      <a:endParaRPr lang="ru-RU" sz="2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 </a:t>
                      </a:r>
                      <a:endParaRPr lang="ru-RU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Times New Roman Cyr" panose="02020603050405020304" pitchFamily="18" charset="-52"/>
                        </a:rPr>
                        <a:t>74 тыс. руб.</a:t>
                      </a:r>
                      <a:endParaRPr lang="ru-RU" sz="2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50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</TotalTime>
  <Words>342</Words>
  <Application>Microsoft Office PowerPoint</Application>
  <PresentationFormat>Экран (4:3)</PresentationFormat>
  <Paragraphs>58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Администрация городского округа Тольятти</vt:lpstr>
      <vt:lpstr>Социальная сфера</vt:lpstr>
      <vt:lpstr>    Общественное обсуждение проекта  бюджета на 2019 год КУЛЬТУРА</vt:lpstr>
      <vt:lpstr>    Общественное обсуждение проекта  бюджета на 2019 год КУЛЬТУРА</vt:lpstr>
      <vt:lpstr>    Общественное обсуждение проекта  бюджета на 2019 год КУЛЬТУРА</vt:lpstr>
      <vt:lpstr>    Общественное обсуждение проекта  бюджета на 2019 год КУЛЬТУРА</vt:lpstr>
      <vt:lpstr>    Общественное обсуждение проекта  бюджета на 2019 год КУЛЬТУРА</vt:lpstr>
      <vt:lpstr>    Общественное обсуждение проекта  бюджета на 2019 год КУЛЬТУРА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user</cp:lastModifiedBy>
  <cp:revision>203</cp:revision>
  <cp:lastPrinted>2018-09-18T08:57:15Z</cp:lastPrinted>
  <dcterms:created xsi:type="dcterms:W3CDTF">2014-09-19T07:36:54Z</dcterms:created>
  <dcterms:modified xsi:type="dcterms:W3CDTF">2018-09-21T09:47:33Z</dcterms:modified>
</cp:coreProperties>
</file>