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75" r:id="rId4"/>
    <p:sldId id="274" r:id="rId5"/>
    <p:sldId id="282" r:id="rId6"/>
    <p:sldId id="261" r:id="rId7"/>
    <p:sldId id="277" r:id="rId8"/>
    <p:sldId id="283" r:id="rId9"/>
    <p:sldId id="284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7F1"/>
    <a:srgbClr val="0D3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8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32 учреждения:</c:v>
                </c:pt>
              </c:strCache>
            </c:strRef>
          </c:tx>
          <c:dLbls>
            <c:dLbl>
              <c:idx val="0"/>
              <c:layout>
                <c:manualLayout>
                  <c:x val="-0.11131513000266417"/>
                  <c:y val="-7.40941047889269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F6-49DC-AF2A-9044FBFCCE67}"/>
                </c:ext>
              </c:extLst>
            </c:dLbl>
            <c:dLbl>
              <c:idx val="1"/>
              <c:layout>
                <c:manualLayout>
                  <c:x val="5.5633723624204358E-2"/>
                  <c:y val="-0.12341060743817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6-49DC-AF2A-9044FBFCCE67}"/>
                </c:ext>
              </c:extLst>
            </c:dLbl>
            <c:dLbl>
              <c:idx val="2"/>
              <c:layout>
                <c:manualLayout>
                  <c:x val="5.0535976500859531E-2"/>
                  <c:y val="-5.757929412455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F6-49DC-AF2A-9044FBFCCE67}"/>
                </c:ext>
              </c:extLst>
            </c:dLbl>
            <c:dLbl>
              <c:idx val="3"/>
              <c:layout>
                <c:manualLayout>
                  <c:x val="5.6339177611694075E-2"/>
                  <c:y val="-1.1695503434628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6-49DC-AF2A-9044FBFCCE67}"/>
                </c:ext>
              </c:extLst>
            </c:dLbl>
            <c:dLbl>
              <c:idx val="4"/>
              <c:layout>
                <c:manualLayout>
                  <c:x val="5.0090733310521274E-2"/>
                  <c:y val="3.904414184587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F6-49DC-AF2A-9044FBFCCE67}"/>
                </c:ext>
              </c:extLst>
            </c:dLbl>
            <c:dLbl>
              <c:idx val="5"/>
              <c:layout>
                <c:manualLayout>
                  <c:x val="3.2925728096197711E-2"/>
                  <c:y val="0.13451073570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F6-49DC-AF2A-9044FBFCC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 Cyr" panose="020206030504050203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образовательные учреждения в сфере культуры и искусств</c:v>
                </c:pt>
                <c:pt idx="1">
                  <c:v>учреждения культурно-досугового типа</c:v>
                </c:pt>
                <c:pt idx="2">
                  <c:v>парковый комплекс</c:v>
                </c:pt>
                <c:pt idx="3">
                  <c:v>музеи</c:v>
                </c:pt>
                <c:pt idx="4">
                  <c:v>библиотеки</c:v>
                </c:pt>
                <c:pt idx="5">
                  <c:v>театрально-концертные организации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F6-49DC-AF2A-9044FBFCC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035708516132177"/>
          <c:y val="0.14916974633845714"/>
          <c:w val="0.43964291483867829"/>
          <c:h val="0.75604387772427806"/>
        </c:manualLayout>
      </c:layout>
      <c:overlay val="0"/>
      <c:txPr>
        <a:bodyPr/>
        <a:lstStyle/>
        <a:p>
          <a:pPr>
            <a:defRPr sz="1800" b="1">
              <a:solidFill>
                <a:schemeClr val="tx2"/>
              </a:solidFill>
              <a:latin typeface="Times New Roman Cyr" panose="02020603050405020304" pitchFamily="18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63530000959"/>
          <c:y val="9.3461274554129448E-2"/>
          <c:w val="0.41149440887267236"/>
          <c:h val="0.81307745089174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B44-4659-9A9D-0197F88F88F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DB44-4659-9A9D-0197F88F88F7}"/>
              </c:ext>
            </c:extLst>
          </c:dPt>
          <c:dLbls>
            <c:dLbl>
              <c:idx val="0"/>
              <c:layout>
                <c:manualLayout>
                  <c:x val="-0.19057005361977322"/>
                  <c:y val="7.601870078740156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352 931                  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44-4659-9A9D-0197F88F88F7}"/>
                </c:ext>
              </c:extLst>
            </c:dLbl>
            <c:dLbl>
              <c:idx val="1"/>
              <c:layout>
                <c:manualLayout>
                  <c:x val="0.17764100772428795"/>
                  <c:y val="-9.258070866141732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424 745                  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44-4659-9A9D-0197F88F88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Образовательные учреждения в сфере культуры и искусств (45,4%)</c:v>
                </c:pt>
                <c:pt idx="1">
                  <c:v>Учреждения культуры и искусства (54,6%)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352931</c:v>
                </c:pt>
                <c:pt idx="1">
                  <c:v>424745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4-4659-9A9D-0197F88F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172100950427151"/>
          <c:y val="0.17547769627789628"/>
          <c:w val="0.31412954904763801"/>
          <c:h val="0.68682591944454785"/>
        </c:manualLayout>
      </c:layout>
      <c:overlay val="0"/>
      <c:txPr>
        <a:bodyPr/>
        <a:lstStyle/>
        <a:p>
          <a:pPr>
            <a:defRPr sz="2400"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1225-4ACF-995F-ABB65D612A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225-4ACF-995F-ABB65D612AB0}"/>
              </c:ext>
            </c:extLst>
          </c:dPt>
          <c:dLbls>
            <c:dLbl>
              <c:idx val="0"/>
              <c:layout>
                <c:manualLayout>
                  <c:x val="-7.5128394824817507E-2"/>
                  <c:y val="-0.3435878629015288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661 793             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25-4ACF-995F-ABB65D612AB0}"/>
                </c:ext>
              </c:extLst>
            </c:dLbl>
            <c:dLbl>
              <c:idx val="1"/>
              <c:layout>
                <c:manualLayout>
                  <c:x val="9.4266041146943272E-2"/>
                  <c:y val="0.1781566696526445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115 883                 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25-4ACF-995F-ABB65D612A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труда с начислениями (85%)</c:v>
                </c:pt>
                <c:pt idx="1">
                  <c:v>Расходы на содержание имущества (15%)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661793</c:v>
                </c:pt>
                <c:pt idx="1">
                  <c:v>115883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5-4ACF-995F-ABB65D612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59826180929387"/>
          <c:y val="0.14450630161583491"/>
          <c:w val="0.35490437931138963"/>
          <c:h val="0.70462440806494597"/>
        </c:manualLayout>
      </c:layout>
      <c:overlay val="0"/>
      <c:txPr>
        <a:bodyPr/>
        <a:lstStyle/>
        <a:p>
          <a:pPr>
            <a:defRPr sz="2200"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 Cyr" panose="02020603050405020304" pitchFamily="18" charset="-52"/>
                <a:cs typeface="Times New Roman" panose="02020603050405020304" pitchFamily="18" charset="0"/>
              </a:rPr>
              <a:t>городского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9"/>
            <a:ext cx="8497887" cy="1872208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проекта  бюджета на 2021 г.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2022-2023 годов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>
              <a:solidFill>
                <a:schemeClr val="tx2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11560" y="4448939"/>
            <a:ext cx="7920879" cy="1216800"/>
            <a:chOff x="0" y="0"/>
            <a:chExt cx="7920879" cy="1216800"/>
          </a:xfrm>
          <a:gradFill>
            <a:gsLst>
              <a:gs pos="0">
                <a:schemeClr val="accent1">
                  <a:alpha val="39000"/>
                </a:schemeClr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9399" y="59399"/>
              <a:ext cx="7802081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solidFill>
                    <a:schemeClr val="tx2"/>
                  </a:solidFill>
                </a:rPr>
                <a:t>ГРБС </a:t>
              </a:r>
              <a:r>
                <a:rPr lang="ru-RU" sz="3200" b="1" kern="1200" dirty="0">
                  <a:solidFill>
                    <a:schemeClr val="tx2"/>
                  </a:solidFill>
                </a:rPr>
                <a:t>– ДЕПАРТАМЕНТ КУЛЬТУРЫ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6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403" y="1556792"/>
            <a:ext cx="8363210" cy="1125530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ru-RU" sz="1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бюджетных ассигнований </a:t>
            </a:r>
          </a:p>
          <a:p>
            <a:pPr marL="109728" indent="0" algn="ctr">
              <a:buNone/>
            </a:pPr>
            <a:r>
              <a:rPr lang="ru-RU" sz="1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779 006 тыс. руб.</a:t>
            </a:r>
          </a:p>
          <a:p>
            <a:pPr marL="109728" indent="0" algn="ctr">
              <a:buNone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изображение: Народный хор юношей «Ладья» ">
            <a:extLst>
              <a:ext uri="{FF2B5EF4-FFF2-40B4-BE49-F238E27FC236}">
                <a16:creationId xmlns:a16="http://schemas.microsoft.com/office/drawing/2014/main" id="{0BD29702-985F-4893-8458-EC6740CA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89" y="2898142"/>
            <a:ext cx="4174736" cy="27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C5554-E5AC-43A6-A648-CA2E3A179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" y="2898345"/>
            <a:ext cx="4074460" cy="27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4"/>
          <p:cNvSpPr>
            <a:spLocks noGrp="1"/>
          </p:cNvSpPr>
          <p:nvPr>
            <p:ph idx="1"/>
          </p:nvPr>
        </p:nvSpPr>
        <p:spPr>
          <a:xfrm>
            <a:off x="454335" y="1351594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777 676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(99,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950" y="5573848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Сеть</a:t>
            </a:r>
            <a:r>
              <a:rPr lang="en-US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 </a:t>
            </a:r>
            <a:r>
              <a:rPr lang="ru-RU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муниципальных учреждений культуры и искусства                              </a:t>
            </a:r>
            <a:r>
              <a:rPr lang="ru-RU" sz="2000" dirty="0">
                <a:solidFill>
                  <a:schemeClr val="tx2"/>
                </a:solidFill>
                <a:latin typeface="Times New Roman Cyr" panose="02020603050405020304" pitchFamily="18" charset="-52"/>
              </a:rPr>
              <a:t>(32 учреждения, в том числе 18 образовательных учреждения в сфере культуры и искусства, 14 учреждений культуры и искусства)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7724958"/>
              </p:ext>
            </p:extLst>
          </p:nvPr>
        </p:nvGraphicFramePr>
        <p:xfrm>
          <a:off x="-9169" y="1844824"/>
          <a:ext cx="86723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0627249"/>
              </p:ext>
            </p:extLst>
          </p:nvPr>
        </p:nvGraphicFramePr>
        <p:xfrm>
          <a:off x="114267" y="2181077"/>
          <a:ext cx="8915465" cy="45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777 676 тыс. руб. (99,8%) </a:t>
            </a: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03673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69930" y="1351594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777 676 тыс. руб. (99,8%) </a:t>
            </a: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27563"/>
              </p:ext>
            </p:extLst>
          </p:nvPr>
        </p:nvGraphicFramePr>
        <p:xfrm>
          <a:off x="228535" y="2227023"/>
          <a:ext cx="8807961" cy="445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9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учреждения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Национального проекта «Культура» (2021 г.)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дополнительного образования в сфере культуры и искусств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352 931 тыс. руб.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1800" baseline="0" dirty="0">
                        <a:solidFill>
                          <a:schemeClr val="tx2"/>
                        </a:solidFill>
                        <a:latin typeface="Times New Roman Cyr" panose="02020603050405020304" pitchFamily="18" charset="-5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6479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91 702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218,5 тыс. чел.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Филармония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58 541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102,65 тыс. чел.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28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34 081 тыс. руб.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275,31 тыс. чел. (стационар)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КДУ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72 301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177,16 тыс. чел. (платно)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Парковый комплекс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27 980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99,73 тыс. чел. (платно)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140 140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1882,30 тыс. чел.</a:t>
                      </a:r>
                      <a:endParaRPr lang="ru-RU" sz="2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0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78514" y="1916832"/>
            <a:ext cx="6831806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en-US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</a:t>
            </a:r>
          </a:p>
          <a:p>
            <a:pPr algn="ctr"/>
            <a:r>
              <a:rPr lang="ru-RU" altLang="en-US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</a:t>
            </a:r>
            <a:br>
              <a:rPr lang="ru-RU" altLang="en-US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 июля 2020 г. № 474</a:t>
            </a:r>
            <a:endParaRPr lang="en-US" altLang="en-US" sz="2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7" name="Rectangle 2"/>
          <p:cNvSpPr>
            <a:spLocks noChangeArrowheads="1"/>
          </p:cNvSpPr>
          <p:nvPr/>
        </p:nvSpPr>
        <p:spPr bwMode="auto">
          <a:xfrm>
            <a:off x="1185418" y="2996952"/>
            <a:ext cx="6858000" cy="16690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en-U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</a:t>
            </a:r>
          </a:p>
          <a:p>
            <a:pPr algn="ctr">
              <a:defRPr/>
            </a:pPr>
            <a:r>
              <a:rPr lang="ru-RU" altLang="en-U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Российской Федерации</a:t>
            </a:r>
          </a:p>
          <a:p>
            <a:pPr algn="ctr">
              <a:defRPr/>
            </a:pPr>
            <a:r>
              <a:rPr lang="ru-RU" altLang="en-US" sz="2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до 2030 года»</a:t>
            </a:r>
          </a:p>
          <a:p>
            <a:pPr algn="ctr">
              <a:defRPr/>
            </a:pPr>
            <a:endParaRPr lang="en-US" altLang="en-US" sz="21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0156AE-BF76-402E-B01D-AC037B1C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4945395"/>
            <a:ext cx="6858000" cy="113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паспортов национальных проектов Правительством РФ должна быть осуществлена до 30 октября 2020 года</a:t>
            </a:r>
            <a:endParaRPr lang="en-US" altLang="en-US" sz="21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25964E-EA06-4940-9766-210695D4B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63"/>
            <a:ext cx="28803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777 676 тыс. руб. (99,8%)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28429744"/>
              </p:ext>
            </p:extLst>
          </p:nvPr>
        </p:nvGraphicFramePr>
        <p:xfrm>
          <a:off x="734317" y="2204864"/>
          <a:ext cx="792088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447" y="159643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установленной сфере деятельности -             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1 330 тыс. руб. (0,2%)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85266"/>
              </p:ext>
            </p:extLst>
          </p:nvPr>
        </p:nvGraphicFramePr>
        <p:xfrm>
          <a:off x="467544" y="2564904"/>
          <a:ext cx="828092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48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творческих мероприятий за рамками муниципального задания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940 тыс. руб.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отдельных ежемесячных выплат по уходу за ребёнком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316 тыс. руб.</a:t>
                      </a:r>
                      <a:endParaRPr lang="ru-RU" sz="22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8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74 тыс. руб.</a:t>
                      </a:r>
                      <a:endParaRPr lang="ru-RU" sz="2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5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08903" y="2975199"/>
            <a:ext cx="7945633" cy="1027553"/>
            <a:chOff x="-24754" y="-26316"/>
            <a:chExt cx="7945633" cy="1243116"/>
          </a:xfr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24754" y="-26316"/>
              <a:ext cx="7802081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Georgia" pitchFamily="18" charset="0"/>
                </a:rPr>
                <a:t>Спасибо за внимание!</a:t>
              </a:r>
              <a:endParaRPr lang="ru-RU" sz="3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33C8312-A454-4202-8330-50BEF9C33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7" y="204031"/>
            <a:ext cx="3672408" cy="26838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41ED0B-6B0D-42F7-9BAC-FC78A04EF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0" y="4084654"/>
            <a:ext cx="3750954" cy="266064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7510BC-2A7A-4EE8-8E46-A1D28946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76" y="204031"/>
            <a:ext cx="3750953" cy="26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6B2F782-2756-48B7-8E84-16369EAE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1" y="4084654"/>
            <a:ext cx="3818837" cy="26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03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420</Words>
  <Application>Microsoft Office PowerPoint</Application>
  <PresentationFormat>Экран (4:3)</PresentationFormat>
  <Paragraphs>71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Times New Roman Cyr</vt:lpstr>
      <vt:lpstr>Wingdings</vt:lpstr>
      <vt:lpstr>Тема Office</vt:lpstr>
      <vt:lpstr>Администрация городского округа Тольятти</vt:lpstr>
      <vt:lpstr>    Общественное обсуждение проекта  бюджета на 2021 год КУЛЬТУРА</vt:lpstr>
      <vt:lpstr>    Общественное обсуждение проекта  бюджета на 2021 год КУЛЬТУРА</vt:lpstr>
      <vt:lpstr>    Общественное обсуждение проекта  бюджета на 2021 год КУЛЬТУРА</vt:lpstr>
      <vt:lpstr>    Общественное обсуждение проекта  бюджета на 2021год КУЛЬТУРА</vt:lpstr>
      <vt:lpstr>Презентация PowerPoint</vt:lpstr>
      <vt:lpstr>    Общественное обсуждение проекта  бюджета на 2021 год КУЛЬТУРА</vt:lpstr>
      <vt:lpstr>    Общественное обсуждение проекта  бюджета на 2021 год КУЛЬТУРА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Козлова Надежда Ивановна</cp:lastModifiedBy>
  <cp:revision>240</cp:revision>
  <cp:lastPrinted>2020-09-02T06:35:04Z</cp:lastPrinted>
  <dcterms:created xsi:type="dcterms:W3CDTF">2014-09-19T07:36:54Z</dcterms:created>
  <dcterms:modified xsi:type="dcterms:W3CDTF">2020-09-08T12:00:16Z</dcterms:modified>
</cp:coreProperties>
</file>