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2.xml" ContentType="application/vnd.openxmlformats-officedocument.drawingml.chart+xml"/>
  <Override PartName="/ppt/notesSlides/notesSlide4.xml" ContentType="application/vnd.openxmlformats-officedocument.presentationml.notesSlide+xml"/>
  <Override PartName="/ppt/charts/chart3.xml" ContentType="application/vnd.openxmlformats-officedocument.drawingml.chart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0"/>
  </p:notesMasterIdLst>
  <p:sldIdLst>
    <p:sldId id="256" r:id="rId2"/>
    <p:sldId id="275" r:id="rId3"/>
    <p:sldId id="266" r:id="rId4"/>
    <p:sldId id="274" r:id="rId5"/>
    <p:sldId id="277" r:id="rId6"/>
    <p:sldId id="282" r:id="rId7"/>
    <p:sldId id="283" r:id="rId8"/>
    <p:sldId id="284" r:id="rId9"/>
  </p:sldIdLst>
  <p:sldSz cx="9144000" cy="6858000" type="screen4x3"/>
  <p:notesSz cx="6797675" cy="99266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57F1"/>
    <a:srgbClr val="0D30C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94671" autoAdjust="0"/>
  </p:normalViewPr>
  <p:slideViewPr>
    <p:cSldViewPr>
      <p:cViewPr varScale="1">
        <p:scale>
          <a:sx n="108" d="100"/>
          <a:sy n="108" d="100"/>
        </p:scale>
        <p:origin x="834" y="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32 учреждения:</c:v>
                </c:pt>
              </c:strCache>
            </c:strRef>
          </c:tx>
          <c:dLbls>
            <c:dLbl>
              <c:idx val="0"/>
              <c:layout>
                <c:manualLayout>
                  <c:x val="-0.11131513000266417"/>
                  <c:y val="-7.4094104788926959E-2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18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0-46F6-49DC-AF2A-9044FBFCCE67}"/>
                </c:ext>
              </c:extLst>
            </c:dLbl>
            <c:dLbl>
              <c:idx val="1"/>
              <c:layout>
                <c:manualLayout>
                  <c:x val="5.5633723624204358E-2"/>
                  <c:y val="-0.12341060743817581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46F6-49DC-AF2A-9044FBFCCE67}"/>
                </c:ext>
              </c:extLst>
            </c:dLbl>
            <c:dLbl>
              <c:idx val="2"/>
              <c:layout>
                <c:manualLayout>
                  <c:x val="5.0535976500859531E-2"/>
                  <c:y val="-5.757929412455219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46F6-49DC-AF2A-9044FBFCCE67}"/>
                </c:ext>
              </c:extLst>
            </c:dLbl>
            <c:dLbl>
              <c:idx val="3"/>
              <c:layout>
                <c:manualLayout>
                  <c:x val="5.6339177611694075E-2"/>
                  <c:y val="-1.169550343462885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46F6-49DC-AF2A-9044FBFCCE67}"/>
                </c:ext>
              </c:extLst>
            </c:dLbl>
            <c:dLbl>
              <c:idx val="4"/>
              <c:layout>
                <c:manualLayout>
                  <c:x val="5.0090733310521274E-2"/>
                  <c:y val="3.904414184587456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46F6-49DC-AF2A-9044FBFCCE67}"/>
                </c:ext>
              </c:extLst>
            </c:dLbl>
            <c:dLbl>
              <c:idx val="5"/>
              <c:layout>
                <c:manualLayout>
                  <c:x val="3.2925728096197711E-2"/>
                  <c:y val="0.1345107357044186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46F6-49DC-AF2A-9044FBFCCE6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latin typeface="Times New Roman Cyr" panose="02020603050405020304" pitchFamily="18" charset="-52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Лист1!$A$2:$A$7</c:f>
              <c:strCache>
                <c:ptCount val="6"/>
                <c:pt idx="0">
                  <c:v>образовательные учреждения в сфере культуры и искусств</c:v>
                </c:pt>
                <c:pt idx="1">
                  <c:v>учреждения культурно-досугового типа</c:v>
                </c:pt>
                <c:pt idx="2">
                  <c:v>парковый комплекс</c:v>
                </c:pt>
                <c:pt idx="3">
                  <c:v>музеи</c:v>
                </c:pt>
                <c:pt idx="4">
                  <c:v>библиотеки</c:v>
                </c:pt>
                <c:pt idx="5">
                  <c:v>театрально-концертные организации</c:v>
                </c:pt>
              </c:strCache>
            </c:strRef>
          </c:cat>
          <c:val>
            <c:numRef>
              <c:f>Лист1!$B$2:$B$7</c:f>
              <c:numCache>
                <c:formatCode>General</c:formatCode>
                <c:ptCount val="6"/>
                <c:pt idx="0">
                  <c:v>18</c:v>
                </c:pt>
                <c:pt idx="1">
                  <c:v>3</c:v>
                </c:pt>
                <c:pt idx="2">
                  <c:v>1</c:v>
                </c:pt>
                <c:pt idx="3">
                  <c:v>3</c:v>
                </c:pt>
                <c:pt idx="4">
                  <c:v>2</c:v>
                </c:pt>
                <c:pt idx="5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46F6-49DC-AF2A-9044FBFCCE6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r"/>
      <c:legendEntry>
        <c:idx val="0"/>
        <c:txPr>
          <a:bodyPr/>
          <a:lstStyle/>
          <a:p>
            <a:pPr>
              <a:defRPr sz="1800" b="1">
                <a:solidFill>
                  <a:schemeClr val="tx2"/>
                </a:solidFill>
                <a:latin typeface="Times New Roman Cyr" panose="02020603050405020304" pitchFamily="18" charset="-52"/>
              </a:defRPr>
            </a:pPr>
            <a:endParaRPr lang="ru-RU"/>
          </a:p>
        </c:txPr>
      </c:legendEntry>
      <c:legendEntry>
        <c:idx val="1"/>
        <c:txPr>
          <a:bodyPr/>
          <a:lstStyle/>
          <a:p>
            <a:pPr>
              <a:defRPr sz="1800" b="1">
                <a:solidFill>
                  <a:schemeClr val="tx2"/>
                </a:solidFill>
                <a:latin typeface="Times New Roman Cyr" panose="02020603050405020304" pitchFamily="18" charset="-52"/>
              </a:defRPr>
            </a:pPr>
            <a:endParaRPr lang="ru-RU"/>
          </a:p>
        </c:txPr>
      </c:legendEntry>
      <c:legendEntry>
        <c:idx val="2"/>
        <c:txPr>
          <a:bodyPr/>
          <a:lstStyle/>
          <a:p>
            <a:pPr>
              <a:defRPr sz="1800" b="1">
                <a:solidFill>
                  <a:schemeClr val="tx2"/>
                </a:solidFill>
                <a:latin typeface="Times New Roman Cyr" panose="02020603050405020304" pitchFamily="18" charset="-52"/>
              </a:defRPr>
            </a:pPr>
            <a:endParaRPr lang="ru-RU"/>
          </a:p>
        </c:txPr>
      </c:legendEntry>
      <c:legendEntry>
        <c:idx val="3"/>
        <c:txPr>
          <a:bodyPr/>
          <a:lstStyle/>
          <a:p>
            <a:pPr>
              <a:defRPr sz="1800" b="1">
                <a:solidFill>
                  <a:schemeClr val="tx2"/>
                </a:solidFill>
                <a:latin typeface="Times New Roman Cyr" panose="02020603050405020304" pitchFamily="18" charset="-52"/>
                <a:cs typeface="Times New Roman" panose="02020603050405020304" pitchFamily="18" charset="0"/>
              </a:defRPr>
            </a:pPr>
            <a:endParaRPr lang="ru-RU"/>
          </a:p>
        </c:txPr>
      </c:legendEntry>
      <c:legendEntry>
        <c:idx val="4"/>
        <c:txPr>
          <a:bodyPr/>
          <a:lstStyle/>
          <a:p>
            <a:pPr>
              <a:defRPr sz="1800" b="1">
                <a:solidFill>
                  <a:schemeClr val="tx2"/>
                </a:solidFill>
                <a:latin typeface="Times New Roman Cyr" panose="02020603050405020304" pitchFamily="18" charset="-52"/>
              </a:defRPr>
            </a:pPr>
            <a:endParaRPr lang="ru-RU"/>
          </a:p>
        </c:txPr>
      </c:legendEntry>
      <c:legendEntry>
        <c:idx val="5"/>
        <c:txPr>
          <a:bodyPr/>
          <a:lstStyle/>
          <a:p>
            <a:pPr>
              <a:defRPr sz="1800" b="1">
                <a:solidFill>
                  <a:schemeClr val="tx2"/>
                </a:solidFill>
                <a:latin typeface="Times New Roman Cyr" panose="02020603050405020304" pitchFamily="18" charset="-52"/>
              </a:defRPr>
            </a:pPr>
            <a:endParaRPr lang="ru-RU"/>
          </a:p>
        </c:txPr>
      </c:legendEntry>
      <c:layout>
        <c:manualLayout>
          <c:xMode val="edge"/>
          <c:yMode val="edge"/>
          <c:x val="0.56035708516132177"/>
          <c:y val="0.14916974633845714"/>
          <c:w val="0.43964291483867829"/>
          <c:h val="0.75604387772427806"/>
        </c:manualLayout>
      </c:layout>
      <c:overlay val="0"/>
      <c:txPr>
        <a:bodyPr/>
        <a:lstStyle/>
        <a:p>
          <a:pPr>
            <a:defRPr sz="1800" b="1">
              <a:solidFill>
                <a:schemeClr val="tx2"/>
              </a:solidFill>
              <a:latin typeface="Times New Roman Cyr" panose="02020603050405020304" pitchFamily="18" charset="-52"/>
            </a:defRPr>
          </a:pPr>
          <a:endParaRPr lang="ru-RU"/>
        </a:p>
      </c:txPr>
    </c:legend>
    <c:plotVisOnly val="1"/>
    <c:dispBlanksAs val="zero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35763530000959"/>
          <c:y val="9.3461274554129448E-2"/>
          <c:w val="0.41149440887267236"/>
          <c:h val="0.8130774508917411"/>
        </c:manualLayout>
      </c:layout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dPt>
            <c:idx val="0"/>
            <c:bubble3D val="0"/>
            <c:spPr>
              <a:solidFill>
                <a:schemeClr val="accent2"/>
              </a:solidFill>
            </c:spPr>
            <c:extLst>
              <c:ext xmlns:c16="http://schemas.microsoft.com/office/drawing/2014/chart" uri="{C3380CC4-5D6E-409C-BE32-E72D297353CC}">
                <c16:uniqueId val="{00000001-DB44-4659-9A9D-0197F88F88F7}"/>
              </c:ext>
            </c:extLst>
          </c:dPt>
          <c:dPt>
            <c:idx val="1"/>
            <c:bubble3D val="0"/>
            <c:spPr>
              <a:solidFill>
                <a:srgbClr val="0070C0"/>
              </a:solidFill>
            </c:spPr>
            <c:extLst>
              <c:ext xmlns:c16="http://schemas.microsoft.com/office/drawing/2014/chart" uri="{C3380CC4-5D6E-409C-BE32-E72D297353CC}">
                <c16:uniqueId val="{00000003-DB44-4659-9A9D-0197F88F88F7}"/>
              </c:ext>
            </c:extLst>
          </c:dPt>
          <c:dLbls>
            <c:dLbl>
              <c:idx val="0"/>
              <c:layout>
                <c:manualLayout>
                  <c:x val="-0.16350476391304328"/>
                  <c:y val="5.9130705361084612E-2"/>
                </c:manualLayout>
              </c:layout>
              <c:tx>
                <c:rich>
                  <a:bodyPr/>
                  <a:lstStyle/>
                  <a:p>
                    <a:r>
                      <a:rPr lang="ru-RU" b="1" dirty="0"/>
                      <a:t>438 298 </a:t>
                    </a:r>
                  </a:p>
                  <a:p>
                    <a:r>
                      <a:rPr lang="ru-RU" b="1" dirty="0"/>
                      <a:t>тыс. руб.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1-DB44-4659-9A9D-0197F88F88F7}"/>
                </c:ext>
              </c:extLst>
            </c:dLbl>
            <c:dLbl>
              <c:idx val="1"/>
              <c:layout>
                <c:manualLayout>
                  <c:x val="0.15769811221287952"/>
                  <c:y val="-7.0063376648245024E-2"/>
                </c:manualLayout>
              </c:layout>
              <c:tx>
                <c:rich>
                  <a:bodyPr/>
                  <a:lstStyle/>
                  <a:p>
                    <a:r>
                      <a:rPr lang="ru-RU" b="1" dirty="0"/>
                      <a:t>540 303 </a:t>
                    </a:r>
                  </a:p>
                  <a:p>
                    <a:r>
                      <a:rPr lang="ru-RU" b="1" dirty="0"/>
                      <a:t>тыс. руб.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3-DB44-4659-9A9D-0197F88F88F7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Лист1!$A$2:$A$3</c:f>
              <c:strCache>
                <c:ptCount val="2"/>
                <c:pt idx="0">
                  <c:v>Учреждения дополнительного образования в сфере культуры и искусства (44,8%)</c:v>
                </c:pt>
                <c:pt idx="1">
                  <c:v>Учреждения культуры и искусства (55,2%)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438298</c:v>
                </c:pt>
                <c:pt idx="1">
                  <c:v>540303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DB44-4659-9A9D-0197F88F88F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r"/>
      <c:legendEntry>
        <c:idx val="0"/>
        <c:txPr>
          <a:bodyPr/>
          <a:lstStyle/>
          <a:p>
            <a:pPr>
              <a:defRPr sz="1800" b="1" baseline="0">
                <a:solidFill>
                  <a:schemeClr val="tx2"/>
                </a:solidFill>
              </a:defRPr>
            </a:pPr>
            <a:endParaRPr lang="ru-RU"/>
          </a:p>
        </c:txPr>
      </c:legendEntry>
      <c:layout>
        <c:manualLayout>
          <c:xMode val="edge"/>
          <c:yMode val="edge"/>
          <c:x val="0.57881490197090113"/>
          <c:y val="0.19518039605750973"/>
          <c:w val="0.38129934894029649"/>
          <c:h val="0.54868450680751546"/>
        </c:manualLayout>
      </c:layout>
      <c:overlay val="0"/>
      <c:txPr>
        <a:bodyPr/>
        <a:lstStyle/>
        <a:p>
          <a:pPr>
            <a:defRPr sz="1800" b="1" baseline="0">
              <a:solidFill>
                <a:schemeClr val="tx2"/>
              </a:solidFill>
            </a:defRPr>
          </a:pPr>
          <a:endParaRPr lang="ru-RU"/>
        </a:p>
      </c:txPr>
    </c:legend>
    <c:plotVisOnly val="1"/>
    <c:dispBlanksAs val="zero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 1</c:v>
                </c:pt>
              </c:strCache>
            </c:strRef>
          </c:tx>
          <c:dPt>
            <c:idx val="0"/>
            <c:bubble3D val="0"/>
            <c:spPr>
              <a:solidFill>
                <a:srgbClr val="0070C0"/>
              </a:solidFill>
            </c:spPr>
            <c:extLst>
              <c:ext xmlns:c16="http://schemas.microsoft.com/office/drawing/2014/chart" uri="{C3380CC4-5D6E-409C-BE32-E72D297353CC}">
                <c16:uniqueId val="{00000001-1225-4ACF-995F-ABB65D612AB0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</c:spPr>
            <c:extLst>
              <c:ext xmlns:c16="http://schemas.microsoft.com/office/drawing/2014/chart" uri="{C3380CC4-5D6E-409C-BE32-E72D297353CC}">
                <c16:uniqueId val="{00000003-1225-4ACF-995F-ABB65D612AB0}"/>
              </c:ext>
            </c:extLst>
          </c:dPt>
          <c:dLbls>
            <c:dLbl>
              <c:idx val="0"/>
              <c:layout>
                <c:manualLayout>
                  <c:x val="-4.7871322378321604E-2"/>
                  <c:y val="-0.34358786290152887"/>
                </c:manualLayout>
              </c:layout>
              <c:tx>
                <c:rich>
                  <a:bodyPr/>
                  <a:lstStyle/>
                  <a:p>
                    <a:r>
                      <a:rPr lang="ru-RU" b="1" dirty="0"/>
                      <a:t>853 850 </a:t>
                    </a:r>
                  </a:p>
                  <a:p>
                    <a:r>
                      <a:rPr lang="ru-RU" b="1" dirty="0"/>
                      <a:t>тыс. руб.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1-1225-4ACF-995F-ABB65D612AB0}"/>
                </c:ext>
              </c:extLst>
            </c:dLbl>
            <c:dLbl>
              <c:idx val="1"/>
              <c:layout>
                <c:manualLayout>
                  <c:x val="8.6249255133268019E-2"/>
                  <c:y val="0.14634297864324378"/>
                </c:manualLayout>
              </c:layout>
              <c:tx>
                <c:rich>
                  <a:bodyPr/>
                  <a:lstStyle/>
                  <a:p>
                    <a:r>
                      <a:rPr lang="ru-RU" b="1" dirty="0"/>
                      <a:t>124 751</a:t>
                    </a:r>
                  </a:p>
                  <a:p>
                    <a:r>
                      <a:rPr lang="ru-RU" b="1" dirty="0"/>
                      <a:t>тыс. руб.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3-1225-4ACF-995F-ABB65D612AB0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Лист1!$A$2:$A$3</c:f>
              <c:strCache>
                <c:ptCount val="2"/>
                <c:pt idx="0">
                  <c:v>Оплата труда с начислениями (87,3%)</c:v>
                </c:pt>
                <c:pt idx="1">
                  <c:v>Расходы на содержание имущества (12,7%)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853850</c:v>
                </c:pt>
                <c:pt idx="1">
                  <c:v>124751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1225-4ACF-995F-ABB65D612AB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r"/>
      <c:layout>
        <c:manualLayout>
          <c:xMode val="edge"/>
          <c:yMode val="edge"/>
          <c:x val="0.56973783216006302"/>
          <c:y val="0.25585422014873782"/>
          <c:w val="0.38216145175788546"/>
          <c:h val="0.52010500021042116"/>
        </c:manualLayout>
      </c:layout>
      <c:overlay val="0"/>
      <c:txPr>
        <a:bodyPr/>
        <a:lstStyle/>
        <a:p>
          <a:pPr>
            <a:defRPr sz="1800" b="1" baseline="0">
              <a:solidFill>
                <a:schemeClr val="tx2"/>
              </a:solidFill>
            </a:defRPr>
          </a:pPr>
          <a:endParaRPr lang="ru-RU"/>
        </a:p>
      </c:txPr>
    </c:legend>
    <c:plotVisOnly val="1"/>
    <c:dispBlanksAs val="zero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5399B72-EF08-4AB9-B523-4AFC3DC955B9}" type="datetimeFigureOut">
              <a:rPr lang="ru-RU" smtClean="0"/>
              <a:pPr/>
              <a:t>09.09.2021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15154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1B64F6A-93F2-4AAA-896E-6844D8EF372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832342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B64F6A-93F2-4AAA-896E-6844D8EF372C}" type="slidenum">
              <a:rPr lang="ru-RU" smtClean="0"/>
              <a:pPr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5766901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B64F6A-93F2-4AAA-896E-6844D8EF372C}" type="slidenum">
              <a:rPr lang="ru-RU" smtClean="0"/>
              <a:pPr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5766901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B64F6A-93F2-4AAA-896E-6844D8EF372C}" type="slidenum">
              <a:rPr lang="ru-RU" smtClean="0"/>
              <a:pPr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5766901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B64F6A-93F2-4AAA-896E-6844D8EF372C}" type="slidenum">
              <a:rPr lang="ru-RU" smtClean="0"/>
              <a:pPr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5766901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B64F6A-93F2-4AAA-896E-6844D8EF372C}" type="slidenum">
              <a:rPr lang="ru-RU" smtClean="0"/>
              <a:pPr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5766901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B64F6A-93F2-4AAA-896E-6844D8EF372C}" type="slidenum">
              <a:rPr lang="ru-RU" smtClean="0"/>
              <a:pPr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576690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6EDE18-A6B4-4930-B064-5A19D5057813}" type="datetimeFigureOut">
              <a:rPr lang="ru-RU" smtClean="0"/>
              <a:pPr/>
              <a:t>09.09.2021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4FD03-5229-40DC-8848-9439C9C1910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160624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6EDE18-A6B4-4930-B064-5A19D5057813}" type="datetimeFigureOut">
              <a:rPr lang="ru-RU" smtClean="0"/>
              <a:pPr/>
              <a:t>09.09.2021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4FD03-5229-40DC-8848-9439C9C1910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547386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6EDE18-A6B4-4930-B064-5A19D5057813}" type="datetimeFigureOut">
              <a:rPr lang="ru-RU" smtClean="0"/>
              <a:pPr/>
              <a:t>09.09.2021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4FD03-5229-40DC-8848-9439C9C1910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788337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6EDE18-A6B4-4930-B064-5A19D5057813}" type="datetimeFigureOut">
              <a:rPr lang="ru-RU" smtClean="0"/>
              <a:pPr/>
              <a:t>09.09.2021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4FD03-5229-40DC-8848-9439C9C1910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693532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6EDE18-A6B4-4930-B064-5A19D5057813}" type="datetimeFigureOut">
              <a:rPr lang="ru-RU" smtClean="0"/>
              <a:pPr/>
              <a:t>09.09.2021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4FD03-5229-40DC-8848-9439C9C1910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317151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6EDE18-A6B4-4930-B064-5A19D5057813}" type="datetimeFigureOut">
              <a:rPr lang="ru-RU" smtClean="0"/>
              <a:pPr/>
              <a:t>09.09.2021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4FD03-5229-40DC-8848-9439C9C1910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756135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6EDE18-A6B4-4930-B064-5A19D5057813}" type="datetimeFigureOut">
              <a:rPr lang="ru-RU" smtClean="0"/>
              <a:pPr/>
              <a:t>09.09.2021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4FD03-5229-40DC-8848-9439C9C1910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806609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6EDE18-A6B4-4930-B064-5A19D5057813}" type="datetimeFigureOut">
              <a:rPr lang="ru-RU" smtClean="0"/>
              <a:pPr/>
              <a:t>09.09.2021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4FD03-5229-40DC-8848-9439C9C1910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704409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6EDE18-A6B4-4930-B064-5A19D5057813}" type="datetimeFigureOut">
              <a:rPr lang="ru-RU" smtClean="0"/>
              <a:pPr/>
              <a:t>09.09.2021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4FD03-5229-40DC-8848-9439C9C1910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352142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6EDE18-A6B4-4930-B064-5A19D5057813}" type="datetimeFigureOut">
              <a:rPr lang="ru-RU" smtClean="0"/>
              <a:pPr/>
              <a:t>09.09.2021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4FD03-5229-40DC-8848-9439C9C1910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082909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6EDE18-A6B4-4930-B064-5A19D5057813}" type="datetimeFigureOut">
              <a:rPr lang="ru-RU" smtClean="0"/>
              <a:pPr/>
              <a:t>09.09.2021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4FD03-5229-40DC-8848-9439C9C1910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854539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6EDE18-A6B4-4930-B064-5A19D5057813}" type="datetimeFigureOut">
              <a:rPr lang="ru-RU" smtClean="0"/>
              <a:pPr/>
              <a:t>09.09.2021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34FD03-5229-40DC-8848-9439C9C1910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997482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g"/><Relationship Id="rId4" Type="http://schemas.openxmlformats.org/officeDocument/2006/relationships/image" Target="../media/image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idx="4294967295"/>
          </p:nvPr>
        </p:nvSpPr>
        <p:spPr>
          <a:xfrm>
            <a:off x="710183" y="1558169"/>
            <a:ext cx="7867650" cy="431800"/>
          </a:xfrm>
        </p:spPr>
        <p:txBody>
          <a:bodyPr>
            <a:noAutofit/>
          </a:bodyPr>
          <a:lstStyle/>
          <a:p>
            <a:pPr algn="ctr"/>
            <a:r>
              <a:rPr lang="ru-RU" sz="2400" dirty="0">
                <a:solidFill>
                  <a:schemeClr val="tx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Администрация </a:t>
            </a:r>
            <a:r>
              <a:rPr lang="ru-RU" sz="2400" dirty="0">
                <a:solidFill>
                  <a:schemeClr val="tx2"/>
                </a:solidFill>
                <a:effectLst/>
                <a:latin typeface="Times New Roman Cyr" panose="02020603050405020304" pitchFamily="18" charset="-52"/>
                <a:cs typeface="Times New Roman" panose="02020603050405020304" pitchFamily="18" charset="0"/>
              </a:rPr>
              <a:t>городского</a:t>
            </a:r>
            <a:r>
              <a:rPr lang="ru-RU" sz="2400" dirty="0">
                <a:solidFill>
                  <a:schemeClr val="tx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округа Тольятти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4294967295"/>
          </p:nvPr>
        </p:nvSpPr>
        <p:spPr>
          <a:xfrm>
            <a:off x="323056" y="2420889"/>
            <a:ext cx="8497887" cy="1872208"/>
          </a:xfrm>
        </p:spPr>
        <p:txBody>
          <a:bodyPr>
            <a:normAutofit/>
          </a:bodyPr>
          <a:lstStyle/>
          <a:p>
            <a:pPr marL="0" indent="0" algn="ctr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ru-RU" altLang="ru-RU" b="1" dirty="0">
                <a:solidFill>
                  <a:schemeClr val="tx2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Общественное обсуждение                            проекта  бюджета на 2022 г. </a:t>
            </a:r>
            <a:r>
              <a:rPr lang="ru-RU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плановый период 2023-2024 годов</a:t>
            </a:r>
            <a:endParaRPr lang="ru-RU" altLang="ru-RU" b="1" dirty="0">
              <a:solidFill>
                <a:schemeClr val="tx2"/>
              </a:solidFill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u-RU" altLang="ru-RU" sz="2000" b="1" u="sng" dirty="0">
              <a:solidFill>
                <a:schemeClr val="tx2"/>
              </a:solidFill>
              <a:latin typeface="Times New Roman Cyr" panose="02020603050405020304" pitchFamily="18" charset="-52"/>
              <a:cs typeface="Times New Roman" pitchFamily="18" charset="0"/>
            </a:endParaRPr>
          </a:p>
        </p:txBody>
      </p:sp>
      <p:pic>
        <p:nvPicPr>
          <p:cNvPr id="4" name="Picture 3" descr="C:\Users\user\Desktop\city_gerb_light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944" y="350103"/>
            <a:ext cx="1008112" cy="12412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" name="Группа 4"/>
          <p:cNvGrpSpPr/>
          <p:nvPr/>
        </p:nvGrpSpPr>
        <p:grpSpPr>
          <a:xfrm>
            <a:off x="611560" y="4448939"/>
            <a:ext cx="7920879" cy="1216800"/>
            <a:chOff x="0" y="0"/>
            <a:chExt cx="7920879" cy="1216800"/>
          </a:xfrm>
          <a:gradFill>
            <a:gsLst>
              <a:gs pos="0">
                <a:schemeClr val="accent1">
                  <a:alpha val="39000"/>
                </a:schemeClr>
              </a:gs>
              <a:gs pos="87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scene3d>
            <a:camera prst="orthographicFront"/>
            <a:lightRig rig="threePt" dir="t">
              <a:rot lat="0" lon="0" rev="7500000"/>
            </a:lightRig>
          </a:scene3d>
        </p:grpSpPr>
        <p:sp>
          <p:nvSpPr>
            <p:cNvPr id="6" name="Скругленный прямоугольник 5"/>
            <p:cNvSpPr/>
            <p:nvPr/>
          </p:nvSpPr>
          <p:spPr>
            <a:xfrm>
              <a:off x="0" y="0"/>
              <a:ext cx="7920879" cy="1216800"/>
            </a:xfrm>
            <a:prstGeom prst="roundRect">
              <a:avLst/>
            </a:prstGeom>
            <a:grpFill/>
            <a:ln>
              <a:solidFill>
                <a:schemeClr val="accent1">
                  <a:lumMod val="40000"/>
                  <a:lumOff val="60000"/>
                </a:schemeClr>
              </a:solidFill>
            </a:ln>
            <a:sp3d prstMaterial="plastic">
              <a:bevelT w="127000" h="25400" prst="relaxedInset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2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7" name="Скругленный прямоугольник 4"/>
            <p:cNvSpPr/>
            <p:nvPr/>
          </p:nvSpPr>
          <p:spPr>
            <a:xfrm>
              <a:off x="59399" y="59399"/>
              <a:ext cx="7802081" cy="1098002"/>
            </a:xfrm>
            <a:prstGeom prst="rect">
              <a:avLst/>
            </a:prstGeom>
            <a:grpFill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21920" tIns="121920" rIns="121920" bIns="121920" numCol="1" spcCol="1270" anchor="ctr" anchorCtr="0">
              <a:noAutofit/>
            </a:bodyPr>
            <a:lstStyle/>
            <a:p>
              <a:pPr lvl="0" algn="ctr" defTabSz="1422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3200" b="1" dirty="0">
                  <a:solidFill>
                    <a:schemeClr val="tx2"/>
                  </a:solidFill>
                </a:rPr>
                <a:t>ГРБС </a:t>
              </a:r>
              <a:r>
                <a:rPr lang="ru-RU" sz="3200" b="1" kern="1200" dirty="0">
                  <a:solidFill>
                    <a:schemeClr val="tx2"/>
                  </a:solidFill>
                </a:rPr>
                <a:t>– ДЕПАРТАМЕНТ КУЛЬТУРЫ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7366822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Users\user\Desktop\city_gerb_light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534" y="232895"/>
            <a:ext cx="782818" cy="9638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7" name="Прямая соединительная линия 6"/>
          <p:cNvCxnSpPr/>
          <p:nvPr/>
        </p:nvCxnSpPr>
        <p:spPr>
          <a:xfrm>
            <a:off x="619943" y="1340768"/>
            <a:ext cx="8280920" cy="0"/>
          </a:xfrm>
          <a:prstGeom prst="line">
            <a:avLst/>
          </a:prstGeom>
          <a:ln w="381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Прямоугольник 8"/>
          <p:cNvSpPr/>
          <p:nvPr/>
        </p:nvSpPr>
        <p:spPr>
          <a:xfrm>
            <a:off x="576022" y="1415663"/>
            <a:ext cx="8136904" cy="10310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09728" indent="0" algn="ctr">
              <a:buNone/>
            </a:pPr>
            <a:r>
              <a:rPr lang="ru-RU" sz="2100" b="1" dirty="0">
                <a:solidFill>
                  <a:schemeClr val="tx2"/>
                </a:solidFill>
                <a:latin typeface="Times New Roman Cyr" panose="02020603050405020304" pitchFamily="18" charset="-52"/>
              </a:rPr>
              <a:t>Сеть</a:t>
            </a:r>
            <a:r>
              <a:rPr lang="en-US" sz="2100" b="1" dirty="0">
                <a:solidFill>
                  <a:schemeClr val="tx2"/>
                </a:solidFill>
                <a:latin typeface="Times New Roman Cyr" panose="02020603050405020304" pitchFamily="18" charset="-52"/>
              </a:rPr>
              <a:t> </a:t>
            </a:r>
            <a:r>
              <a:rPr lang="ru-RU" sz="2100" b="1" dirty="0">
                <a:solidFill>
                  <a:schemeClr val="tx2"/>
                </a:solidFill>
                <a:latin typeface="Times New Roman Cyr" panose="02020603050405020304" pitchFamily="18" charset="-52"/>
              </a:rPr>
              <a:t>муниципальных учреждений культуры и искусства                              </a:t>
            </a:r>
            <a:r>
              <a:rPr lang="ru-RU" sz="2000" dirty="0">
                <a:solidFill>
                  <a:schemeClr val="tx2"/>
                </a:solidFill>
                <a:latin typeface="Times New Roman Cyr" panose="02020603050405020304" pitchFamily="18" charset="-52"/>
              </a:rPr>
              <a:t>(32 учреждения, в том числе 18 образовательных учреждения в сфере культуры и искусства, 14 учреждений культуры и искусства)</a:t>
            </a:r>
          </a:p>
        </p:txBody>
      </p:sp>
      <p:graphicFrame>
        <p:nvGraphicFramePr>
          <p:cNvPr id="10" name="Диаграмма 9"/>
          <p:cNvGraphicFramePr/>
          <p:nvPr>
            <p:extLst>
              <p:ext uri="{D42A27DB-BD31-4B8C-83A1-F6EECF244321}">
                <p14:modId xmlns:p14="http://schemas.microsoft.com/office/powerpoint/2010/main" val="733646502"/>
              </p:ext>
            </p:extLst>
          </p:nvPr>
        </p:nvGraphicFramePr>
        <p:xfrm>
          <a:off x="44544" y="2276872"/>
          <a:ext cx="8672329" cy="41044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2" name="Заголовок 2"/>
          <p:cNvSpPr>
            <a:spLocks noGrp="1"/>
          </p:cNvSpPr>
          <p:nvPr>
            <p:ph type="title"/>
          </p:nvPr>
        </p:nvSpPr>
        <p:spPr>
          <a:xfrm>
            <a:off x="467544" y="155514"/>
            <a:ext cx="8229600" cy="1110360"/>
          </a:xfrm>
        </p:spPr>
        <p:txBody>
          <a:bodyPr>
            <a:normAutofit/>
          </a:bodyPr>
          <a:lstStyle/>
          <a:p>
            <a:pPr algn="ctr"/>
            <a:r>
              <a:rPr lang="ru-RU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ru-RU" sz="22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Общественное обсуждение проекта  </a:t>
            </a:r>
            <a:r>
              <a:rPr lang="ru-RU" sz="2200" b="1" dirty="0">
                <a:solidFill>
                  <a:schemeClr val="tx2"/>
                </a:solidFill>
                <a:latin typeface="Times New Roman Cyr" panose="02020603050405020304" pitchFamily="18" charset="-52"/>
                <a:cs typeface="Times New Roman" panose="02020603050405020304" pitchFamily="18" charset="0"/>
              </a:rPr>
              <a:t>бюджета на 2022 год</a:t>
            </a:r>
            <a:r>
              <a:rPr lang="ru-RU" sz="22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КУЛЬТУРА</a:t>
            </a:r>
            <a:endParaRPr lang="ru-RU" sz="2800" b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60299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437949" y="1731639"/>
            <a:ext cx="8363210" cy="864092"/>
          </a:xfrm>
        </p:spPr>
        <p:txBody>
          <a:bodyPr>
            <a:normAutofit fontScale="25000" lnSpcReduction="20000"/>
          </a:bodyPr>
          <a:lstStyle/>
          <a:p>
            <a:pPr marL="109728" indent="0" algn="ctr">
              <a:buNone/>
            </a:pPr>
            <a:r>
              <a:rPr lang="ru-RU" sz="112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Планируемый объем бюджетных ассигнований </a:t>
            </a:r>
          </a:p>
          <a:p>
            <a:pPr marL="109728" indent="0" algn="ctr">
              <a:buNone/>
            </a:pPr>
            <a:r>
              <a:rPr lang="en-US" sz="112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986 711</a:t>
            </a:r>
            <a:r>
              <a:rPr lang="ru-RU" sz="112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тыс. руб.</a:t>
            </a:r>
            <a:endParaRPr lang="ru-RU" sz="25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 descr="C:\Users\user\Desktop\city_gerb_light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534" y="232895"/>
            <a:ext cx="782818" cy="9638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7" name="Прямая соединительная линия 6"/>
          <p:cNvCxnSpPr/>
          <p:nvPr/>
        </p:nvCxnSpPr>
        <p:spPr>
          <a:xfrm>
            <a:off x="619943" y="1340768"/>
            <a:ext cx="8280920" cy="0"/>
          </a:xfrm>
          <a:prstGeom prst="line">
            <a:avLst/>
          </a:prstGeom>
          <a:ln w="381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Заголовок 2"/>
          <p:cNvSpPr>
            <a:spLocks noGrp="1"/>
          </p:cNvSpPr>
          <p:nvPr>
            <p:ph type="title"/>
          </p:nvPr>
        </p:nvSpPr>
        <p:spPr>
          <a:xfrm>
            <a:off x="467544" y="155514"/>
            <a:ext cx="8229600" cy="1110360"/>
          </a:xfrm>
        </p:spPr>
        <p:txBody>
          <a:bodyPr>
            <a:normAutofit/>
          </a:bodyPr>
          <a:lstStyle/>
          <a:p>
            <a:pPr algn="ctr"/>
            <a:r>
              <a:rPr lang="ru-RU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ru-RU" sz="22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Общественное обсуждение проекта  </a:t>
            </a:r>
            <a:r>
              <a:rPr lang="ru-RU" sz="2200" b="1" dirty="0">
                <a:solidFill>
                  <a:schemeClr val="tx2"/>
                </a:solidFill>
                <a:latin typeface="Times New Roman Cyr" panose="02020603050405020304" pitchFamily="18" charset="-52"/>
                <a:cs typeface="Times New Roman" panose="02020603050405020304" pitchFamily="18" charset="0"/>
              </a:rPr>
              <a:t>бюджета на 2022 год</a:t>
            </a:r>
            <a:r>
              <a:rPr lang="ru-RU" sz="22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КУЛЬТУРА</a:t>
            </a:r>
            <a:endParaRPr lang="ru-RU" sz="2800" b="1" dirty="0">
              <a:solidFill>
                <a:schemeClr val="tx2"/>
              </a:solidFill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EEB7701A-393D-42A8-9C0A-175BC944AA9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9427" y="2852937"/>
            <a:ext cx="4428499" cy="2952908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3ED55FF9-FCFC-474C-85A5-8788FCCD2E73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893" y="2852936"/>
            <a:ext cx="4432134" cy="29529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86218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Users\user\Desktop\city_gerb_light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534" y="232895"/>
            <a:ext cx="782818" cy="9638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7" name="Прямая соединительная линия 6"/>
          <p:cNvCxnSpPr/>
          <p:nvPr/>
        </p:nvCxnSpPr>
        <p:spPr>
          <a:xfrm>
            <a:off x="619943" y="1340768"/>
            <a:ext cx="8280920" cy="0"/>
          </a:xfrm>
          <a:prstGeom prst="line">
            <a:avLst/>
          </a:prstGeom>
          <a:ln w="381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9" name="Диаграмма 8"/>
          <p:cNvGraphicFramePr/>
          <p:nvPr>
            <p:extLst>
              <p:ext uri="{D42A27DB-BD31-4B8C-83A1-F6EECF244321}">
                <p14:modId xmlns:p14="http://schemas.microsoft.com/office/powerpoint/2010/main" val="101994768"/>
              </p:ext>
            </p:extLst>
          </p:nvPr>
        </p:nvGraphicFramePr>
        <p:xfrm>
          <a:off x="114267" y="2181077"/>
          <a:ext cx="8915465" cy="45120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0" name="Объект 4"/>
          <p:cNvSpPr>
            <a:spLocks noGrp="1"/>
          </p:cNvSpPr>
          <p:nvPr>
            <p:ph idx="1"/>
          </p:nvPr>
        </p:nvSpPr>
        <p:spPr>
          <a:xfrm>
            <a:off x="488651" y="1534663"/>
            <a:ext cx="8412212" cy="886225"/>
          </a:xfrm>
        </p:spPr>
        <p:txBody>
          <a:bodyPr>
            <a:normAutofit lnSpcReduction="10000"/>
          </a:bodyPr>
          <a:lstStyle/>
          <a:p>
            <a:pPr marL="109728" indent="0" algn="ctr">
              <a:buNone/>
            </a:pPr>
            <a:r>
              <a:rPr lang="ru-RU" sz="26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Расходы на выполнение муниципального задания -              </a:t>
            </a:r>
            <a:r>
              <a:rPr lang="en-US" sz="30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978 601 </a:t>
            </a:r>
            <a:r>
              <a:rPr lang="ru-RU" sz="30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тыс. руб. (</a:t>
            </a:r>
            <a:r>
              <a:rPr lang="en-US" sz="30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99,2</a:t>
            </a:r>
            <a:r>
              <a:rPr lang="ru-RU" sz="30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%) </a:t>
            </a:r>
          </a:p>
        </p:txBody>
      </p:sp>
      <p:sp>
        <p:nvSpPr>
          <p:cNvPr id="12" name="Заголовок 2"/>
          <p:cNvSpPr>
            <a:spLocks noGrp="1"/>
          </p:cNvSpPr>
          <p:nvPr>
            <p:ph type="title"/>
          </p:nvPr>
        </p:nvSpPr>
        <p:spPr>
          <a:xfrm>
            <a:off x="467544" y="155514"/>
            <a:ext cx="8229600" cy="1110360"/>
          </a:xfrm>
        </p:spPr>
        <p:txBody>
          <a:bodyPr>
            <a:normAutofit/>
          </a:bodyPr>
          <a:lstStyle/>
          <a:p>
            <a:pPr algn="ctr"/>
            <a:r>
              <a:rPr lang="ru-RU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ru-RU" sz="22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Общественное обсуждение проекта  </a:t>
            </a:r>
            <a:r>
              <a:rPr lang="ru-RU" sz="2200" b="1" dirty="0">
                <a:solidFill>
                  <a:schemeClr val="tx2"/>
                </a:solidFill>
                <a:latin typeface="Times New Roman Cyr" panose="02020603050405020304" pitchFamily="18" charset="-52"/>
                <a:cs typeface="Times New Roman" panose="02020603050405020304" pitchFamily="18" charset="0"/>
              </a:rPr>
              <a:t>бюджета на 2022 год</a:t>
            </a:r>
            <a:r>
              <a:rPr lang="ru-RU" sz="22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КУЛЬТУРА</a:t>
            </a:r>
            <a:endParaRPr lang="ru-RU" sz="2800" b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28910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Users\user\Desktop\city_gerb_light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534" y="232895"/>
            <a:ext cx="782818" cy="9638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7" name="Прямая соединительная линия 6"/>
          <p:cNvCxnSpPr/>
          <p:nvPr/>
        </p:nvCxnSpPr>
        <p:spPr>
          <a:xfrm>
            <a:off x="619943" y="1340768"/>
            <a:ext cx="8280920" cy="0"/>
          </a:xfrm>
          <a:prstGeom prst="line">
            <a:avLst/>
          </a:prstGeom>
          <a:ln w="381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Объект 4"/>
          <p:cNvSpPr>
            <a:spLocks noGrp="1"/>
          </p:cNvSpPr>
          <p:nvPr>
            <p:ph idx="1"/>
          </p:nvPr>
        </p:nvSpPr>
        <p:spPr>
          <a:xfrm>
            <a:off x="488651" y="1534663"/>
            <a:ext cx="8412212" cy="886225"/>
          </a:xfrm>
        </p:spPr>
        <p:txBody>
          <a:bodyPr>
            <a:normAutofit lnSpcReduction="10000"/>
          </a:bodyPr>
          <a:lstStyle/>
          <a:p>
            <a:pPr marL="109728" indent="0" algn="ctr">
              <a:buNone/>
            </a:pPr>
            <a:r>
              <a:rPr lang="ru-RU" sz="26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Расходы на выполнение муниципального задания -              </a:t>
            </a:r>
            <a:r>
              <a:rPr lang="en-US" sz="26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978 601 </a:t>
            </a:r>
            <a:r>
              <a:rPr lang="ru-RU" sz="30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тыс. руб. (</a:t>
            </a:r>
            <a:r>
              <a:rPr lang="en-US" sz="30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99,2</a:t>
            </a:r>
            <a:r>
              <a:rPr lang="ru-RU" sz="30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%) </a:t>
            </a:r>
          </a:p>
        </p:txBody>
      </p:sp>
      <p:graphicFrame>
        <p:nvGraphicFramePr>
          <p:cNvPr id="9" name="Диаграмма 8"/>
          <p:cNvGraphicFramePr/>
          <p:nvPr>
            <p:extLst>
              <p:ext uri="{D42A27DB-BD31-4B8C-83A1-F6EECF244321}">
                <p14:modId xmlns:p14="http://schemas.microsoft.com/office/powerpoint/2010/main" val="983284913"/>
              </p:ext>
            </p:extLst>
          </p:nvPr>
        </p:nvGraphicFramePr>
        <p:xfrm>
          <a:off x="488651" y="2614782"/>
          <a:ext cx="7920880" cy="39919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1" name="Заголовок 2"/>
          <p:cNvSpPr>
            <a:spLocks noGrp="1"/>
          </p:cNvSpPr>
          <p:nvPr>
            <p:ph type="title"/>
          </p:nvPr>
        </p:nvSpPr>
        <p:spPr>
          <a:xfrm>
            <a:off x="467544" y="155514"/>
            <a:ext cx="8229600" cy="1110360"/>
          </a:xfrm>
        </p:spPr>
        <p:txBody>
          <a:bodyPr>
            <a:normAutofit/>
          </a:bodyPr>
          <a:lstStyle/>
          <a:p>
            <a:pPr algn="ctr"/>
            <a:r>
              <a:rPr lang="ru-RU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ru-RU" sz="22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Общественное обсуждение проекта  </a:t>
            </a:r>
            <a:r>
              <a:rPr lang="ru-RU" sz="2200" b="1" dirty="0">
                <a:solidFill>
                  <a:schemeClr val="tx2"/>
                </a:solidFill>
                <a:latin typeface="Times New Roman Cyr" panose="02020603050405020304" pitchFamily="18" charset="-52"/>
                <a:cs typeface="Times New Roman" panose="02020603050405020304" pitchFamily="18" charset="0"/>
              </a:rPr>
              <a:t>бюджета на 2022 год</a:t>
            </a:r>
            <a:r>
              <a:rPr lang="ru-RU" sz="22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КУЛЬТУРА</a:t>
            </a:r>
            <a:endParaRPr lang="ru-RU" sz="2800" b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03375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Users\user\Desktop\city_gerb_light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534" y="232895"/>
            <a:ext cx="782818" cy="9638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7" name="Прямая соединительная линия 6"/>
          <p:cNvCxnSpPr/>
          <p:nvPr/>
        </p:nvCxnSpPr>
        <p:spPr>
          <a:xfrm>
            <a:off x="619943" y="1303673"/>
            <a:ext cx="8280920" cy="0"/>
          </a:xfrm>
          <a:prstGeom prst="line">
            <a:avLst/>
          </a:prstGeom>
          <a:ln w="381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Объект 4"/>
          <p:cNvSpPr>
            <a:spLocks noGrp="1"/>
          </p:cNvSpPr>
          <p:nvPr>
            <p:ph idx="1"/>
          </p:nvPr>
        </p:nvSpPr>
        <p:spPr>
          <a:xfrm>
            <a:off x="469930" y="1351594"/>
            <a:ext cx="8412212" cy="886225"/>
          </a:xfrm>
        </p:spPr>
        <p:txBody>
          <a:bodyPr>
            <a:normAutofit lnSpcReduction="10000"/>
          </a:bodyPr>
          <a:lstStyle/>
          <a:p>
            <a:pPr marL="109728" indent="0" algn="ctr">
              <a:buNone/>
            </a:pPr>
            <a:r>
              <a:rPr lang="ru-RU" sz="26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Расходы на выполнение муниципального задания -              </a:t>
            </a:r>
            <a:r>
              <a:rPr lang="en-US" sz="26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978 601 </a:t>
            </a:r>
            <a:r>
              <a:rPr lang="ru-RU" sz="30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тыс. руб. (</a:t>
            </a:r>
            <a:r>
              <a:rPr lang="en-US" sz="30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99,2</a:t>
            </a:r>
            <a:r>
              <a:rPr lang="ru-RU" sz="30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%) </a:t>
            </a:r>
          </a:p>
        </p:txBody>
      </p:sp>
      <p:sp>
        <p:nvSpPr>
          <p:cNvPr id="11" name="Заголовок 2"/>
          <p:cNvSpPr>
            <a:spLocks noGrp="1"/>
          </p:cNvSpPr>
          <p:nvPr>
            <p:ph type="title"/>
          </p:nvPr>
        </p:nvSpPr>
        <p:spPr>
          <a:xfrm>
            <a:off x="467544" y="155514"/>
            <a:ext cx="8229600" cy="1110360"/>
          </a:xfrm>
        </p:spPr>
        <p:txBody>
          <a:bodyPr>
            <a:normAutofit/>
          </a:bodyPr>
          <a:lstStyle/>
          <a:p>
            <a:pPr algn="ctr"/>
            <a:r>
              <a:rPr lang="ru-RU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ru-RU" sz="22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Общественное обсуждение проекта  </a:t>
            </a:r>
            <a:r>
              <a:rPr lang="ru-RU" sz="2200" b="1" dirty="0">
                <a:solidFill>
                  <a:schemeClr val="tx2"/>
                </a:solidFill>
                <a:latin typeface="Times New Roman Cyr" panose="02020603050405020304" pitchFamily="18" charset="-52"/>
                <a:cs typeface="Times New Roman" panose="02020603050405020304" pitchFamily="18" charset="0"/>
              </a:rPr>
              <a:t>бюджета на 2022год</a:t>
            </a:r>
            <a:r>
              <a:rPr lang="ru-RU" sz="22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КУЛЬТУРА</a:t>
            </a:r>
            <a:endParaRPr lang="ru-RU" sz="2800" b="1" dirty="0">
              <a:solidFill>
                <a:schemeClr val="tx2"/>
              </a:solidFill>
            </a:endParaRPr>
          </a:p>
        </p:txBody>
      </p:sp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07375697"/>
              </p:ext>
            </p:extLst>
          </p:nvPr>
        </p:nvGraphicFramePr>
        <p:xfrm>
          <a:off x="228535" y="2227023"/>
          <a:ext cx="8807961" cy="424177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877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2960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39063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65294">
                <a:tc>
                  <a:txBody>
                    <a:bodyPr/>
                    <a:lstStyle/>
                    <a:p>
                      <a:pPr marL="0" indent="0" algn="ctr">
                        <a:buFont typeface="Wingdings" pitchFamily="2" charset="2"/>
                        <a:buNone/>
                      </a:pPr>
                      <a:r>
                        <a:rPr lang="ru-RU" sz="1200" baseline="0" dirty="0">
                          <a:solidFill>
                            <a:schemeClr val="tx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Тип учреждения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aseline="0" dirty="0">
                          <a:solidFill>
                            <a:schemeClr val="tx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Объем финансирования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aseline="0" dirty="0">
                          <a:solidFill>
                            <a:schemeClr val="tx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Целевой показатель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8431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baseline="0" dirty="0">
                          <a:solidFill>
                            <a:schemeClr val="tx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Учреждения дополнительного образования в сфере культуры и искусств</a:t>
                      </a: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en-US" sz="1400" b="1" baseline="0" dirty="0">
                          <a:solidFill>
                            <a:schemeClr val="tx2"/>
                          </a:solidFill>
                          <a:latin typeface="Times New Roman Cyr" panose="02020603050405020304" pitchFamily="18" charset="-52"/>
                        </a:rPr>
                        <a:t>438 298 </a:t>
                      </a:r>
                      <a:r>
                        <a:rPr lang="ru-RU" sz="1400" b="1" baseline="0" dirty="0">
                          <a:solidFill>
                            <a:schemeClr val="tx2"/>
                          </a:solidFill>
                          <a:latin typeface="Times New Roman Cyr" panose="02020603050405020304" pitchFamily="18" charset="-52"/>
                        </a:rPr>
                        <a:t>тыс. руб.</a:t>
                      </a:r>
                    </a:p>
                    <a:p>
                      <a:pPr marL="0" indent="0" algn="ctr">
                        <a:buFont typeface="Wingdings" panose="05000000000000000000" pitchFamily="2" charset="2"/>
                        <a:buNone/>
                      </a:pPr>
                      <a:endParaRPr lang="ru-RU" sz="1400" baseline="0" dirty="0">
                        <a:solidFill>
                          <a:schemeClr val="tx2"/>
                        </a:solidFill>
                        <a:latin typeface="Times New Roman Cyr" panose="02020603050405020304" pitchFamily="18" charset="-52"/>
                      </a:endParaRP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Font typeface="Wingdings" panose="05000000000000000000" pitchFamily="2" charset="2"/>
                        <a:buNone/>
                      </a:pPr>
                      <a:r>
                        <a:rPr lang="ru-RU" sz="1400" b="1" baseline="0" dirty="0">
                          <a:solidFill>
                            <a:schemeClr val="tx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6495 чел.</a:t>
                      </a: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86372">
                <a:tc>
                  <a:txBody>
                    <a:bodyPr/>
                    <a:lstStyle/>
                    <a:p>
                      <a:pPr marL="285750" indent="-285750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Font typeface="Wingdings" pitchFamily="2" charset="2"/>
                        <a:buNone/>
                      </a:pPr>
                      <a:r>
                        <a:rPr lang="ru-RU" sz="1400" b="1" dirty="0">
                          <a:solidFill>
                            <a:schemeClr val="tx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Театры</a:t>
                      </a: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Font typeface="Wingdings" panose="05000000000000000000" pitchFamily="2" charset="2"/>
                        <a:buNone/>
                      </a:pPr>
                      <a:r>
                        <a:rPr lang="en-US" sz="1400" b="1" dirty="0">
                          <a:solidFill>
                            <a:schemeClr val="tx2"/>
                          </a:solidFill>
                          <a:latin typeface="Times New Roman Cyr" panose="02020603050405020304" pitchFamily="18" charset="-52"/>
                        </a:rPr>
                        <a:t>134 103 </a:t>
                      </a:r>
                      <a:r>
                        <a:rPr lang="ru-RU" sz="1400" b="1" dirty="0">
                          <a:solidFill>
                            <a:schemeClr val="tx2"/>
                          </a:solidFill>
                          <a:latin typeface="Times New Roman Cyr" panose="02020603050405020304" pitchFamily="18" charset="-52"/>
                        </a:rPr>
                        <a:t>тыс. руб.</a:t>
                      </a: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Font typeface="Wingdings" panose="05000000000000000000" pitchFamily="2" charset="2"/>
                        <a:buNone/>
                      </a:pPr>
                      <a:r>
                        <a:rPr lang="ru-RU" sz="1400" b="1" kern="1200" dirty="0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228,1 тыс. чел.</a:t>
                      </a:r>
                      <a:endParaRPr lang="ru-RU" sz="1400" b="1" dirty="0">
                        <a:solidFill>
                          <a:schemeClr val="tx2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86372">
                <a:tc>
                  <a:txBody>
                    <a:bodyPr/>
                    <a:lstStyle/>
                    <a:p>
                      <a:pPr marL="285750" indent="-285750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Font typeface="Wingdings" pitchFamily="2" charset="2"/>
                        <a:buNone/>
                      </a:pPr>
                      <a:r>
                        <a:rPr lang="ru-RU" sz="1400" b="1" dirty="0">
                          <a:solidFill>
                            <a:schemeClr val="tx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Филармония</a:t>
                      </a: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Font typeface="Wingdings" panose="05000000000000000000" pitchFamily="2" charset="2"/>
                        <a:buNone/>
                      </a:pPr>
                      <a:r>
                        <a:rPr lang="en-US" sz="1400" b="1" dirty="0">
                          <a:solidFill>
                            <a:schemeClr val="tx2"/>
                          </a:solidFill>
                          <a:latin typeface="Times New Roman Cyr" panose="02020603050405020304" pitchFamily="18" charset="-52"/>
                        </a:rPr>
                        <a:t>72 437 </a:t>
                      </a:r>
                      <a:r>
                        <a:rPr lang="ru-RU" sz="1400" b="1" dirty="0">
                          <a:solidFill>
                            <a:schemeClr val="tx2"/>
                          </a:solidFill>
                          <a:latin typeface="Times New Roman Cyr" panose="02020603050405020304" pitchFamily="18" charset="-52"/>
                        </a:rPr>
                        <a:t>тыс. руб.</a:t>
                      </a: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Font typeface="Wingdings" panose="05000000000000000000" pitchFamily="2" charset="2"/>
                        <a:buNone/>
                      </a:pPr>
                      <a:r>
                        <a:rPr lang="ru-RU" sz="1400" b="1" kern="1200" dirty="0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109,3 тыс. чел.</a:t>
                      </a:r>
                      <a:endParaRPr lang="ru-RU" sz="1400" b="1" dirty="0">
                        <a:solidFill>
                          <a:schemeClr val="tx2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51281">
                <a:tc>
                  <a:txBody>
                    <a:bodyPr/>
                    <a:lstStyle/>
                    <a:p>
                      <a:pPr marL="285750" indent="-285750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Font typeface="Wingdings" pitchFamily="2" charset="2"/>
                        <a:buNone/>
                      </a:pPr>
                      <a:r>
                        <a:rPr lang="ru-RU" sz="1400" b="1" dirty="0">
                          <a:solidFill>
                            <a:schemeClr val="tx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Музеи</a:t>
                      </a: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en-US" sz="1400" b="1" dirty="0">
                          <a:solidFill>
                            <a:schemeClr val="tx2"/>
                          </a:solidFill>
                          <a:latin typeface="Times New Roman Cyr" panose="02020603050405020304" pitchFamily="18" charset="-52"/>
                        </a:rPr>
                        <a:t>45 052 </a:t>
                      </a:r>
                      <a:r>
                        <a:rPr lang="ru-RU" sz="1400" b="1" dirty="0">
                          <a:solidFill>
                            <a:schemeClr val="tx2"/>
                          </a:solidFill>
                          <a:latin typeface="Times New Roman Cyr" panose="02020603050405020304" pitchFamily="18" charset="-52"/>
                        </a:rPr>
                        <a:t>тыс. руб.</a:t>
                      </a:r>
                      <a:endParaRPr lang="ru-RU" sz="1400" b="0" dirty="0">
                        <a:solidFill>
                          <a:schemeClr val="tx2"/>
                        </a:solidFill>
                        <a:latin typeface="+mn-lt"/>
                      </a:endParaRP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ru-RU" sz="1400" b="1" kern="1200" dirty="0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316,9 тыс. чел. </a:t>
                      </a:r>
                      <a:endParaRPr lang="ru-RU" sz="1400" b="1" dirty="0">
                        <a:solidFill>
                          <a:schemeClr val="tx2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86372">
                <a:tc>
                  <a:txBody>
                    <a:bodyPr/>
                    <a:lstStyle/>
                    <a:p>
                      <a:pPr marL="285750" indent="-285750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Font typeface="Wingdings" pitchFamily="2" charset="2"/>
                        <a:buNone/>
                      </a:pPr>
                      <a:r>
                        <a:rPr lang="ru-RU" sz="1400" b="1" dirty="0">
                          <a:solidFill>
                            <a:schemeClr val="tx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КДУ</a:t>
                      </a: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Font typeface="Wingdings" panose="05000000000000000000" pitchFamily="2" charset="2"/>
                        <a:buNone/>
                      </a:pPr>
                      <a:r>
                        <a:rPr lang="en-US" sz="1400" b="1" dirty="0">
                          <a:solidFill>
                            <a:schemeClr val="tx2"/>
                          </a:solidFill>
                          <a:latin typeface="Times New Roman Cyr" panose="02020603050405020304" pitchFamily="18" charset="-52"/>
                        </a:rPr>
                        <a:t>87 016 </a:t>
                      </a:r>
                      <a:r>
                        <a:rPr lang="ru-RU" sz="1400" b="1" dirty="0">
                          <a:solidFill>
                            <a:schemeClr val="tx2"/>
                          </a:solidFill>
                          <a:latin typeface="Times New Roman Cyr" panose="02020603050405020304" pitchFamily="18" charset="-52"/>
                        </a:rPr>
                        <a:t>тыс. руб.</a:t>
                      </a: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Font typeface="Wingdings" panose="05000000000000000000" pitchFamily="2" charset="2"/>
                        <a:buNone/>
                      </a:pPr>
                      <a:r>
                        <a:rPr lang="ru-RU" sz="1400" b="1" kern="1200" dirty="0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656,9 тыс. чел. </a:t>
                      </a:r>
                      <a:endParaRPr lang="ru-RU" sz="1400" b="1" dirty="0">
                        <a:solidFill>
                          <a:schemeClr val="tx2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86372">
                <a:tc>
                  <a:txBody>
                    <a:bodyPr/>
                    <a:lstStyle/>
                    <a:p>
                      <a:pPr marL="285750" indent="-285750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Font typeface="Wingdings" pitchFamily="2" charset="2"/>
                        <a:buNone/>
                      </a:pPr>
                      <a:r>
                        <a:rPr lang="ru-RU" sz="1400" b="1" dirty="0">
                          <a:solidFill>
                            <a:schemeClr val="tx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Парковый комплекс</a:t>
                      </a: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Font typeface="Wingdings" panose="05000000000000000000" pitchFamily="2" charset="2"/>
                        <a:buNone/>
                      </a:pPr>
                      <a:r>
                        <a:rPr lang="en-US" sz="1400" b="1" dirty="0">
                          <a:solidFill>
                            <a:schemeClr val="tx2"/>
                          </a:solidFill>
                          <a:latin typeface="Times New Roman Cyr" panose="02020603050405020304" pitchFamily="18" charset="-52"/>
                        </a:rPr>
                        <a:t>29 518 </a:t>
                      </a:r>
                      <a:r>
                        <a:rPr lang="ru-RU" sz="1400" b="1" dirty="0">
                          <a:solidFill>
                            <a:schemeClr val="tx2"/>
                          </a:solidFill>
                          <a:latin typeface="Times New Roman Cyr" panose="02020603050405020304" pitchFamily="18" charset="-52"/>
                        </a:rPr>
                        <a:t>тыс. руб.</a:t>
                      </a: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Font typeface="Wingdings" panose="05000000000000000000" pitchFamily="2" charset="2"/>
                        <a:buNone/>
                      </a:pPr>
                      <a:r>
                        <a:rPr lang="ru-RU" sz="1400" b="1" kern="1200" dirty="0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238,8 тыс. чел. </a:t>
                      </a:r>
                      <a:endParaRPr lang="ru-RU" sz="1400" b="1" dirty="0">
                        <a:solidFill>
                          <a:schemeClr val="tx2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8637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>
                          <a:solidFill>
                            <a:schemeClr val="tx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Библиотеки</a:t>
                      </a: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Font typeface="Wingdings" panose="05000000000000000000" pitchFamily="2" charset="2"/>
                        <a:buNone/>
                      </a:pPr>
                      <a:r>
                        <a:rPr lang="en-US" sz="1400" b="1" dirty="0">
                          <a:solidFill>
                            <a:schemeClr val="tx2"/>
                          </a:solidFill>
                          <a:latin typeface="Times New Roman Cyr" panose="02020603050405020304" pitchFamily="18" charset="-52"/>
                        </a:rPr>
                        <a:t>172 177 </a:t>
                      </a:r>
                      <a:r>
                        <a:rPr lang="ru-RU" sz="1400" b="1" dirty="0">
                          <a:solidFill>
                            <a:schemeClr val="tx2"/>
                          </a:solidFill>
                          <a:latin typeface="Times New Roman Cyr" panose="02020603050405020304" pitchFamily="18" charset="-52"/>
                        </a:rPr>
                        <a:t>тыс. руб.</a:t>
                      </a: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Font typeface="Wingdings" panose="05000000000000000000" pitchFamily="2" charset="2"/>
                        <a:buNone/>
                      </a:pPr>
                      <a:r>
                        <a:rPr lang="ru-RU" sz="1400" b="1" kern="1200" dirty="0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2310,7</a:t>
                      </a:r>
                      <a:r>
                        <a:rPr lang="en-US" sz="1400" b="1" kern="1200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b="1" kern="1200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тыс</a:t>
                      </a:r>
                      <a:r>
                        <a:rPr lang="ru-RU" sz="1400" b="1" kern="1200" dirty="0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. чел.</a:t>
                      </a:r>
                      <a:endParaRPr lang="ru-RU" sz="1400" b="1" dirty="0">
                        <a:solidFill>
                          <a:schemeClr val="tx2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390335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613447" y="159643"/>
            <a:ext cx="8229600" cy="1110360"/>
          </a:xfrm>
        </p:spPr>
        <p:txBody>
          <a:bodyPr>
            <a:normAutofit/>
          </a:bodyPr>
          <a:lstStyle/>
          <a:p>
            <a:pPr algn="ctr"/>
            <a:r>
              <a:rPr lang="ru-RU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ru-RU" sz="22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Общественное обсуждение проекта  </a:t>
            </a:r>
            <a:r>
              <a:rPr lang="ru-RU" sz="2200" b="1" dirty="0">
                <a:solidFill>
                  <a:schemeClr val="tx2"/>
                </a:solidFill>
                <a:latin typeface="Times New Roman Cyr" panose="02020603050405020304" pitchFamily="18" charset="-52"/>
                <a:cs typeface="Times New Roman" panose="02020603050405020304" pitchFamily="18" charset="0"/>
              </a:rPr>
              <a:t>бюджета на 2022 год</a:t>
            </a:r>
            <a:r>
              <a:rPr lang="ru-RU" sz="22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КУЛЬТУРА</a:t>
            </a:r>
            <a:endParaRPr lang="ru-RU" sz="2800" b="1" dirty="0">
              <a:solidFill>
                <a:schemeClr val="tx2"/>
              </a:solidFill>
            </a:endParaRPr>
          </a:p>
        </p:txBody>
      </p:sp>
      <p:pic>
        <p:nvPicPr>
          <p:cNvPr id="4" name="Picture 3" descr="C:\Users\user\Desktop\city_gerb_light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534" y="232895"/>
            <a:ext cx="782818" cy="9638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7" name="Прямая соединительная линия 6"/>
          <p:cNvCxnSpPr/>
          <p:nvPr/>
        </p:nvCxnSpPr>
        <p:spPr>
          <a:xfrm>
            <a:off x="619943" y="1340768"/>
            <a:ext cx="8280920" cy="0"/>
          </a:xfrm>
          <a:prstGeom prst="line">
            <a:avLst/>
          </a:prstGeom>
          <a:ln w="381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Объект 4"/>
          <p:cNvSpPr>
            <a:spLocks noGrp="1"/>
          </p:cNvSpPr>
          <p:nvPr>
            <p:ph idx="1"/>
          </p:nvPr>
        </p:nvSpPr>
        <p:spPr>
          <a:xfrm>
            <a:off x="430835" y="1411534"/>
            <a:ext cx="8412212" cy="886225"/>
          </a:xfrm>
        </p:spPr>
        <p:txBody>
          <a:bodyPr>
            <a:normAutofit lnSpcReduction="10000"/>
          </a:bodyPr>
          <a:lstStyle/>
          <a:p>
            <a:pPr marL="109728" indent="0" algn="ctr">
              <a:buNone/>
            </a:pPr>
            <a:r>
              <a:rPr lang="ru-RU" sz="26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Мероприятия в установленной сфере деятельности -              </a:t>
            </a:r>
            <a:r>
              <a:rPr lang="en-US" sz="30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8110 </a:t>
            </a:r>
            <a:r>
              <a:rPr lang="ru-RU" sz="30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тыс. руб. (</a:t>
            </a:r>
            <a:r>
              <a:rPr lang="en-US" sz="30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0,8</a:t>
            </a:r>
            <a:r>
              <a:rPr lang="ru-RU" sz="30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%) </a:t>
            </a:r>
          </a:p>
        </p:txBody>
      </p:sp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6920752"/>
              </p:ext>
            </p:extLst>
          </p:nvPr>
        </p:nvGraphicFramePr>
        <p:xfrm>
          <a:off x="735080" y="2297759"/>
          <a:ext cx="8107967" cy="411456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96451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4345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9513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500" b="1" dirty="0">
                        <a:solidFill>
                          <a:schemeClr val="tx2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500" b="1" dirty="0">
                        <a:solidFill>
                          <a:schemeClr val="tx2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573703"/>
                  </a:ext>
                </a:extLst>
              </a:tr>
              <a:tr h="47215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0" dirty="0">
                          <a:solidFill>
                            <a:schemeClr val="tx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Капитальный ремонт </a:t>
                      </a: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0" dirty="0">
                          <a:solidFill>
                            <a:schemeClr val="tx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2408 тыс. руб.</a:t>
                      </a: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73731398"/>
                  </a:ext>
                </a:extLst>
              </a:tr>
              <a:tr h="53596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0" dirty="0" err="1">
                          <a:solidFill>
                            <a:schemeClr val="tx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Софинансирование</a:t>
                      </a:r>
                      <a:r>
                        <a:rPr lang="ru-RU" sz="1800" b="0" dirty="0">
                          <a:solidFill>
                            <a:schemeClr val="tx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для получения субсидий из вышестоящих бюджетов</a:t>
                      </a: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0" dirty="0">
                          <a:solidFill>
                            <a:schemeClr val="tx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2271 тыс. руб.</a:t>
                      </a: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20851930"/>
                  </a:ext>
                </a:extLst>
              </a:tr>
              <a:tr h="50405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0" dirty="0">
                          <a:solidFill>
                            <a:schemeClr val="tx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Постановочные расходы</a:t>
                      </a: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Font typeface="Wingdings" panose="05000000000000000000" pitchFamily="2" charset="2"/>
                        <a:buNone/>
                      </a:pPr>
                      <a:r>
                        <a:rPr lang="ru-RU" sz="1800" b="0" dirty="0">
                          <a:solidFill>
                            <a:schemeClr val="tx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2000 тыс. руб.</a:t>
                      </a: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0405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0" dirty="0">
                          <a:solidFill>
                            <a:schemeClr val="tx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Приобретение библиотечного фонда</a:t>
                      </a: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Font typeface="Wingdings" panose="05000000000000000000" pitchFamily="2" charset="2"/>
                        <a:buNone/>
                      </a:pPr>
                      <a:r>
                        <a:rPr lang="ru-RU" sz="1800" b="0" dirty="0">
                          <a:solidFill>
                            <a:schemeClr val="tx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820 тыс. руб.</a:t>
                      </a: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42083892"/>
                  </a:ext>
                </a:extLst>
              </a:tr>
              <a:tr h="61546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0" dirty="0">
                          <a:solidFill>
                            <a:schemeClr val="tx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Театральный фестиваль «Премьера одной репетиции»</a:t>
                      </a: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r>
                        <a:rPr lang="en-US" sz="1800" b="0" dirty="0">
                          <a:solidFill>
                            <a:schemeClr val="tx2"/>
                          </a:solidFill>
                          <a:latin typeface="Times New Roman Cyr" panose="02020603050405020304" pitchFamily="18" charset="-52"/>
                        </a:rPr>
                        <a:t>256</a:t>
                      </a:r>
                      <a:r>
                        <a:rPr lang="ru-RU" sz="1800" b="0" dirty="0">
                          <a:solidFill>
                            <a:schemeClr val="tx2"/>
                          </a:solidFill>
                          <a:latin typeface="Times New Roman Cyr" panose="02020603050405020304" pitchFamily="18" charset="-52"/>
                        </a:rPr>
                        <a:t> тыс. руб.</a:t>
                      </a:r>
                    </a:p>
                    <a:p>
                      <a:pPr marL="0" indent="0" algn="ctr">
                        <a:buFont typeface="Wingdings" panose="05000000000000000000" pitchFamily="2" charset="2"/>
                        <a:buNone/>
                      </a:pPr>
                      <a:endParaRPr lang="ru-RU" sz="1800" b="0" dirty="0">
                        <a:solidFill>
                          <a:schemeClr val="tx2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15464">
                <a:tc>
                  <a:txBody>
                    <a:bodyPr/>
                    <a:lstStyle/>
                    <a:p>
                      <a:pPr marL="0" indent="0" algn="l">
                        <a:buFont typeface="Wingdings" panose="05000000000000000000" pitchFamily="2" charset="2"/>
                        <a:buNone/>
                      </a:pPr>
                      <a:r>
                        <a:rPr lang="ru-RU" sz="1800" b="0" dirty="0">
                          <a:solidFill>
                            <a:schemeClr val="tx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Осуществление отдельных ежемесячных выплат </a:t>
                      </a:r>
                    </a:p>
                    <a:p>
                      <a:pPr marL="0" indent="0" algn="l">
                        <a:buFont typeface="Wingdings" panose="05000000000000000000" pitchFamily="2" charset="2"/>
                        <a:buNone/>
                      </a:pPr>
                      <a:r>
                        <a:rPr lang="ru-RU" sz="1800" b="0" dirty="0">
                          <a:solidFill>
                            <a:schemeClr val="tx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 уходу за ребёнком </a:t>
                      </a: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US" sz="1800" b="0" dirty="0">
                          <a:solidFill>
                            <a:schemeClr val="tx2"/>
                          </a:solidFill>
                          <a:latin typeface="Times New Roman Cyr" panose="02020603050405020304" pitchFamily="18" charset="-52"/>
                        </a:rPr>
                        <a:t>281</a:t>
                      </a:r>
                      <a:r>
                        <a:rPr lang="ru-RU" sz="1800" b="0" dirty="0">
                          <a:solidFill>
                            <a:schemeClr val="tx2"/>
                          </a:solidFill>
                          <a:latin typeface="Times New Roman Cyr" panose="02020603050405020304" pitchFamily="18" charset="-52"/>
                        </a:rPr>
                        <a:t> тыс. руб.</a:t>
                      </a:r>
                      <a:endParaRPr lang="ru-RU" sz="1800" b="0" dirty="0">
                        <a:solidFill>
                          <a:schemeClr val="tx2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18928">
                <a:tc>
                  <a:txBody>
                    <a:bodyPr/>
                    <a:lstStyle/>
                    <a:p>
                      <a:pPr marL="0" indent="0" algn="l">
                        <a:buFont typeface="Wingdings" panose="05000000000000000000" pitchFamily="2" charset="2"/>
                        <a:buNone/>
                      </a:pPr>
                      <a:r>
                        <a:rPr lang="ru-RU" sz="1800" b="0" dirty="0">
                          <a:solidFill>
                            <a:schemeClr val="tx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Другие вопросы в области культуры </a:t>
                      </a: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r>
                        <a:rPr lang="en-US" sz="1800" b="0" dirty="0">
                          <a:solidFill>
                            <a:schemeClr val="tx2"/>
                          </a:solidFill>
                          <a:latin typeface="Times New Roman Cyr" panose="02020603050405020304" pitchFamily="18" charset="-52"/>
                        </a:rPr>
                        <a:t>74</a:t>
                      </a:r>
                      <a:r>
                        <a:rPr lang="ru-RU" sz="1800" b="0" dirty="0">
                          <a:solidFill>
                            <a:schemeClr val="tx2"/>
                          </a:solidFill>
                          <a:latin typeface="Times New Roman Cyr" panose="02020603050405020304" pitchFamily="18" charset="-52"/>
                        </a:rPr>
                        <a:t> тыс. руб.</a:t>
                      </a:r>
                      <a:endParaRPr lang="ru-RU" sz="1800" b="0" dirty="0">
                        <a:solidFill>
                          <a:schemeClr val="tx2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895091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Группа 5"/>
          <p:cNvGrpSpPr/>
          <p:nvPr/>
        </p:nvGrpSpPr>
        <p:grpSpPr>
          <a:xfrm>
            <a:off x="467544" y="2949517"/>
            <a:ext cx="8208913" cy="1053235"/>
            <a:chOff x="-8866" y="-57386"/>
            <a:chExt cx="7929745" cy="1274186"/>
          </a:xfrm>
          <a:gradFill>
            <a:gsLst>
              <a:gs pos="0">
                <a:schemeClr val="accent1"/>
              </a:gs>
              <a:gs pos="87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scene3d>
            <a:camera prst="orthographicFront"/>
            <a:lightRig rig="threePt" dir="t">
              <a:rot lat="0" lon="0" rev="7500000"/>
            </a:lightRig>
          </a:scene3d>
        </p:grpSpPr>
        <p:sp>
          <p:nvSpPr>
            <p:cNvPr id="7" name="Скругленный прямоугольник 6"/>
            <p:cNvSpPr/>
            <p:nvPr/>
          </p:nvSpPr>
          <p:spPr>
            <a:xfrm>
              <a:off x="0" y="0"/>
              <a:ext cx="7920879" cy="1216800"/>
            </a:xfrm>
            <a:prstGeom prst="roundRect">
              <a:avLst/>
            </a:prstGeom>
            <a:grpFill/>
            <a:ln>
              <a:solidFill>
                <a:schemeClr val="accent1">
                  <a:lumMod val="40000"/>
                  <a:lumOff val="60000"/>
                </a:schemeClr>
              </a:solidFill>
            </a:ln>
            <a:sp3d prstMaterial="plastic">
              <a:bevelT w="127000" h="25400" prst="relaxedInset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2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8" name="Скругленный прямоугольник 4"/>
            <p:cNvSpPr/>
            <p:nvPr/>
          </p:nvSpPr>
          <p:spPr>
            <a:xfrm>
              <a:off x="-8866" y="-57386"/>
              <a:ext cx="7802081" cy="1098003"/>
            </a:xfrm>
            <a:prstGeom prst="rect">
              <a:avLst/>
            </a:prstGeom>
            <a:grpFill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21920" tIns="121920" rIns="121920" bIns="121920" numCol="1" spcCol="1270" anchor="ctr" anchorCtr="0">
              <a:noAutofit/>
            </a:bodyPr>
            <a:lstStyle/>
            <a:p>
              <a:pPr algn="ctr"/>
              <a:r>
                <a:rPr lang="ru-RU" sz="3200" b="1" dirty="0">
                  <a:solidFill>
                    <a:schemeClr val="tx2"/>
                  </a:solidFill>
                  <a:latin typeface="Georgia" pitchFamily="18" charset="0"/>
                </a:rPr>
                <a:t>Спасибо за внимание!</a:t>
              </a:r>
              <a:endParaRPr lang="ru-RU" sz="3200" dirty="0">
                <a:solidFill>
                  <a:schemeClr val="tx2"/>
                </a:solidFill>
              </a:endParaRPr>
            </a:p>
          </p:txBody>
        </p:sp>
      </p:grp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E6840F47-BEB0-446F-ADE6-12DACCA8A90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301066"/>
            <a:ext cx="3887672" cy="2592288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8C245738-A2B2-4CBC-A433-B9AD239D212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785" y="254080"/>
            <a:ext cx="3887672" cy="2592288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617E75B9-71A3-4088-AF69-9A7DD200891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522" y="4101963"/>
            <a:ext cx="3949622" cy="2602142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EC5EB77A-8D5D-492F-80D2-3778821BC684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7125" y="4127357"/>
            <a:ext cx="3865122" cy="25767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2903792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2356</TotalTime>
  <Words>371</Words>
  <Application>Microsoft Office PowerPoint</Application>
  <PresentationFormat>Экран (4:3)</PresentationFormat>
  <Paragraphs>71</Paragraphs>
  <Slides>8</Slides>
  <Notes>6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5" baseType="lpstr">
      <vt:lpstr>Arial</vt:lpstr>
      <vt:lpstr>Calibri</vt:lpstr>
      <vt:lpstr>Georgia</vt:lpstr>
      <vt:lpstr>Times New Roman</vt:lpstr>
      <vt:lpstr>Times New Roman Cyr</vt:lpstr>
      <vt:lpstr>Wingdings</vt:lpstr>
      <vt:lpstr>Тема Office</vt:lpstr>
      <vt:lpstr>Администрация городского округа Тольятти</vt:lpstr>
      <vt:lpstr>    Общественное обсуждение проекта  бюджета на 2022 год КУЛЬТУРА</vt:lpstr>
      <vt:lpstr>    Общественное обсуждение проекта  бюджета на 2022 год КУЛЬТУРА</vt:lpstr>
      <vt:lpstr>    Общественное обсуждение проекта  бюджета на 2022 год КУЛЬТУРА</vt:lpstr>
      <vt:lpstr>    Общественное обсуждение проекта  бюджета на 2022 год КУЛЬТУРА</vt:lpstr>
      <vt:lpstr>    Общественное обсуждение проекта  бюджета на 2022год КУЛЬТУРА</vt:lpstr>
      <vt:lpstr>    Общественное обсуждение проекта  бюджета на 2022 год КУЛЬТУРА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Мэрия городского округа Тольятти</dc:title>
  <dc:creator>user</dc:creator>
  <cp:lastModifiedBy>Козлова Надежда Ивановна</cp:lastModifiedBy>
  <cp:revision>253</cp:revision>
  <cp:lastPrinted>2020-09-02T06:35:04Z</cp:lastPrinted>
  <dcterms:created xsi:type="dcterms:W3CDTF">2014-09-19T07:36:54Z</dcterms:created>
  <dcterms:modified xsi:type="dcterms:W3CDTF">2021-09-09T09:52:35Z</dcterms:modified>
</cp:coreProperties>
</file>