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7" r:id="rId2"/>
    <p:sldId id="505" r:id="rId3"/>
    <p:sldId id="512" r:id="rId4"/>
    <p:sldId id="513" r:id="rId5"/>
    <p:sldId id="516" r:id="rId6"/>
    <p:sldId id="515" r:id="rId7"/>
    <p:sldId id="466" r:id="rId8"/>
  </p:sldIdLst>
  <p:sldSz cx="9144000" cy="7056438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1990" autoAdjust="0"/>
  </p:normalViewPr>
  <p:slideViewPr>
    <p:cSldViewPr snapToGrid="0">
      <p:cViewPr>
        <p:scale>
          <a:sx n="100" d="100"/>
          <a:sy n="100" d="100"/>
        </p:scale>
        <p:origin x="-1944" y="-192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44538"/>
            <a:ext cx="48228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99DFCAC-D6A5-4489-A217-9A800B9987EA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1466-8DDA-44A6-BA43-2715C676FA73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6BD2-F609-4686-A95F-D7DDF3FABC03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54FC-960B-415C-AE9F-2067FC7E7260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7955-C3BE-441F-83E8-DF1B1A1B228E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1FB5-0500-475E-BEDA-F2E1471D6A29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70BD-89A2-4A68-870D-94607EF71621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2EDA-8D22-48AE-A0FE-E7CD2D9D2861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49F4-0E7E-44FC-AE47-9A087A5F4C51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9B2B-ABCB-4A9D-B976-45159B7FDEEA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2BF8-2477-40A0-81CD-A30B9BF9451F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95F4-249F-4547-85F1-CD92979A7D57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C628-8A7B-4844-8C7C-0F1BB3A449AC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5B31-E0CE-4C39-AF83-3CA774F22828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3A8599-EE0E-4A98-AB29-95CFAB2AB246}" type="datetime1">
              <a:rPr lang="ru-RU"/>
              <a:pPr>
                <a:defRPr/>
              </a:pPr>
              <a:t>05.06.2014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3"/>
          <p:cNvSpPr>
            <a:spLocks noChangeArrowheads="1"/>
          </p:cNvSpPr>
          <p:nvPr/>
        </p:nvSpPr>
        <p:spPr bwMode="auto">
          <a:xfrm>
            <a:off x="0" y="2014539"/>
            <a:ext cx="9144000" cy="2566986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149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57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1203" name="Заголовок 1"/>
          <p:cNvSpPr>
            <a:spLocks/>
          </p:cNvSpPr>
          <p:nvPr/>
        </p:nvSpPr>
        <p:spPr bwMode="auto">
          <a:xfrm>
            <a:off x="523874" y="2309813"/>
            <a:ext cx="7572375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altLang="ko-KR" sz="1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Информация о распределении ассигнований 2015 года утвержденного бюджета городского округа Тольятти на 2014 год и плановый период 2015 и 2016 годов по департаменту по управлению муниципальным имуществом</a:t>
            </a:r>
            <a:r>
              <a:rPr lang="ru-RU" altLang="ko-KR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ru-RU" altLang="ko-KR" sz="1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мэрии городского округа Тольятти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6152" name="Заголовок 1"/>
          <p:cNvSpPr>
            <a:spLocks/>
          </p:cNvSpPr>
          <p:nvPr/>
        </p:nvSpPr>
        <p:spPr bwMode="auto">
          <a:xfrm>
            <a:off x="561975" y="3417888"/>
            <a:ext cx="73072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Чижикова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 Анна Михайловна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имуществом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6153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pic>
        <p:nvPicPr>
          <p:cNvPr id="1843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55125" cy="1166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147 823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6681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Бюджетные </a:t>
            </a:r>
            <a:r>
              <a:rPr lang="ru-RU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ассигнования  2015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163 090 тыс. руб.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4" y="4125244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15 267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2933043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62676" y="2933042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2" y="3488525"/>
            <a:ext cx="37052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112 743 тыс.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рамках муниципальной программы городского округа Тольятти «Молодой семье – доступное жилье» на 2014-2015 годы</a:t>
            </a: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147 823 тыс.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35 080 тыс.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транспортной системы и дорожного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хозяйства городского округа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Тольятти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2014-2020 гг.»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704441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704442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4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городского округа Тольятти </a:t>
            </a:r>
            <a:endParaRPr lang="ru-RU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Молодой семье - доступное жилье» на 2014-2015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годы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11.10.2013г. № 3155-п/1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71475" y="2628900"/>
            <a:ext cx="8434387" cy="360045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   </a:t>
            </a:r>
          </a:p>
          <a:p>
            <a:pPr algn="just">
              <a:lnSpc>
                <a:spcPct val="125000"/>
              </a:lnSpc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  За 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счет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средств 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бюджета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городского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округа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Тольятти в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сумме 112743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тыс. руб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., направленных на </a:t>
            </a:r>
            <a:r>
              <a:rPr lang="ru-RU" sz="1800" dirty="0" err="1">
                <a:solidFill>
                  <a:schemeClr val="accent6">
                    <a:lumMod val="75000"/>
                  </a:schemeClr>
                </a:solidFill>
              </a:rPr>
              <a:t>софинансирование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 мероприятий в рамках подпрограммы «Обеспечение жильем молодых семей» федеральной целевой программы «Жилище» на 2011-2015 годы,  планируется обеспечить жильем 774 молодых семей по списку 2015 года. </a:t>
            </a:r>
          </a:p>
          <a:p>
            <a:pPr algn="just">
              <a:lnSpc>
                <a:spcPct val="125000"/>
              </a:lnSpc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     Расчет произведен, исходя из норматива стоимости 1 кв. м – 32369 руб., жилой площади - 54 кв. м, состава семьи  - 3 человека, </a:t>
            </a:r>
            <a:r>
              <a:rPr lang="ru-RU" sz="1800" dirty="0" err="1">
                <a:solidFill>
                  <a:schemeClr val="accent6">
                    <a:lumMod val="75000"/>
                  </a:schemeClr>
                </a:solidFill>
              </a:rPr>
              <a:t>софинансирования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расходного обязательства за счет средств бюджета городского округа – 23,8 %.</a:t>
            </a:r>
          </a:p>
          <a:p>
            <a:pPr algn="ctr"/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129540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«Развитие транспортной системы и дорожного хозяйства  городского  округа  Тольятти  на  2014-2020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гг.» 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29.01.2014г. № 233-п/1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4850" y="3304010"/>
            <a:ext cx="7820025" cy="2925339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  Бюджетные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инвестиции на увеличение уставного фонда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муниципального предприятия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«Тольяттинское пассажирское автотранспортное предприятие №3» в сумме 35080 тыс. руб. планируется предоставить на исполнение обязательств по договору лизинга, заключенного между МП «ТПАТП №3» и ЗАО «Сбербанк Лизинг»  в 2012 году по приобретению 102 единиц автобусов. </a:t>
            </a:r>
          </a:p>
        </p:txBody>
      </p:sp>
    </p:spTree>
    <p:extLst>
      <p:ext uri="{BB962C8B-B14F-4D97-AF65-F5344CB8AC3E}">
        <p14:creationId xmlns:p14="http://schemas.microsoft.com/office/powerpoint/2010/main" val="34310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6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15 267 тыс.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599" y="2057400"/>
            <a:ext cx="8705852" cy="15811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 Мероприятия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по оценке недвижимости, признанию прав и регулированию отношений по государственной и муниципальной собственности в сумме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12 204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тыс. руб., в том числе: 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- оплата услуг по проведению технической инвентаризации и подготовки документов на объекты муниципального имущества для проведения мероприятий по оформлению  права  муниципальной  собственности  на  них  -  11167 тыс. руб.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- оплата услуг по определению рыночной стоимости муниципального  имущества - 1000 тыс. руб.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- оплата нотариальных услуг - 21 тыс. руб.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- оплата государственной пошлины - 16 тыс. руб.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8599" y="3905249"/>
            <a:ext cx="8705852" cy="13525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Мероприятия в сфере 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общегосударственного   управления 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в сумме 2 563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тыс. руб., в том числе: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      - перечисление в бюджет налога на добавленную стоимость по итогам реализации физическим лицам муниципального имущества в рамках «Программы приватизации муниципального имущества городского округа Тольятти в 2015 году» - 2449 тыс. руб.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      - оплата услуг ФГУП «Почта России» по приему и переводу платежей населения за пользование жилыми помещениями муниципального жилищного фонда  – 114 тыс. руб.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9074" y="5448300"/>
            <a:ext cx="8705852" cy="6667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 Выкуп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земельного участка, расположенного по адресу г. Тольятти, Центральный район, городское кладбище для муниципальных нужд в сумме  500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3619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СПАСИБО ЗА ВНИМАНИЕ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0" y="2184400"/>
            <a:ext cx="9144000" cy="2220913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DC36F1-3024-4CDB-BB71-E7D23F9BD9D1}" type="slidenum">
              <a:rPr lang="ru-RU" smtClean="0">
                <a:latin typeface="Arial" charset="0"/>
              </a:rPr>
              <a:pPr/>
              <a:t>7</a:t>
            </a:fld>
            <a:endParaRPr lang="ru-RU" smtClean="0">
              <a:latin typeface="Arial" charset="0"/>
            </a:endParaRPr>
          </a:p>
        </p:txBody>
      </p:sp>
      <p:pic>
        <p:nvPicPr>
          <p:cNvPr id="32772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13438"/>
            <a:ext cx="9255125" cy="116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0" y="1893888"/>
            <a:ext cx="9144000" cy="2857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/>
          </p:cNvSpPr>
          <p:nvPr/>
        </p:nvSpPr>
        <p:spPr bwMode="auto">
          <a:xfrm>
            <a:off x="855663" y="3136900"/>
            <a:ext cx="73072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200" b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Чижикова</a:t>
            </a: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 Анна Михайловна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,</a:t>
            </a:r>
            <a:endParaRPr lang="ru-RU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имуществом</a:t>
            </a:r>
            <a:endParaRPr lang="ru-RU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13" name="Заголовок 1"/>
          <p:cNvSpPr>
            <a:spLocks/>
          </p:cNvSpPr>
          <p:nvPr/>
        </p:nvSpPr>
        <p:spPr bwMode="auto">
          <a:xfrm>
            <a:off x="820738" y="2424113"/>
            <a:ext cx="81724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altLang="ko-KR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Информация о распределении ассигнований 2015 года утвержденного бюджета городского округа Тольятти на 2014 год и плановый период 2015 и 2016 </a:t>
            </a:r>
            <a:r>
              <a:rPr lang="ru-RU" altLang="ko-KR" sz="1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годов </a:t>
            </a:r>
            <a:r>
              <a:rPr lang="ru-RU" altLang="ko-KR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по департаменту по управлению муниципальным имуществом мэрии городского округа Тольятти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eaLnBrk="0" hangingPunct="0">
              <a:defRPr/>
            </a:pPr>
            <a:endParaRPr lang="ru-RU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14816</TotalTime>
  <Words>633</Words>
  <Application>Microsoft Office PowerPoint</Application>
  <PresentationFormat>Произвольный</PresentationFormat>
  <Paragraphs>67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user</cp:lastModifiedBy>
  <cp:revision>1560</cp:revision>
  <dcterms:created xsi:type="dcterms:W3CDTF">2009-10-28T17:01:45Z</dcterms:created>
  <dcterms:modified xsi:type="dcterms:W3CDTF">2014-06-05T10:05:12Z</dcterms:modified>
</cp:coreProperties>
</file>