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42"/>
  </p:notesMasterIdLst>
  <p:sldIdLst>
    <p:sldId id="276" r:id="rId3"/>
    <p:sldId id="290" r:id="rId4"/>
    <p:sldId id="327" r:id="rId5"/>
    <p:sldId id="351" r:id="rId6"/>
    <p:sldId id="339" r:id="rId7"/>
    <p:sldId id="291" r:id="rId8"/>
    <p:sldId id="341" r:id="rId9"/>
    <p:sldId id="343" r:id="rId10"/>
    <p:sldId id="353" r:id="rId11"/>
    <p:sldId id="299" r:id="rId12"/>
    <p:sldId id="355" r:id="rId13"/>
    <p:sldId id="356" r:id="rId14"/>
    <p:sldId id="357" r:id="rId15"/>
    <p:sldId id="319" r:id="rId16"/>
    <p:sldId id="324" r:id="rId17"/>
    <p:sldId id="314" r:id="rId18"/>
    <p:sldId id="349" r:id="rId19"/>
    <p:sldId id="346" r:id="rId20"/>
    <p:sldId id="358" r:id="rId21"/>
    <p:sldId id="348" r:id="rId22"/>
    <p:sldId id="321" r:id="rId23"/>
    <p:sldId id="304" r:id="rId24"/>
    <p:sldId id="307" r:id="rId25"/>
    <p:sldId id="308" r:id="rId26"/>
    <p:sldId id="318" r:id="rId27"/>
    <p:sldId id="309" r:id="rId28"/>
    <p:sldId id="311" r:id="rId29"/>
    <p:sldId id="312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7" r:id="rId38"/>
    <p:sldId id="368" r:id="rId39"/>
    <p:sldId id="366" r:id="rId40"/>
    <p:sldId id="267" r:id="rId41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3A55F4"/>
    <a:srgbClr val="FFD653"/>
    <a:srgbClr val="FFEEB7"/>
    <a:srgbClr val="8F40D0"/>
    <a:srgbClr val="553B95"/>
    <a:srgbClr val="1E4B94"/>
    <a:srgbClr val="F6800A"/>
    <a:srgbClr val="C0F959"/>
    <a:srgbClr val="F0FE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6098" autoAdjust="0"/>
    <p:restoredTop sz="93783" autoAdjust="0"/>
  </p:normalViewPr>
  <p:slideViewPr>
    <p:cSldViewPr>
      <p:cViewPr varScale="1">
        <p:scale>
          <a:sx n="82" d="100"/>
          <a:sy n="82" d="100"/>
        </p:scale>
        <p:origin x="-1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c:rich>
      </c:tx>
      <c:layout>
        <c:manualLayout>
          <c:xMode val="edge"/>
          <c:yMode val="edge"/>
          <c:x val="0.82789679534554161"/>
          <c:y val="2.65251989389920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4732750974938859E-3"/>
          <c:y val="1.3432345622658525E-2"/>
          <c:w val="0.96711758957102656"/>
          <c:h val="0.83655698494961217"/>
        </c:manualLayout>
      </c:layout>
      <c:barChart>
        <c:barDir val="col"/>
        <c:grouping val="clustered"/>
        <c:ser>
          <c:idx val="1"/>
          <c:order val="0"/>
          <c:tx>
            <c:strRef>
              <c:f>итог!$D$3</c:f>
              <c:strCache>
                <c:ptCount val="1"/>
                <c:pt idx="0">
                  <c:v>Доведено ДФ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-1.7935860233985319E-2"/>
                  <c:y val="-1.17827593181215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800 247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839650584962724E-3"/>
                  <c:y val="-1.41393111817458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487462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462702825863045E-2"/>
                  <c:y val="-7.069655590872911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312</a:t>
                    </a:r>
                    <a:r>
                      <a:rPr lang="en-US" baseline="0" dirty="0" smtClean="0"/>
                      <a:t> 785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итог!$B$4:$B$6</c:f>
              <c:strCache>
                <c:ptCount val="3"/>
                <c:pt idx="0">
                  <c:v>Всего</c:v>
                </c:pt>
                <c:pt idx="1">
                  <c:v>дорожное хозяйство</c:v>
                </c:pt>
                <c:pt idx="2">
                  <c:v>транспорт</c:v>
                </c:pt>
              </c:strCache>
            </c:strRef>
          </c:cat>
          <c:val>
            <c:numRef>
              <c:f>итог!$D$4:$D$6</c:f>
              <c:numCache>
                <c:formatCode>#,##0</c:formatCode>
                <c:ptCount val="3"/>
                <c:pt idx="0">
                  <c:v>746135</c:v>
                </c:pt>
                <c:pt idx="1">
                  <c:v>512982</c:v>
                </c:pt>
                <c:pt idx="2">
                  <c:v>233153</c:v>
                </c:pt>
              </c:numCache>
            </c:numRef>
          </c:val>
        </c:ser>
        <c:dLbls/>
        <c:gapWidth val="80"/>
        <c:overlap val="25"/>
        <c:axId val="84839424"/>
        <c:axId val="850423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итог!$C$3</c15:sqref>
                        </c15:formulaRef>
                      </c:ext>
                    </c:extLst>
                    <c:strCache>
                      <c:ptCount val="1"/>
                      <c:pt idx="0">
                        <c:v>Потребность</c:v>
                      </c:pt>
                    </c:strCache>
                  </c:strRef>
                </c:tx>
                <c:spPr>
                  <a:solidFill>
                    <a:srgbClr val="FF0000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итог!$B$4:$B$6</c15:sqref>
                        </c15:formulaRef>
                      </c:ext>
                    </c:extLst>
                    <c:strCache>
                      <c:ptCount val="3"/>
                      <c:pt idx="0">
                        <c:v>Всего</c:v>
                      </c:pt>
                      <c:pt idx="1">
                        <c:v>дорожное хозяйство</c:v>
                      </c:pt>
                      <c:pt idx="2">
                        <c:v>транспорт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итог!$C$4:$C$6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1134334</c:v>
                      </c:pt>
                      <c:pt idx="1">
                        <c:v>780270</c:v>
                      </c:pt>
                      <c:pt idx="2">
                        <c:v>354064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84839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042304"/>
        <c:crosses val="autoZero"/>
        <c:auto val="1"/>
        <c:lblAlgn val="ctr"/>
        <c:lblOffset val="100"/>
      </c:catAx>
      <c:valAx>
        <c:axId val="85042304"/>
        <c:scaling>
          <c:orientation val="minMax"/>
        </c:scaling>
        <c:delete val="1"/>
        <c:axPos val="l"/>
        <c:numFmt formatCode="#,##0" sourceLinked="1"/>
        <c:majorTickMark val="none"/>
        <c:tickLblPos val="none"/>
        <c:crossAx val="8483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 dirty="0"/>
              <a:t>тыс. руб.</a:t>
            </a:r>
          </a:p>
        </c:rich>
      </c:tx>
      <c:layout>
        <c:manualLayout>
          <c:xMode val="edge"/>
          <c:yMode val="edge"/>
          <c:x val="4.5484126984127002E-2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0066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CFF6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Транспорт!$C$37:$D$37</c:f>
              <c:strCache>
                <c:ptCount val="2"/>
                <c:pt idx="0">
                  <c:v>Утверждено</c:v>
                </c:pt>
                <c:pt idx="1">
                  <c:v>Предварительная потребность</c:v>
                </c:pt>
              </c:strCache>
            </c:strRef>
          </c:cat>
          <c:val>
            <c:numRef>
              <c:f>Транспорт!$C$38:$D$38</c:f>
              <c:numCache>
                <c:formatCode>#,##0.0</c:formatCode>
                <c:ptCount val="2"/>
                <c:pt idx="0">
                  <c:v>201153</c:v>
                </c:pt>
                <c:pt idx="1">
                  <c:v>352074</c:v>
                </c:pt>
              </c:numCache>
            </c:numRef>
          </c:val>
        </c:ser>
        <c:dLbls/>
        <c:gapWidth val="219"/>
        <c:overlap val="-27"/>
        <c:axId val="101723520"/>
        <c:axId val="101725312"/>
      </c:barChart>
      <c:catAx>
        <c:axId val="1017235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01725312"/>
        <c:crosses val="autoZero"/>
        <c:auto val="1"/>
        <c:lblAlgn val="ctr"/>
        <c:lblOffset val="100"/>
      </c:catAx>
      <c:valAx>
        <c:axId val="101725312"/>
        <c:scaling>
          <c:orientation val="minMax"/>
          <c:min val="0"/>
        </c:scaling>
        <c:delete val="1"/>
        <c:axPos val="l"/>
        <c:numFmt formatCode="#,##0.0" sourceLinked="1"/>
        <c:majorTickMark val="none"/>
        <c:tickLblPos val="none"/>
        <c:crossAx val="10172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/>
              <a:t>тыс. руб.</a:t>
            </a:r>
          </a:p>
        </c:rich>
      </c:tx>
      <c:layout>
        <c:manualLayout>
          <c:xMode val="edge"/>
          <c:yMode val="edge"/>
          <c:x val="0.80563188976377964"/>
          <c:y val="2.7777777777777842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0066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CFF6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Транспорт!$C$40:$D$40</c:f>
              <c:strCache>
                <c:ptCount val="2"/>
                <c:pt idx="0">
                  <c:v>Утверждено</c:v>
                </c:pt>
                <c:pt idx="1">
                  <c:v>Предварительная потребность</c:v>
                </c:pt>
              </c:strCache>
            </c:strRef>
          </c:cat>
          <c:val>
            <c:numRef>
              <c:f>Транспорт!$C$41:$D$41</c:f>
              <c:numCache>
                <c:formatCode>#,##0.0</c:formatCode>
                <c:ptCount val="2"/>
                <c:pt idx="0">
                  <c:v>14600</c:v>
                </c:pt>
                <c:pt idx="1">
                  <c:v>14600</c:v>
                </c:pt>
              </c:numCache>
            </c:numRef>
          </c:val>
        </c:ser>
        <c:dLbls/>
        <c:gapWidth val="219"/>
        <c:overlap val="-27"/>
        <c:axId val="101561856"/>
        <c:axId val="101563392"/>
      </c:barChart>
      <c:catAx>
        <c:axId val="1015618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01563392"/>
        <c:crosses val="autoZero"/>
        <c:auto val="1"/>
        <c:lblAlgn val="ctr"/>
        <c:lblOffset val="100"/>
      </c:catAx>
      <c:valAx>
        <c:axId val="101563392"/>
        <c:scaling>
          <c:orientation val="minMax"/>
          <c:min val="0"/>
        </c:scaling>
        <c:delete val="1"/>
        <c:axPos val="l"/>
        <c:numFmt formatCode="#,##0.0" sourceLinked="1"/>
        <c:majorTickMark val="none"/>
        <c:tickLblPos val="none"/>
        <c:crossAx val="10156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 dirty="0"/>
              <a:t>тыс. руб.</a:t>
            </a:r>
          </a:p>
        </c:rich>
      </c:tx>
      <c:layout>
        <c:manualLayout>
          <c:xMode val="edge"/>
          <c:yMode val="edge"/>
          <c:x val="4.5484126984127002E-2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0066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CFF6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Транспорт!$C$37:$D$37</c:f>
              <c:strCache>
                <c:ptCount val="2"/>
                <c:pt idx="0">
                  <c:v>Утверждено</c:v>
                </c:pt>
                <c:pt idx="1">
                  <c:v>Предварительная потребность</c:v>
                </c:pt>
              </c:strCache>
            </c:strRef>
          </c:cat>
          <c:val>
            <c:numRef>
              <c:f>Транспорт!$C$38:$D$38</c:f>
              <c:numCache>
                <c:formatCode>#,##0.0</c:formatCode>
                <c:ptCount val="2"/>
                <c:pt idx="0">
                  <c:v>201153</c:v>
                </c:pt>
                <c:pt idx="1">
                  <c:v>352074</c:v>
                </c:pt>
              </c:numCache>
            </c:numRef>
          </c:val>
        </c:ser>
        <c:dLbls/>
        <c:gapWidth val="219"/>
        <c:overlap val="-27"/>
        <c:axId val="102704256"/>
        <c:axId val="102705792"/>
      </c:barChart>
      <c:catAx>
        <c:axId val="1027042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02705792"/>
        <c:crosses val="autoZero"/>
        <c:auto val="1"/>
        <c:lblAlgn val="ctr"/>
        <c:lblOffset val="100"/>
      </c:catAx>
      <c:valAx>
        <c:axId val="102705792"/>
        <c:scaling>
          <c:orientation val="minMax"/>
          <c:min val="0"/>
        </c:scaling>
        <c:delete val="1"/>
        <c:axPos val="l"/>
        <c:numFmt formatCode="#,##0.0" sourceLinked="1"/>
        <c:majorTickMark val="none"/>
        <c:tickLblPos val="none"/>
        <c:crossAx val="10270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/>
              <a:t>тыс. руб.</a:t>
            </a:r>
          </a:p>
        </c:rich>
      </c:tx>
      <c:layout>
        <c:manualLayout>
          <c:xMode val="edge"/>
          <c:yMode val="edge"/>
          <c:x val="0.80563188976377964"/>
          <c:y val="2.7777777777777842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0066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CFF6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Транспорт!$C$40:$D$40</c:f>
              <c:strCache>
                <c:ptCount val="2"/>
                <c:pt idx="0">
                  <c:v>Утверждено</c:v>
                </c:pt>
                <c:pt idx="1">
                  <c:v>Предварительная потребность</c:v>
                </c:pt>
              </c:strCache>
            </c:strRef>
          </c:cat>
          <c:val>
            <c:numRef>
              <c:f>Транспорт!$C$41:$D$41</c:f>
              <c:numCache>
                <c:formatCode>#,##0.0</c:formatCode>
                <c:ptCount val="2"/>
                <c:pt idx="0">
                  <c:v>14600</c:v>
                </c:pt>
                <c:pt idx="1">
                  <c:v>14600</c:v>
                </c:pt>
              </c:numCache>
            </c:numRef>
          </c:val>
        </c:ser>
        <c:dLbls/>
        <c:gapWidth val="219"/>
        <c:overlap val="-27"/>
        <c:axId val="9726976"/>
        <c:axId val="9732864"/>
      </c:barChart>
      <c:catAx>
        <c:axId val="9726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9732864"/>
        <c:crosses val="autoZero"/>
        <c:auto val="1"/>
        <c:lblAlgn val="ctr"/>
        <c:lblOffset val="100"/>
      </c:catAx>
      <c:valAx>
        <c:axId val="9732864"/>
        <c:scaling>
          <c:orientation val="minMax"/>
          <c:min val="0"/>
        </c:scaling>
        <c:delete val="1"/>
        <c:axPos val="l"/>
        <c:numFmt formatCode="#,##0.0" sourceLinked="1"/>
        <c:majorTickMark val="none"/>
        <c:tickLblPos val="none"/>
        <c:crossAx val="972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ru-RU"/>
              <a:t>тыс. руб.</a:t>
            </a:r>
          </a:p>
        </c:rich>
      </c:tx>
      <c:layout>
        <c:manualLayout>
          <c:xMode val="edge"/>
          <c:yMode val="edge"/>
          <c:x val="0.83904177602799723"/>
          <c:y val="1.3888888888888911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449229520104118E-4"/>
          <c:y val="0.83114106110334063"/>
          <c:w val="0.99841101540959853"/>
          <c:h val="0.1498463271975662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ru-RU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EB44E2-8A9A-44B3-AA02-AF5C59C32B76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46CF12-FA12-4798-BBF8-855974B3A95A}">
      <dgm:prSet phldrT="[Текст]" custT="1"/>
      <dgm:spPr/>
      <dgm:t>
        <a:bodyPr/>
        <a:lstStyle/>
        <a:p>
          <a:pPr rtl="0"/>
          <a:r>
            <a:rPr lang="ru-RU" sz="1700" b="1" dirty="0" smtClean="0"/>
            <a:t>Муниципальная программа </a:t>
          </a:r>
          <a:r>
            <a:rPr lang="ru-RU" sz="1700" dirty="0" smtClean="0"/>
            <a:t/>
          </a:r>
          <a:br>
            <a:rPr lang="ru-RU" sz="1700" dirty="0" smtClean="0"/>
          </a:br>
          <a:r>
            <a:rPr lang="ru-RU" sz="1700" b="1" dirty="0" smtClean="0"/>
            <a:t>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a:t>
          </a:r>
          <a:endParaRPr lang="ru-RU" sz="1700" dirty="0"/>
        </a:p>
      </dgm:t>
    </dgm:pt>
    <dgm:pt modelId="{DE15D05F-70A4-4132-815A-48E4701594E2}" type="parTrans" cxnId="{308E2A45-0499-4A0A-A84D-490CE242ED4F}">
      <dgm:prSet/>
      <dgm:spPr/>
      <dgm:t>
        <a:bodyPr/>
        <a:lstStyle/>
        <a:p>
          <a:endParaRPr lang="ru-RU"/>
        </a:p>
      </dgm:t>
    </dgm:pt>
    <dgm:pt modelId="{6DB7C4D2-316B-4036-9BDD-092A0DCFCC4E}" type="sibTrans" cxnId="{308E2A45-0499-4A0A-A84D-490CE242ED4F}">
      <dgm:prSet/>
      <dgm:spPr/>
      <dgm:t>
        <a:bodyPr/>
        <a:lstStyle/>
        <a:p>
          <a:endParaRPr lang="ru-RU"/>
        </a:p>
      </dgm:t>
    </dgm:pt>
    <dgm:pt modelId="{840F3128-9978-493C-A205-F582883BA1C7}">
      <dgm:prSet phldrT="[Текст]" custT="1"/>
      <dgm:spPr/>
      <dgm:t>
        <a:bodyPr anchor="ctr" anchorCtr="0"/>
        <a:lstStyle/>
        <a:p>
          <a:r>
            <a:rPr lang="ru-RU" sz="1600" dirty="0" smtClean="0"/>
            <a:t>Устройство съездов </a:t>
          </a:r>
          <a:endParaRPr lang="ru-RU" sz="1600" dirty="0"/>
        </a:p>
      </dgm:t>
    </dgm:pt>
    <dgm:pt modelId="{CE1057DB-360D-41CE-B110-422EB8A83D4A}" type="parTrans" cxnId="{0AD22CF3-A502-4BE5-897A-22D93231ECD4}">
      <dgm:prSet/>
      <dgm:spPr/>
      <dgm:t>
        <a:bodyPr/>
        <a:lstStyle/>
        <a:p>
          <a:endParaRPr lang="ru-RU"/>
        </a:p>
      </dgm:t>
    </dgm:pt>
    <dgm:pt modelId="{BF892561-83AF-4453-882D-C23554D771BB}" type="sibTrans" cxnId="{0AD22CF3-A502-4BE5-897A-22D93231ECD4}">
      <dgm:prSet/>
      <dgm:spPr/>
      <dgm:t>
        <a:bodyPr/>
        <a:lstStyle/>
        <a:p>
          <a:endParaRPr lang="ru-RU"/>
        </a:p>
      </dgm:t>
    </dgm:pt>
    <dgm:pt modelId="{35553FC0-14DB-4BF3-B917-813F6F814755}">
      <dgm:prSet phldrT="[Текст]" custT="1"/>
      <dgm:spPr/>
      <dgm:t>
        <a:bodyPr/>
        <a:lstStyle/>
        <a:p>
          <a:pPr rtl="0"/>
          <a:r>
            <a:rPr lang="ru-RU" sz="1700" b="1" dirty="0" smtClean="0"/>
            <a:t>Муниципальная программа </a:t>
          </a:r>
          <a:r>
            <a:rPr lang="ru-RU" sz="1700" dirty="0" smtClean="0"/>
            <a:t/>
          </a:r>
          <a:br>
            <a:rPr lang="ru-RU" sz="1700" dirty="0" smtClean="0"/>
          </a:br>
          <a:r>
            <a:rPr lang="ru-RU" sz="1700" b="1" dirty="0" smtClean="0"/>
            <a:t>«Развитие транспортной системы и дорожного хозяйства городского округа Тольятти </a:t>
          </a:r>
          <a:br>
            <a:rPr lang="ru-RU" sz="1700" b="1" dirty="0" smtClean="0"/>
          </a:br>
          <a:r>
            <a:rPr lang="ru-RU" sz="1700" b="1" dirty="0" smtClean="0"/>
            <a:t>на 2014-2020 </a:t>
          </a:r>
          <a:r>
            <a:rPr lang="ru-RU" sz="1700" b="1" dirty="0" err="1" smtClean="0"/>
            <a:t>г.г</a:t>
          </a:r>
          <a:r>
            <a:rPr lang="ru-RU" sz="1700" b="1" dirty="0" smtClean="0"/>
            <a:t>.»</a:t>
          </a:r>
          <a:endParaRPr lang="ru-RU" sz="1700" dirty="0"/>
        </a:p>
      </dgm:t>
    </dgm:pt>
    <dgm:pt modelId="{B4666D20-F774-41AC-A450-E96B06E7ED37}" type="parTrans" cxnId="{A4B800FD-6A01-45E8-9498-9BB29292B018}">
      <dgm:prSet/>
      <dgm:spPr/>
      <dgm:t>
        <a:bodyPr/>
        <a:lstStyle/>
        <a:p>
          <a:endParaRPr lang="ru-RU"/>
        </a:p>
      </dgm:t>
    </dgm:pt>
    <dgm:pt modelId="{7A8977F3-25C4-4915-953D-E983AFA36678}" type="sibTrans" cxnId="{A4B800FD-6A01-45E8-9498-9BB29292B018}">
      <dgm:prSet/>
      <dgm:spPr/>
      <dgm:t>
        <a:bodyPr/>
        <a:lstStyle/>
        <a:p>
          <a:endParaRPr lang="ru-RU"/>
        </a:p>
      </dgm:t>
    </dgm:pt>
    <dgm:pt modelId="{4F1E8F27-94D3-4424-9937-62F91C4E1A61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6600CC"/>
              </a:solidFill>
            </a:rPr>
            <a:t>Модернизация и развитие автомобильных дорог</a:t>
          </a:r>
          <a:endParaRPr lang="ru-RU" sz="1600" dirty="0"/>
        </a:p>
      </dgm:t>
    </dgm:pt>
    <dgm:pt modelId="{8AF1EE4A-9844-4E58-BF69-B59EDC082431}" type="parTrans" cxnId="{E45E5D3E-4758-411B-8214-3F3AB983433A}">
      <dgm:prSet/>
      <dgm:spPr/>
      <dgm:t>
        <a:bodyPr/>
        <a:lstStyle/>
        <a:p>
          <a:endParaRPr lang="ru-RU"/>
        </a:p>
      </dgm:t>
    </dgm:pt>
    <dgm:pt modelId="{641FFA35-8545-4357-A56F-019BDA1EE96C}" type="sibTrans" cxnId="{E45E5D3E-4758-411B-8214-3F3AB983433A}">
      <dgm:prSet/>
      <dgm:spPr/>
      <dgm:t>
        <a:bodyPr/>
        <a:lstStyle/>
        <a:p>
          <a:endParaRPr lang="ru-RU"/>
        </a:p>
      </dgm:t>
    </dgm:pt>
    <dgm:pt modelId="{7CE1894A-EE07-44A6-B7D6-F68C33FC94F0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9900"/>
              </a:solidFill>
            </a:rPr>
            <a:t>Повышение безопасности дорожного движения</a:t>
          </a:r>
          <a:endParaRPr lang="ru-RU" sz="1600" dirty="0"/>
        </a:p>
      </dgm:t>
    </dgm:pt>
    <dgm:pt modelId="{8619CF52-B631-4ED8-8E85-79F9CEB2D920}" type="parTrans" cxnId="{88BE317E-5600-452C-A86F-FFC24140C635}">
      <dgm:prSet/>
      <dgm:spPr/>
      <dgm:t>
        <a:bodyPr/>
        <a:lstStyle/>
        <a:p>
          <a:endParaRPr lang="ru-RU"/>
        </a:p>
      </dgm:t>
    </dgm:pt>
    <dgm:pt modelId="{BD0BAE3F-3D8D-4926-B5A4-A48AD314E61F}" type="sibTrans" cxnId="{88BE317E-5600-452C-A86F-FFC24140C635}">
      <dgm:prSet/>
      <dgm:spPr/>
      <dgm:t>
        <a:bodyPr/>
        <a:lstStyle/>
        <a:p>
          <a:endParaRPr lang="ru-RU"/>
        </a:p>
      </dgm:t>
    </dgm:pt>
    <dgm:pt modelId="{A6440E5E-83D9-4796-8689-29350DFA11E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</a:rPr>
            <a:t>Развитие автомобильных дорог, расположенных в зоне застройки индивидуальными жилыми домами</a:t>
          </a:r>
          <a:endParaRPr lang="ru-RU" sz="1600" dirty="0"/>
        </a:p>
      </dgm:t>
    </dgm:pt>
    <dgm:pt modelId="{5D299582-3756-40DD-ACF7-A44DB3AC9E3D}" type="parTrans" cxnId="{EA40043A-6CAB-4356-B195-BFF7F2EE8441}">
      <dgm:prSet/>
      <dgm:spPr/>
      <dgm:t>
        <a:bodyPr/>
        <a:lstStyle/>
        <a:p>
          <a:endParaRPr lang="ru-RU"/>
        </a:p>
      </dgm:t>
    </dgm:pt>
    <dgm:pt modelId="{218FDCD7-A447-4E10-8EAD-9AFD5D4541AB}" type="sibTrans" cxnId="{EA40043A-6CAB-4356-B195-BFF7F2EE8441}">
      <dgm:prSet/>
      <dgm:spPr/>
      <dgm:t>
        <a:bodyPr/>
        <a:lstStyle/>
        <a:p>
          <a:endParaRPr lang="ru-RU"/>
        </a:p>
      </dgm:t>
    </dgm:pt>
    <dgm:pt modelId="{4363CF41-3F31-4891-B194-23C7C7FE32D3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00FF"/>
              </a:solidFill>
            </a:rPr>
            <a:t>Развитие городского пассажирского транспорта</a:t>
          </a:r>
          <a:endParaRPr lang="ru-RU" sz="1600" dirty="0"/>
        </a:p>
      </dgm:t>
    </dgm:pt>
    <dgm:pt modelId="{D840A0B2-3EB8-436D-AB08-C1DAF14CE863}" type="parTrans" cxnId="{D927888C-A20F-4C6F-9E02-512488F3217A}">
      <dgm:prSet/>
      <dgm:spPr/>
      <dgm:t>
        <a:bodyPr/>
        <a:lstStyle/>
        <a:p>
          <a:endParaRPr lang="ru-RU"/>
        </a:p>
      </dgm:t>
    </dgm:pt>
    <dgm:pt modelId="{28C1C884-DBAC-477A-B5F2-9B9B801CD8F6}" type="sibTrans" cxnId="{D927888C-A20F-4C6F-9E02-512488F3217A}">
      <dgm:prSet/>
      <dgm:spPr/>
      <dgm:t>
        <a:bodyPr/>
        <a:lstStyle/>
        <a:p>
          <a:endParaRPr lang="ru-RU"/>
        </a:p>
      </dgm:t>
    </dgm:pt>
    <dgm:pt modelId="{45085E48-570C-4399-A3C6-2BAAACAF47FC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FF0000"/>
              </a:solidFill>
            </a:rPr>
            <a:t>Содержание улично-дорожной сети</a:t>
          </a:r>
          <a:endParaRPr lang="ru-RU" sz="1600" dirty="0"/>
        </a:p>
      </dgm:t>
    </dgm:pt>
    <dgm:pt modelId="{2D4B49EE-89A1-4D30-A5FA-92209888919F}" type="parTrans" cxnId="{34079F6F-89CA-4E63-BD9E-AE0448333324}">
      <dgm:prSet/>
      <dgm:spPr/>
      <dgm:t>
        <a:bodyPr/>
        <a:lstStyle/>
        <a:p>
          <a:endParaRPr lang="ru-RU"/>
        </a:p>
      </dgm:t>
    </dgm:pt>
    <dgm:pt modelId="{23FFE05E-E949-4007-B88D-5A00E1F84634}" type="sibTrans" cxnId="{34079F6F-89CA-4E63-BD9E-AE0448333324}">
      <dgm:prSet/>
      <dgm:spPr/>
      <dgm:t>
        <a:bodyPr/>
        <a:lstStyle/>
        <a:p>
          <a:endParaRPr lang="ru-RU"/>
        </a:p>
      </dgm:t>
    </dgm:pt>
    <dgm:pt modelId="{733A7424-11C3-4F75-8B5D-AB9950C47514}" type="pres">
      <dgm:prSet presAssocID="{D6EB44E2-8A9A-44B3-AA02-AF5C59C32B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227637-3EF8-4452-BCCF-31691A18388C}" type="pres">
      <dgm:prSet presAssocID="{BA46CF12-FA12-4798-BBF8-855974B3A95A}" presName="linNode" presStyleCnt="0"/>
      <dgm:spPr/>
    </dgm:pt>
    <dgm:pt modelId="{C97331FC-C6B7-4B9D-B1CB-1BEA2DCDC3B7}" type="pres">
      <dgm:prSet presAssocID="{BA46CF12-FA12-4798-BBF8-855974B3A95A}" presName="parentShp" presStyleLbl="node1" presStyleIdx="0" presStyleCnt="2" custScaleX="117970" custScaleY="33933" custLinFactNeighborX="-7135" custLinFactNeighborY="-5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13AAD-D769-4756-833B-0B574CB55CDE}" type="pres">
      <dgm:prSet presAssocID="{BA46CF12-FA12-4798-BBF8-855974B3A95A}" presName="childShp" presStyleLbl="bgAccFollowNode1" presStyleIdx="0" presStyleCnt="2" custScaleX="74138" custScaleY="18330" custLinFactNeighborX="1479" custLinFactNeighborY="-44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6451D2A9-7DAB-46F6-8F4A-99744E562ACE}" type="pres">
      <dgm:prSet presAssocID="{6DB7C4D2-316B-4036-9BDD-092A0DCFCC4E}" presName="spacing" presStyleCnt="0"/>
      <dgm:spPr/>
    </dgm:pt>
    <dgm:pt modelId="{FC30CED6-5A43-4B2F-8D9A-7DDD18DE7CA5}" type="pres">
      <dgm:prSet presAssocID="{35553FC0-14DB-4BF3-B917-813F6F814755}" presName="linNode" presStyleCnt="0"/>
      <dgm:spPr/>
    </dgm:pt>
    <dgm:pt modelId="{9EEF8F12-A932-409C-B5D7-8E352A6D4E43}" type="pres">
      <dgm:prSet presAssocID="{35553FC0-14DB-4BF3-B917-813F6F814755}" presName="parentShp" presStyleLbl="node1" presStyleIdx="1" presStyleCnt="2" custScaleX="122054" custScaleY="34013" custLinFactNeighborX="-878" custLinFactNeighborY="-7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626E0-22EC-48E3-A778-177AA43CE988}" type="pres">
      <dgm:prSet presAssocID="{35553FC0-14DB-4BF3-B917-813F6F814755}" presName="childShp" presStyleLbl="bgAccFollowNode1" presStyleIdx="1" presStyleCnt="2" custScaleX="83812" custScaleY="54298" custLinFactNeighborX="685" custLinFactNeighborY="-11552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</dgm:ptLst>
  <dgm:cxnLst>
    <dgm:cxn modelId="{2792D0B8-8CC0-4659-AFA8-EFE7D13C889C}" type="presOf" srcId="{840F3128-9978-493C-A205-F582883BA1C7}" destId="{EE913AAD-D769-4756-833B-0B574CB55CDE}" srcOrd="0" destOrd="0" presId="urn:microsoft.com/office/officeart/2005/8/layout/vList6"/>
    <dgm:cxn modelId="{F1529EC3-35BB-416B-9E90-3D14F8D81E8C}" type="presOf" srcId="{4F1E8F27-94D3-4424-9937-62F91C4E1A61}" destId="{858626E0-22EC-48E3-A778-177AA43CE988}" srcOrd="0" destOrd="0" presId="urn:microsoft.com/office/officeart/2005/8/layout/vList6"/>
    <dgm:cxn modelId="{F0ED1F53-471B-4C5D-B6AA-FF838B1B1DF3}" type="presOf" srcId="{35553FC0-14DB-4BF3-B917-813F6F814755}" destId="{9EEF8F12-A932-409C-B5D7-8E352A6D4E43}" srcOrd="0" destOrd="0" presId="urn:microsoft.com/office/officeart/2005/8/layout/vList6"/>
    <dgm:cxn modelId="{46607A24-71F6-4952-878C-D1AAF680935A}" type="presOf" srcId="{45085E48-570C-4399-A3C6-2BAAACAF47FC}" destId="{858626E0-22EC-48E3-A778-177AA43CE988}" srcOrd="0" destOrd="4" presId="urn:microsoft.com/office/officeart/2005/8/layout/vList6"/>
    <dgm:cxn modelId="{DDC2EA92-A61D-4F57-8887-352C36E55CD1}" type="presOf" srcId="{D6EB44E2-8A9A-44B3-AA02-AF5C59C32B76}" destId="{733A7424-11C3-4F75-8B5D-AB9950C47514}" srcOrd="0" destOrd="0" presId="urn:microsoft.com/office/officeart/2005/8/layout/vList6"/>
    <dgm:cxn modelId="{0AD22CF3-A502-4BE5-897A-22D93231ECD4}" srcId="{BA46CF12-FA12-4798-BBF8-855974B3A95A}" destId="{840F3128-9978-493C-A205-F582883BA1C7}" srcOrd="0" destOrd="0" parTransId="{CE1057DB-360D-41CE-B110-422EB8A83D4A}" sibTransId="{BF892561-83AF-4453-882D-C23554D771BB}"/>
    <dgm:cxn modelId="{E45E5D3E-4758-411B-8214-3F3AB983433A}" srcId="{35553FC0-14DB-4BF3-B917-813F6F814755}" destId="{4F1E8F27-94D3-4424-9937-62F91C4E1A61}" srcOrd="0" destOrd="0" parTransId="{8AF1EE4A-9844-4E58-BF69-B59EDC082431}" sibTransId="{641FFA35-8545-4357-A56F-019BDA1EE96C}"/>
    <dgm:cxn modelId="{F2EC2712-F18D-4AA4-9F4F-26914D8491DE}" type="presOf" srcId="{BA46CF12-FA12-4798-BBF8-855974B3A95A}" destId="{C97331FC-C6B7-4B9D-B1CB-1BEA2DCDC3B7}" srcOrd="0" destOrd="0" presId="urn:microsoft.com/office/officeart/2005/8/layout/vList6"/>
    <dgm:cxn modelId="{34079F6F-89CA-4E63-BD9E-AE0448333324}" srcId="{35553FC0-14DB-4BF3-B917-813F6F814755}" destId="{45085E48-570C-4399-A3C6-2BAAACAF47FC}" srcOrd="4" destOrd="0" parTransId="{2D4B49EE-89A1-4D30-A5FA-92209888919F}" sibTransId="{23FFE05E-E949-4007-B88D-5A00E1F84634}"/>
    <dgm:cxn modelId="{308E2A45-0499-4A0A-A84D-490CE242ED4F}" srcId="{D6EB44E2-8A9A-44B3-AA02-AF5C59C32B76}" destId="{BA46CF12-FA12-4798-BBF8-855974B3A95A}" srcOrd="0" destOrd="0" parTransId="{DE15D05F-70A4-4132-815A-48E4701594E2}" sibTransId="{6DB7C4D2-316B-4036-9BDD-092A0DCFCC4E}"/>
    <dgm:cxn modelId="{35452F19-BA2A-4565-81E1-7B19147A1FC8}" type="presOf" srcId="{4363CF41-3F31-4891-B194-23C7C7FE32D3}" destId="{858626E0-22EC-48E3-A778-177AA43CE988}" srcOrd="0" destOrd="3" presId="urn:microsoft.com/office/officeart/2005/8/layout/vList6"/>
    <dgm:cxn modelId="{A4B800FD-6A01-45E8-9498-9BB29292B018}" srcId="{D6EB44E2-8A9A-44B3-AA02-AF5C59C32B76}" destId="{35553FC0-14DB-4BF3-B917-813F6F814755}" srcOrd="1" destOrd="0" parTransId="{B4666D20-F774-41AC-A450-E96B06E7ED37}" sibTransId="{7A8977F3-25C4-4915-953D-E983AFA36678}"/>
    <dgm:cxn modelId="{BBEDE36E-16E1-41CB-9B1A-5C83457C9650}" type="presOf" srcId="{A6440E5E-83D9-4796-8689-29350DFA11E1}" destId="{858626E0-22EC-48E3-A778-177AA43CE988}" srcOrd="0" destOrd="2" presId="urn:microsoft.com/office/officeart/2005/8/layout/vList6"/>
    <dgm:cxn modelId="{EA40043A-6CAB-4356-B195-BFF7F2EE8441}" srcId="{35553FC0-14DB-4BF3-B917-813F6F814755}" destId="{A6440E5E-83D9-4796-8689-29350DFA11E1}" srcOrd="2" destOrd="0" parTransId="{5D299582-3756-40DD-ACF7-A44DB3AC9E3D}" sibTransId="{218FDCD7-A447-4E10-8EAD-9AFD5D4541AB}"/>
    <dgm:cxn modelId="{D927888C-A20F-4C6F-9E02-512488F3217A}" srcId="{35553FC0-14DB-4BF3-B917-813F6F814755}" destId="{4363CF41-3F31-4891-B194-23C7C7FE32D3}" srcOrd="3" destOrd="0" parTransId="{D840A0B2-3EB8-436D-AB08-C1DAF14CE863}" sibTransId="{28C1C884-DBAC-477A-B5F2-9B9B801CD8F6}"/>
    <dgm:cxn modelId="{88BE317E-5600-452C-A86F-FFC24140C635}" srcId="{35553FC0-14DB-4BF3-B917-813F6F814755}" destId="{7CE1894A-EE07-44A6-B7D6-F68C33FC94F0}" srcOrd="1" destOrd="0" parTransId="{8619CF52-B631-4ED8-8E85-79F9CEB2D920}" sibTransId="{BD0BAE3F-3D8D-4926-B5A4-A48AD314E61F}"/>
    <dgm:cxn modelId="{1ECB402C-5A94-4200-9136-8CCCCF115727}" type="presOf" srcId="{7CE1894A-EE07-44A6-B7D6-F68C33FC94F0}" destId="{858626E0-22EC-48E3-A778-177AA43CE988}" srcOrd="0" destOrd="1" presId="urn:microsoft.com/office/officeart/2005/8/layout/vList6"/>
    <dgm:cxn modelId="{982D4CBE-011D-4E79-B7A0-F0399DF88C14}" type="presParOf" srcId="{733A7424-11C3-4F75-8B5D-AB9950C47514}" destId="{C7227637-3EF8-4452-BCCF-31691A18388C}" srcOrd="0" destOrd="0" presId="urn:microsoft.com/office/officeart/2005/8/layout/vList6"/>
    <dgm:cxn modelId="{79CA6CD0-596E-41A8-9F5D-3A59EE613168}" type="presParOf" srcId="{C7227637-3EF8-4452-BCCF-31691A18388C}" destId="{C97331FC-C6B7-4B9D-B1CB-1BEA2DCDC3B7}" srcOrd="0" destOrd="0" presId="urn:microsoft.com/office/officeart/2005/8/layout/vList6"/>
    <dgm:cxn modelId="{2BF24678-A05B-46D5-A086-845E9462B087}" type="presParOf" srcId="{C7227637-3EF8-4452-BCCF-31691A18388C}" destId="{EE913AAD-D769-4756-833B-0B574CB55CDE}" srcOrd="1" destOrd="0" presId="urn:microsoft.com/office/officeart/2005/8/layout/vList6"/>
    <dgm:cxn modelId="{4AB418E5-8903-4746-9800-55B1D00FD91C}" type="presParOf" srcId="{733A7424-11C3-4F75-8B5D-AB9950C47514}" destId="{6451D2A9-7DAB-46F6-8F4A-99744E562ACE}" srcOrd="1" destOrd="0" presId="urn:microsoft.com/office/officeart/2005/8/layout/vList6"/>
    <dgm:cxn modelId="{C63E0911-83CF-48A9-96BF-8B70FB8E0498}" type="presParOf" srcId="{733A7424-11C3-4F75-8B5D-AB9950C47514}" destId="{FC30CED6-5A43-4B2F-8D9A-7DDD18DE7CA5}" srcOrd="2" destOrd="0" presId="urn:microsoft.com/office/officeart/2005/8/layout/vList6"/>
    <dgm:cxn modelId="{7D2D1C8E-6282-47AB-961B-8F9BD5B221B3}" type="presParOf" srcId="{FC30CED6-5A43-4B2F-8D9A-7DDD18DE7CA5}" destId="{9EEF8F12-A932-409C-B5D7-8E352A6D4E43}" srcOrd="0" destOrd="0" presId="urn:microsoft.com/office/officeart/2005/8/layout/vList6"/>
    <dgm:cxn modelId="{04AF43CB-7231-4822-85D6-BA3E39B35F06}" type="presParOf" srcId="{FC30CED6-5A43-4B2F-8D9A-7DDD18DE7CA5}" destId="{858626E0-22EC-48E3-A778-177AA43CE98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E5E71-FD47-4C1A-84A4-5C5E811421C9}" type="doc">
      <dgm:prSet loTypeId="urn:microsoft.com/office/officeart/2005/8/layout/vList4#1" loCatId="picture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1B2B24DD-AD6A-4ADF-8AA7-D996CC4756AE}">
      <dgm:prSet phldrT="[Text]" custT="1"/>
      <dgm:spPr/>
      <dgm:t>
        <a:bodyPr/>
        <a:lstStyle/>
        <a:p>
          <a:r>
            <a:rPr lang="ru-RU" sz="1800" dirty="0" smtClean="0">
              <a:solidFill>
                <a:srgbClr val="009900"/>
              </a:solidFill>
            </a:rPr>
            <a:t>Повышение безопасности дорожного движения</a:t>
          </a:r>
          <a:endParaRPr lang="ru-RU" sz="1800" noProof="0" dirty="0">
            <a:solidFill>
              <a:srgbClr val="009900"/>
            </a:solidFill>
          </a:endParaRPr>
        </a:p>
      </dgm:t>
    </dgm:pt>
    <dgm:pt modelId="{50767CCD-17DE-4EAC-9471-879EF0793117}" type="parTrans" cxnId="{440EEDB2-41E9-49A9-8184-79835D8FAC7B}">
      <dgm:prSet/>
      <dgm:spPr/>
      <dgm:t>
        <a:bodyPr/>
        <a:lstStyle/>
        <a:p>
          <a:endParaRPr lang="en-US"/>
        </a:p>
      </dgm:t>
    </dgm:pt>
    <dgm:pt modelId="{96DB799D-5883-429A-9066-2452CB3593A0}" type="sibTrans" cxnId="{440EEDB2-41E9-49A9-8184-79835D8FAC7B}">
      <dgm:prSet/>
      <dgm:spPr/>
      <dgm:t>
        <a:bodyPr/>
        <a:lstStyle/>
        <a:p>
          <a:endParaRPr lang="en-US"/>
        </a:p>
      </dgm:t>
      <dgm:extLst/>
    </dgm:pt>
    <dgm:pt modelId="{7EB639DD-4157-4EB0-972E-FF7FF44C7E3F}">
      <dgm:prSet phldrT="[Text]" custT="1"/>
      <dgm:spPr/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</a:rPr>
            <a:t>Развитие автомобильных дорог, расположенных в зоне застройки индивидуальными жилыми домами</a:t>
          </a:r>
          <a:endParaRPr lang="ru-RU" sz="1600" b="0" i="0" noProof="0" dirty="0">
            <a:solidFill>
              <a:schemeClr val="accent6">
                <a:lumMod val="50000"/>
              </a:schemeClr>
            </a:solidFill>
            <a:latin typeface="Lucida Sans Unicode"/>
          </a:endParaRPr>
        </a:p>
      </dgm:t>
    </dgm:pt>
    <dgm:pt modelId="{CCFB468C-3D16-4648-A06B-754F22149EBD}" type="parTrans" cxnId="{35954746-AFAE-4C08-9C52-0EC59EBFACA2}">
      <dgm:prSet/>
      <dgm:spPr/>
      <dgm:t>
        <a:bodyPr/>
        <a:lstStyle/>
        <a:p>
          <a:endParaRPr lang="en-US"/>
        </a:p>
      </dgm:t>
    </dgm:pt>
    <dgm:pt modelId="{192FBBF7-42C8-4055-94CC-D31EE38673F2}" type="sibTrans" cxnId="{35954746-AFAE-4C08-9C52-0EC59EBFACA2}">
      <dgm:prSet/>
      <dgm:spPr/>
      <dgm:t>
        <a:bodyPr/>
        <a:lstStyle/>
        <a:p>
          <a:endParaRPr lang="en-US"/>
        </a:p>
      </dgm:t>
      <dgm:extLst/>
    </dgm:pt>
    <dgm:pt modelId="{17A85B0C-7244-4527-9525-902AAE79A007}">
      <dgm:prSet phldrT="[Text]" custT="1"/>
      <dgm:spPr/>
      <dgm:t>
        <a:bodyPr/>
        <a:lstStyle/>
        <a:p>
          <a:r>
            <a:rPr lang="ru-RU" sz="1800" dirty="0" smtClean="0">
              <a:solidFill>
                <a:srgbClr val="0000FF"/>
              </a:solidFill>
            </a:rPr>
            <a:t>Развитие городского пассажирского транспорта</a:t>
          </a:r>
          <a:endParaRPr lang="ru-RU" sz="1800" noProof="0" dirty="0">
            <a:solidFill>
              <a:srgbClr val="0000FF"/>
            </a:solidFill>
          </a:endParaRPr>
        </a:p>
      </dgm:t>
    </dgm:pt>
    <dgm:pt modelId="{B8B3B5B8-CDA5-45FF-B954-231E4DF78ABD}" type="parTrans" cxnId="{10EFDAFF-D562-4FE0-A5BF-8A92669DADD4}">
      <dgm:prSet/>
      <dgm:spPr/>
      <dgm:t>
        <a:bodyPr/>
        <a:lstStyle/>
        <a:p>
          <a:endParaRPr lang="en-US"/>
        </a:p>
      </dgm:t>
    </dgm:pt>
    <dgm:pt modelId="{C317F779-6375-4877-B49E-BF0351655520}" type="sibTrans" cxnId="{10EFDAFF-D562-4FE0-A5BF-8A92669DADD4}">
      <dgm:prSet/>
      <dgm:spPr/>
      <dgm:t>
        <a:bodyPr/>
        <a:lstStyle/>
        <a:p>
          <a:endParaRPr lang="en-US"/>
        </a:p>
      </dgm:t>
      <dgm:extLst/>
    </dgm:pt>
    <dgm:pt modelId="{1220BA5B-6D11-4805-99C9-AAC7635BFFD1}">
      <dgm:prSet phldrT="[Text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Содержание улично-дорожной сети</a:t>
          </a:r>
          <a:endParaRPr lang="ru-RU" sz="1800" b="0" i="0" noProof="0" dirty="0">
            <a:solidFill>
              <a:srgbClr val="FF0000"/>
            </a:solidFill>
            <a:latin typeface="Lucida Sans Unicode"/>
          </a:endParaRPr>
        </a:p>
      </dgm:t>
    </dgm:pt>
    <dgm:pt modelId="{959B9EB1-0941-4234-9B6C-EF12DA5F55BC}" type="parTrans" cxnId="{C22E27BE-6F58-4055-A159-A24B70365A29}">
      <dgm:prSet/>
      <dgm:spPr/>
      <dgm:t>
        <a:bodyPr/>
        <a:lstStyle/>
        <a:p>
          <a:endParaRPr lang="en-US"/>
        </a:p>
      </dgm:t>
    </dgm:pt>
    <dgm:pt modelId="{7E4705EA-8F28-4472-9BF0-C722338A6E94}" type="sibTrans" cxnId="{C22E27BE-6F58-4055-A159-A24B70365A29}">
      <dgm:prSet/>
      <dgm:spPr/>
      <dgm:t>
        <a:bodyPr/>
        <a:lstStyle/>
        <a:p>
          <a:endParaRPr lang="en-US"/>
        </a:p>
      </dgm:t>
      <dgm:extLst/>
    </dgm:pt>
    <dgm:pt modelId="{1C4F91C8-31C8-4A6E-81A4-F7F091005389}">
      <dgm:prSet phldrT="[Text]" custT="1"/>
      <dgm:spPr/>
      <dgm:t>
        <a:bodyPr/>
        <a:lstStyle/>
        <a:p>
          <a:r>
            <a:rPr lang="ru-RU" sz="1800" dirty="0" smtClean="0">
              <a:solidFill>
                <a:srgbClr val="6600CC"/>
              </a:solidFill>
            </a:rPr>
            <a:t>Модернизация и развитие автомобильных дорог</a:t>
          </a:r>
          <a:endParaRPr lang="ru-RU" sz="1800" b="0" i="0" noProof="0" dirty="0">
            <a:solidFill>
              <a:srgbClr val="6600CC"/>
            </a:solidFill>
            <a:latin typeface="Lucida Sans Unicode"/>
          </a:endParaRPr>
        </a:p>
      </dgm:t>
    </dgm:pt>
    <dgm:pt modelId="{6EB7843A-4652-4DBF-A4A9-4287FBA1A0EE}" type="sibTrans" cxnId="{7D9118BA-2917-4390-80EA-2316D74CA9C0}">
      <dgm:prSet/>
      <dgm:spPr/>
      <dgm:t>
        <a:bodyPr/>
        <a:lstStyle/>
        <a:p>
          <a:endParaRPr lang="en-US"/>
        </a:p>
      </dgm:t>
    </dgm:pt>
    <dgm:pt modelId="{030EA36D-8F57-40DD-AB2F-50973235D319}" type="parTrans" cxnId="{7D9118BA-2917-4390-80EA-2316D74CA9C0}">
      <dgm:prSet/>
      <dgm:spPr/>
      <dgm:t>
        <a:bodyPr/>
        <a:lstStyle/>
        <a:p>
          <a:endParaRPr lang="en-US"/>
        </a:p>
      </dgm:t>
    </dgm:pt>
    <dgm:pt modelId="{706C0492-EE4F-481D-AACE-3B1D486C09D8}" type="pres">
      <dgm:prSet presAssocID="{BCDE5E71-FD47-4C1A-84A4-5C5E81142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2AB-1707-4E82-BE5D-6C5E2B0E62DF}" type="pres">
      <dgm:prSet presAssocID="{1C4F91C8-31C8-4A6E-81A4-F7F091005389}" presName="comp" presStyleCnt="0"/>
      <dgm:spPr/>
    </dgm:pt>
    <dgm:pt modelId="{78258D0E-1751-4024-B62E-E8284279CAE9}" type="pres">
      <dgm:prSet presAssocID="{1C4F91C8-31C8-4A6E-81A4-F7F091005389}" presName="box" presStyleLbl="node1" presStyleIdx="0" presStyleCnt="5"/>
      <dgm:spPr/>
      <dgm:t>
        <a:bodyPr/>
        <a:lstStyle/>
        <a:p>
          <a:endParaRPr lang="ru-RU"/>
        </a:p>
      </dgm:t>
    </dgm:pt>
    <dgm:pt modelId="{632803AA-9779-4897-B17B-10746828990D}" type="pres">
      <dgm:prSet presAssocID="{1C4F91C8-31C8-4A6E-81A4-F7F091005389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50A140-4334-4C31-947B-584433630DF8}" type="pres">
      <dgm:prSet presAssocID="{1C4F91C8-31C8-4A6E-81A4-F7F09100538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6EFB6-87BE-4846-8821-F3CEBAB4785E}" type="pres">
      <dgm:prSet presAssocID="{6EB7843A-4652-4DBF-A4A9-4287FBA1A0EE}" presName="spacer" presStyleCnt="0"/>
      <dgm:spPr/>
    </dgm:pt>
    <dgm:pt modelId="{A0098981-0EE6-48C1-A064-6315CD3A089E}" type="pres">
      <dgm:prSet presAssocID="{1B2B24DD-AD6A-4ADF-8AA7-D996CC4756AE}" presName="comp" presStyleCnt="0"/>
      <dgm:spPr/>
    </dgm:pt>
    <dgm:pt modelId="{E1BDF04B-CE3C-4C5E-99EC-FFC29DA7648D}" type="pres">
      <dgm:prSet presAssocID="{1B2B24DD-AD6A-4ADF-8AA7-D996CC4756AE}" presName="box" presStyleLbl="node1" presStyleIdx="1" presStyleCnt="5"/>
      <dgm:spPr/>
      <dgm:t>
        <a:bodyPr/>
        <a:lstStyle/>
        <a:p>
          <a:endParaRPr lang="ru-RU"/>
        </a:p>
      </dgm:t>
    </dgm:pt>
    <dgm:pt modelId="{B137CAE6-EB76-4F58-A458-83D30A9D24ED}" type="pres">
      <dgm:prSet presAssocID="{1B2B24DD-AD6A-4ADF-8AA7-D996CC4756AE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loseup of hands holding magnifier and pen" title="Sample Picture"/>
        </a:ext>
      </dgm:extLst>
    </dgm:pt>
    <dgm:pt modelId="{709FC4A0-F088-4B9A-BA45-9C4949CE6239}" type="pres">
      <dgm:prSet presAssocID="{1B2B24DD-AD6A-4ADF-8AA7-D996CC4756A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F3076-6AE0-4C9F-BE6C-F88E2FC2AE18}" type="pres">
      <dgm:prSet presAssocID="{96DB799D-5883-429A-9066-2452CB3593A0}" presName="spacer" presStyleCnt="0"/>
      <dgm:spPr/>
    </dgm:pt>
    <dgm:pt modelId="{990B6FEA-1504-44DC-B631-694945E82527}" type="pres">
      <dgm:prSet presAssocID="{7EB639DD-4157-4EB0-972E-FF7FF44C7E3F}" presName="comp" presStyleCnt="0"/>
      <dgm:spPr/>
    </dgm:pt>
    <dgm:pt modelId="{6EC8E49B-7B74-449A-9104-9E003E5BB894}" type="pres">
      <dgm:prSet presAssocID="{7EB639DD-4157-4EB0-972E-FF7FF44C7E3F}" presName="box" presStyleLbl="node1" presStyleIdx="2" presStyleCnt="5" custLinFactNeighborX="0" custLinFactNeighborY="-57"/>
      <dgm:spPr/>
      <dgm:t>
        <a:bodyPr/>
        <a:lstStyle/>
        <a:p>
          <a:endParaRPr lang="ru-RU"/>
        </a:p>
      </dgm:t>
    </dgm:pt>
    <dgm:pt modelId="{80107244-80AE-441F-8065-AA2C0F753694}" type="pres">
      <dgm:prSet presAssocID="{7EB639DD-4157-4EB0-972E-FF7FF44C7E3F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loseup of hand plugging cables into computer" title="Sample Picture"/>
        </a:ext>
      </dgm:extLst>
    </dgm:pt>
    <dgm:pt modelId="{2F62A9E8-89C8-46F3-BC5A-8E5C72C51D98}" type="pres">
      <dgm:prSet presAssocID="{7EB639DD-4157-4EB0-972E-FF7FF44C7E3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5F1CC-2B36-44EE-815A-4D16810F7920}" type="pres">
      <dgm:prSet presAssocID="{192FBBF7-42C8-4055-94CC-D31EE38673F2}" presName="spacer" presStyleCnt="0"/>
      <dgm:spPr/>
    </dgm:pt>
    <dgm:pt modelId="{8314B0A6-DA4D-4648-AB29-63730F8D60A5}" type="pres">
      <dgm:prSet presAssocID="{17A85B0C-7244-4527-9525-902AAE79A007}" presName="comp" presStyleCnt="0"/>
      <dgm:spPr/>
    </dgm:pt>
    <dgm:pt modelId="{B1DFC4A7-6B41-4642-9059-1C091163178F}" type="pres">
      <dgm:prSet presAssocID="{17A85B0C-7244-4527-9525-902AAE79A007}" presName="box" presStyleLbl="node1" presStyleIdx="3" presStyleCnt="5"/>
      <dgm:spPr/>
      <dgm:t>
        <a:bodyPr/>
        <a:lstStyle/>
        <a:p>
          <a:endParaRPr lang="ru-RU"/>
        </a:p>
      </dgm:t>
    </dgm:pt>
    <dgm:pt modelId="{D7D5EA2E-B9CC-42DB-95BF-C424B3FDBB57}" type="pres">
      <dgm:prSet presAssocID="{17A85B0C-7244-4527-9525-902AAE79A007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loseup of finger pushing power button" title="Sample Picture"/>
        </a:ext>
      </dgm:extLst>
    </dgm:pt>
    <dgm:pt modelId="{21501FFF-F0C9-48F2-8F4D-258789092A6E}" type="pres">
      <dgm:prSet presAssocID="{17A85B0C-7244-4527-9525-902AAE79A00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E5FAF-C16C-4444-9F3F-E876A9DD2BDF}" type="pres">
      <dgm:prSet presAssocID="{C317F779-6375-4877-B49E-BF0351655520}" presName="spacer" presStyleCnt="0"/>
      <dgm:spPr/>
    </dgm:pt>
    <dgm:pt modelId="{D5C3B5C8-527E-4EBA-85A3-564A1001FBC9}" type="pres">
      <dgm:prSet presAssocID="{1220BA5B-6D11-4805-99C9-AAC7635BFFD1}" presName="comp" presStyleCnt="0"/>
      <dgm:spPr/>
    </dgm:pt>
    <dgm:pt modelId="{826ADF1A-AF93-4A7A-AE6A-23432419DE96}" type="pres">
      <dgm:prSet presAssocID="{1220BA5B-6D11-4805-99C9-AAC7635BFFD1}" presName="box" presStyleLbl="node1" presStyleIdx="4" presStyleCnt="5"/>
      <dgm:spPr/>
      <dgm:t>
        <a:bodyPr/>
        <a:lstStyle/>
        <a:p>
          <a:endParaRPr lang="ru-RU"/>
        </a:p>
      </dgm:t>
    </dgm:pt>
    <dgm:pt modelId="{F8F818E6-1FED-488D-A53D-58AF4C71E30E}" type="pres">
      <dgm:prSet presAssocID="{1220BA5B-6D11-4805-99C9-AAC7635BFFD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 descr="Closeup of hand holding pen and pointing to data in column chart" title="Sample Picture"/>
        </a:ext>
      </dgm:extLst>
    </dgm:pt>
    <dgm:pt modelId="{31F2A3A7-5EF6-4E0D-9BD5-B6914FD271BD}" type="pres">
      <dgm:prSet presAssocID="{1220BA5B-6D11-4805-99C9-AAC7635BFFD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2E27BE-6F58-4055-A159-A24B70365A29}" srcId="{BCDE5E71-FD47-4C1A-84A4-5C5E811421C9}" destId="{1220BA5B-6D11-4805-99C9-AAC7635BFFD1}" srcOrd="4" destOrd="0" parTransId="{959B9EB1-0941-4234-9B6C-EF12DA5F55BC}" sibTransId="{7E4705EA-8F28-4472-9BF0-C722338A6E94}"/>
    <dgm:cxn modelId="{118BA530-51E0-4477-9619-2EEE407E0B4A}" type="presOf" srcId="{1C4F91C8-31C8-4A6E-81A4-F7F091005389}" destId="{9E50A140-4334-4C31-947B-584433630DF8}" srcOrd="1" destOrd="0" presId="urn:microsoft.com/office/officeart/2005/8/layout/vList4#1"/>
    <dgm:cxn modelId="{1D211B47-885E-4517-B61E-22A98B2C7B01}" type="presOf" srcId="{1B2B24DD-AD6A-4ADF-8AA7-D996CC4756AE}" destId="{E1BDF04B-CE3C-4C5E-99EC-FFC29DA7648D}" srcOrd="0" destOrd="0" presId="urn:microsoft.com/office/officeart/2005/8/layout/vList4#1"/>
    <dgm:cxn modelId="{35954746-AFAE-4C08-9C52-0EC59EBFACA2}" srcId="{BCDE5E71-FD47-4C1A-84A4-5C5E811421C9}" destId="{7EB639DD-4157-4EB0-972E-FF7FF44C7E3F}" srcOrd="2" destOrd="0" parTransId="{CCFB468C-3D16-4648-A06B-754F22149EBD}" sibTransId="{192FBBF7-42C8-4055-94CC-D31EE38673F2}"/>
    <dgm:cxn modelId="{B66FB279-30FA-4157-8CBF-CD8031415EF3}" type="presOf" srcId="{17A85B0C-7244-4527-9525-902AAE79A007}" destId="{21501FFF-F0C9-48F2-8F4D-258789092A6E}" srcOrd="1" destOrd="0" presId="urn:microsoft.com/office/officeart/2005/8/layout/vList4#1"/>
    <dgm:cxn modelId="{13505DA4-6AB1-4B6C-98B6-0916572B20EE}" type="presOf" srcId="{1220BA5B-6D11-4805-99C9-AAC7635BFFD1}" destId="{31F2A3A7-5EF6-4E0D-9BD5-B6914FD271BD}" srcOrd="1" destOrd="0" presId="urn:microsoft.com/office/officeart/2005/8/layout/vList4#1"/>
    <dgm:cxn modelId="{4853BFAA-543B-455E-8DC8-FCD434C31ABA}" type="presOf" srcId="{BCDE5E71-FD47-4C1A-84A4-5C5E811421C9}" destId="{706C0492-EE4F-481D-AACE-3B1D486C09D8}" srcOrd="0" destOrd="0" presId="urn:microsoft.com/office/officeart/2005/8/layout/vList4#1"/>
    <dgm:cxn modelId="{F25A8765-153D-440C-8F89-906FEA66A83F}" type="presOf" srcId="{17A85B0C-7244-4527-9525-902AAE79A007}" destId="{B1DFC4A7-6B41-4642-9059-1C091163178F}" srcOrd="0" destOrd="0" presId="urn:microsoft.com/office/officeart/2005/8/layout/vList4#1"/>
    <dgm:cxn modelId="{61C24BAB-EA8C-4F97-9FCD-3D07F5399688}" type="presOf" srcId="{1C4F91C8-31C8-4A6E-81A4-F7F091005389}" destId="{78258D0E-1751-4024-B62E-E8284279CAE9}" srcOrd="0" destOrd="0" presId="urn:microsoft.com/office/officeart/2005/8/layout/vList4#1"/>
    <dgm:cxn modelId="{10EFDAFF-D562-4FE0-A5BF-8A92669DADD4}" srcId="{BCDE5E71-FD47-4C1A-84A4-5C5E811421C9}" destId="{17A85B0C-7244-4527-9525-902AAE79A007}" srcOrd="3" destOrd="0" parTransId="{B8B3B5B8-CDA5-45FF-B954-231E4DF78ABD}" sibTransId="{C317F779-6375-4877-B49E-BF0351655520}"/>
    <dgm:cxn modelId="{EE6A60F0-4B24-459F-8164-DFED5341FF31}" type="presOf" srcId="{7EB639DD-4157-4EB0-972E-FF7FF44C7E3F}" destId="{2F62A9E8-89C8-46F3-BC5A-8E5C72C51D98}" srcOrd="1" destOrd="0" presId="urn:microsoft.com/office/officeart/2005/8/layout/vList4#1"/>
    <dgm:cxn modelId="{1524FB3D-3BD3-41B7-906F-B1B7E31147C7}" type="presOf" srcId="{1B2B24DD-AD6A-4ADF-8AA7-D996CC4756AE}" destId="{709FC4A0-F088-4B9A-BA45-9C4949CE6239}" srcOrd="1" destOrd="0" presId="urn:microsoft.com/office/officeart/2005/8/layout/vList4#1"/>
    <dgm:cxn modelId="{929D9DB9-7A64-40B1-8740-68567AB78782}" type="presOf" srcId="{7EB639DD-4157-4EB0-972E-FF7FF44C7E3F}" destId="{6EC8E49B-7B74-449A-9104-9E003E5BB894}" srcOrd="0" destOrd="0" presId="urn:microsoft.com/office/officeart/2005/8/layout/vList4#1"/>
    <dgm:cxn modelId="{8E6254C5-A48F-4E3C-8880-61BD329C9583}" type="presOf" srcId="{1220BA5B-6D11-4805-99C9-AAC7635BFFD1}" destId="{826ADF1A-AF93-4A7A-AE6A-23432419DE96}" srcOrd="0" destOrd="0" presId="urn:microsoft.com/office/officeart/2005/8/layout/vList4#1"/>
    <dgm:cxn modelId="{7D9118BA-2917-4390-80EA-2316D74CA9C0}" srcId="{BCDE5E71-FD47-4C1A-84A4-5C5E811421C9}" destId="{1C4F91C8-31C8-4A6E-81A4-F7F091005389}" srcOrd="0" destOrd="0" parTransId="{030EA36D-8F57-40DD-AB2F-50973235D319}" sibTransId="{6EB7843A-4652-4DBF-A4A9-4287FBA1A0EE}"/>
    <dgm:cxn modelId="{440EEDB2-41E9-49A9-8184-79835D8FAC7B}" srcId="{BCDE5E71-FD47-4C1A-84A4-5C5E811421C9}" destId="{1B2B24DD-AD6A-4ADF-8AA7-D996CC4756AE}" srcOrd="1" destOrd="0" parTransId="{50767CCD-17DE-4EAC-9471-879EF0793117}" sibTransId="{96DB799D-5883-429A-9066-2452CB3593A0}"/>
    <dgm:cxn modelId="{265BEECC-9E24-4979-B93F-D121D1D8C74E}" type="presParOf" srcId="{706C0492-EE4F-481D-AACE-3B1D486C09D8}" destId="{CAC9F2AB-1707-4E82-BE5D-6C5E2B0E62DF}" srcOrd="0" destOrd="0" presId="urn:microsoft.com/office/officeart/2005/8/layout/vList4#1"/>
    <dgm:cxn modelId="{9A15D1E0-225C-4A7F-BB54-88246919EA09}" type="presParOf" srcId="{CAC9F2AB-1707-4E82-BE5D-6C5E2B0E62DF}" destId="{78258D0E-1751-4024-B62E-E8284279CAE9}" srcOrd="0" destOrd="0" presId="urn:microsoft.com/office/officeart/2005/8/layout/vList4#1"/>
    <dgm:cxn modelId="{DF16E5EC-2746-4140-B286-5B296FEF4912}" type="presParOf" srcId="{CAC9F2AB-1707-4E82-BE5D-6C5E2B0E62DF}" destId="{632803AA-9779-4897-B17B-10746828990D}" srcOrd="1" destOrd="0" presId="urn:microsoft.com/office/officeart/2005/8/layout/vList4#1"/>
    <dgm:cxn modelId="{872E2FDA-3650-44D3-9BAF-FB19A2027D87}" type="presParOf" srcId="{CAC9F2AB-1707-4E82-BE5D-6C5E2B0E62DF}" destId="{9E50A140-4334-4C31-947B-584433630DF8}" srcOrd="2" destOrd="0" presId="urn:microsoft.com/office/officeart/2005/8/layout/vList4#1"/>
    <dgm:cxn modelId="{6EBD5C00-11D8-4E33-8001-B9B82C680D17}" type="presParOf" srcId="{706C0492-EE4F-481D-AACE-3B1D486C09D8}" destId="{B336EFB6-87BE-4846-8821-F3CEBAB4785E}" srcOrd="1" destOrd="0" presId="urn:microsoft.com/office/officeart/2005/8/layout/vList4#1"/>
    <dgm:cxn modelId="{8B16E846-EA6F-48D5-B399-41526D504D6E}" type="presParOf" srcId="{706C0492-EE4F-481D-AACE-3B1D486C09D8}" destId="{A0098981-0EE6-48C1-A064-6315CD3A089E}" srcOrd="2" destOrd="0" presId="urn:microsoft.com/office/officeart/2005/8/layout/vList4#1"/>
    <dgm:cxn modelId="{2A790290-7409-42ED-BF2D-5053B4C55A6C}" type="presParOf" srcId="{A0098981-0EE6-48C1-A064-6315CD3A089E}" destId="{E1BDF04B-CE3C-4C5E-99EC-FFC29DA7648D}" srcOrd="0" destOrd="0" presId="urn:microsoft.com/office/officeart/2005/8/layout/vList4#1"/>
    <dgm:cxn modelId="{E62B8BEE-9401-4EEA-BBD8-C0CAC4D63228}" type="presParOf" srcId="{A0098981-0EE6-48C1-A064-6315CD3A089E}" destId="{B137CAE6-EB76-4F58-A458-83D30A9D24ED}" srcOrd="1" destOrd="0" presId="urn:microsoft.com/office/officeart/2005/8/layout/vList4#1"/>
    <dgm:cxn modelId="{1B79075A-12C7-4AFA-AC47-9F7551162C9D}" type="presParOf" srcId="{A0098981-0EE6-48C1-A064-6315CD3A089E}" destId="{709FC4A0-F088-4B9A-BA45-9C4949CE6239}" srcOrd="2" destOrd="0" presId="urn:microsoft.com/office/officeart/2005/8/layout/vList4#1"/>
    <dgm:cxn modelId="{16CE8556-CB19-4A6D-A7D2-DD42D99CCEA2}" type="presParOf" srcId="{706C0492-EE4F-481D-AACE-3B1D486C09D8}" destId="{4DDF3076-6AE0-4C9F-BE6C-F88E2FC2AE18}" srcOrd="3" destOrd="0" presId="urn:microsoft.com/office/officeart/2005/8/layout/vList4#1"/>
    <dgm:cxn modelId="{AAD4E7F5-DD67-4BF0-81AD-04D17DA76D3E}" type="presParOf" srcId="{706C0492-EE4F-481D-AACE-3B1D486C09D8}" destId="{990B6FEA-1504-44DC-B631-694945E82527}" srcOrd="4" destOrd="0" presId="urn:microsoft.com/office/officeart/2005/8/layout/vList4#1"/>
    <dgm:cxn modelId="{517D312A-99E8-4943-BC5F-4C6EAAB70D63}" type="presParOf" srcId="{990B6FEA-1504-44DC-B631-694945E82527}" destId="{6EC8E49B-7B74-449A-9104-9E003E5BB894}" srcOrd="0" destOrd="0" presId="urn:microsoft.com/office/officeart/2005/8/layout/vList4#1"/>
    <dgm:cxn modelId="{45718755-3FBA-4F58-8F5C-08D27A526FA4}" type="presParOf" srcId="{990B6FEA-1504-44DC-B631-694945E82527}" destId="{80107244-80AE-441F-8065-AA2C0F753694}" srcOrd="1" destOrd="0" presId="urn:microsoft.com/office/officeart/2005/8/layout/vList4#1"/>
    <dgm:cxn modelId="{BB700503-21E3-4BEF-96FB-B5E0F9997FFC}" type="presParOf" srcId="{990B6FEA-1504-44DC-B631-694945E82527}" destId="{2F62A9E8-89C8-46F3-BC5A-8E5C72C51D98}" srcOrd="2" destOrd="0" presId="urn:microsoft.com/office/officeart/2005/8/layout/vList4#1"/>
    <dgm:cxn modelId="{F3BDD950-0A08-41C4-9D26-9513D4DC7B16}" type="presParOf" srcId="{706C0492-EE4F-481D-AACE-3B1D486C09D8}" destId="{4E55F1CC-2B36-44EE-815A-4D16810F7920}" srcOrd="5" destOrd="0" presId="urn:microsoft.com/office/officeart/2005/8/layout/vList4#1"/>
    <dgm:cxn modelId="{0D4BD6A7-C3A7-4A26-AB34-4502B47E7450}" type="presParOf" srcId="{706C0492-EE4F-481D-AACE-3B1D486C09D8}" destId="{8314B0A6-DA4D-4648-AB29-63730F8D60A5}" srcOrd="6" destOrd="0" presId="urn:microsoft.com/office/officeart/2005/8/layout/vList4#1"/>
    <dgm:cxn modelId="{57364700-A32F-4BA9-8622-952AE6879CAB}" type="presParOf" srcId="{8314B0A6-DA4D-4648-AB29-63730F8D60A5}" destId="{B1DFC4A7-6B41-4642-9059-1C091163178F}" srcOrd="0" destOrd="0" presId="urn:microsoft.com/office/officeart/2005/8/layout/vList4#1"/>
    <dgm:cxn modelId="{34471487-9DD9-4360-AFCA-AB988C6447E8}" type="presParOf" srcId="{8314B0A6-DA4D-4648-AB29-63730F8D60A5}" destId="{D7D5EA2E-B9CC-42DB-95BF-C424B3FDBB57}" srcOrd="1" destOrd="0" presId="urn:microsoft.com/office/officeart/2005/8/layout/vList4#1"/>
    <dgm:cxn modelId="{7B6ABA3F-5BE1-49C3-B23A-FF9D5B1FB242}" type="presParOf" srcId="{8314B0A6-DA4D-4648-AB29-63730F8D60A5}" destId="{21501FFF-F0C9-48F2-8F4D-258789092A6E}" srcOrd="2" destOrd="0" presId="urn:microsoft.com/office/officeart/2005/8/layout/vList4#1"/>
    <dgm:cxn modelId="{D4D09440-6F1E-49A7-97DB-7512F77FF0EF}" type="presParOf" srcId="{706C0492-EE4F-481D-AACE-3B1D486C09D8}" destId="{EC0E5FAF-C16C-4444-9F3F-E876A9DD2BDF}" srcOrd="7" destOrd="0" presId="urn:microsoft.com/office/officeart/2005/8/layout/vList4#1"/>
    <dgm:cxn modelId="{55361686-02C9-4A8E-8F56-232088807D63}" type="presParOf" srcId="{706C0492-EE4F-481D-AACE-3B1D486C09D8}" destId="{D5C3B5C8-527E-4EBA-85A3-564A1001FBC9}" srcOrd="8" destOrd="0" presId="urn:microsoft.com/office/officeart/2005/8/layout/vList4#1"/>
    <dgm:cxn modelId="{203E5BC5-0374-468E-B957-A980458234B1}" type="presParOf" srcId="{D5C3B5C8-527E-4EBA-85A3-564A1001FBC9}" destId="{826ADF1A-AF93-4A7A-AE6A-23432419DE96}" srcOrd="0" destOrd="0" presId="urn:microsoft.com/office/officeart/2005/8/layout/vList4#1"/>
    <dgm:cxn modelId="{DABC2548-DFA0-4D81-8CDB-FFF5FA69649D}" type="presParOf" srcId="{D5C3B5C8-527E-4EBA-85A3-564A1001FBC9}" destId="{F8F818E6-1FED-488D-A53D-58AF4C71E30E}" srcOrd="1" destOrd="0" presId="urn:microsoft.com/office/officeart/2005/8/layout/vList4#1"/>
    <dgm:cxn modelId="{D4AE5EDD-7821-4FA1-B366-5824DE6FA6B5}" type="presParOf" srcId="{D5C3B5C8-527E-4EBA-85A3-564A1001FBC9}" destId="{31F2A3A7-5EF6-4E0D-9BD5-B6914FD271B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BBA907-BE6A-43DA-86EC-C051DB2C61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C2766B-7D65-4E0D-81C1-63E0DB7C7772}">
      <dgm:prSet phldrT="[Текст]"/>
      <dgm:spPr/>
      <dgm:t>
        <a:bodyPr/>
        <a:lstStyle/>
        <a:p>
          <a:r>
            <a:rPr lang="ru-RU" b="0" dirty="0" smtClean="0"/>
            <a:t>перевозки по муниципальным маршрутам </a:t>
          </a:r>
        </a:p>
        <a:p>
          <a:r>
            <a:rPr lang="ru-RU" b="1" dirty="0" smtClean="0"/>
            <a:t>автомобильным транспортом</a:t>
          </a:r>
        </a:p>
        <a:p>
          <a:r>
            <a:rPr lang="ru-RU" b="1" dirty="0" smtClean="0"/>
            <a:t>городским наземным электрическим транспортом</a:t>
          </a:r>
        </a:p>
      </dgm:t>
    </dgm:pt>
    <dgm:pt modelId="{D91736B8-72D7-46E7-B7C1-5893119E9BC0}" type="parTrans" cxnId="{C51C47D7-0153-4BF8-A8B2-DF2F77EFCFF8}">
      <dgm:prSet/>
      <dgm:spPr/>
      <dgm:t>
        <a:bodyPr/>
        <a:lstStyle/>
        <a:p>
          <a:endParaRPr lang="ru-RU"/>
        </a:p>
      </dgm:t>
    </dgm:pt>
    <dgm:pt modelId="{3D711EB3-3578-4318-A895-11CACA94E14E}" type="sibTrans" cxnId="{C51C47D7-0153-4BF8-A8B2-DF2F77EFCFF8}">
      <dgm:prSet/>
      <dgm:spPr/>
      <dgm:t>
        <a:bodyPr/>
        <a:lstStyle/>
        <a:p>
          <a:endParaRPr lang="ru-RU"/>
        </a:p>
      </dgm:t>
    </dgm:pt>
    <dgm:pt modelId="{2DE92C3C-EAC5-4A54-B61C-0F41248DEF2C}">
      <dgm:prSet phldrT="[Текст]"/>
      <dgm:spPr/>
      <dgm:t>
        <a:bodyPr/>
        <a:lstStyle/>
        <a:p>
          <a:r>
            <a:rPr lang="ru-RU" b="0" dirty="0" smtClean="0"/>
            <a:t>перевозки по садово-дачным  маршрутам</a:t>
          </a:r>
        </a:p>
        <a:p>
          <a:r>
            <a:rPr lang="ru-RU" b="1" dirty="0" smtClean="0"/>
            <a:t>автомобильным транспортом</a:t>
          </a:r>
        </a:p>
        <a:p>
          <a:r>
            <a:rPr lang="ru-RU" b="1" dirty="0" smtClean="0"/>
            <a:t>водным транспортом</a:t>
          </a:r>
          <a:endParaRPr lang="ru-RU" b="0" dirty="0" smtClean="0"/>
        </a:p>
      </dgm:t>
    </dgm:pt>
    <dgm:pt modelId="{B424EAF1-8DF1-40A8-8379-493CA7D4C890}" type="parTrans" cxnId="{4C54C0EC-DCC3-48C1-95C1-25EE4B527B31}">
      <dgm:prSet/>
      <dgm:spPr/>
      <dgm:t>
        <a:bodyPr/>
        <a:lstStyle/>
        <a:p>
          <a:endParaRPr lang="ru-RU"/>
        </a:p>
      </dgm:t>
    </dgm:pt>
    <dgm:pt modelId="{78FE09FE-C107-4BD2-8895-8233A91BAF15}" type="sibTrans" cxnId="{4C54C0EC-DCC3-48C1-95C1-25EE4B527B31}">
      <dgm:prSet/>
      <dgm:spPr/>
      <dgm:t>
        <a:bodyPr/>
        <a:lstStyle/>
        <a:p>
          <a:endParaRPr lang="ru-RU"/>
        </a:p>
      </dgm:t>
    </dgm:pt>
    <dgm:pt modelId="{7DCA3F2C-5926-4FED-B83A-2831503C9B34}" type="pres">
      <dgm:prSet presAssocID="{20BBA907-BE6A-43DA-86EC-C051DB2C61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7AF74B-517E-4C78-9CBE-8AA021932761}" type="pres">
      <dgm:prSet presAssocID="{BFC2766B-7D65-4E0D-81C1-63E0DB7C7772}" presName="composite" presStyleCnt="0"/>
      <dgm:spPr/>
    </dgm:pt>
    <dgm:pt modelId="{3F907064-CF19-479A-9D86-18BA0C31A090}" type="pres">
      <dgm:prSet presAssocID="{BFC2766B-7D65-4E0D-81C1-63E0DB7C7772}" presName="rect1" presStyleLbl="trAlignAcc1" presStyleIdx="0" presStyleCnt="2" custScaleX="94265" custScaleY="119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BFDB7-EEE4-4A9D-8259-7A5584D4393A}" type="pres">
      <dgm:prSet presAssocID="{BFC2766B-7D65-4E0D-81C1-63E0DB7C7772}" presName="rect2" presStyleLbl="fgImgPlace1" presStyleIdx="0" presStyleCnt="2" custScaleX="140175" custScaleY="1142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5000" r="-45000"/>
          </a:stretch>
        </a:blipFill>
      </dgm:spPr>
    </dgm:pt>
    <dgm:pt modelId="{C0DF4586-E443-4C18-B2C8-D22BBE40A574}" type="pres">
      <dgm:prSet presAssocID="{3D711EB3-3578-4318-A895-11CACA94E14E}" presName="sibTrans" presStyleCnt="0"/>
      <dgm:spPr/>
    </dgm:pt>
    <dgm:pt modelId="{8A7BDDBD-2D64-403B-93FD-91198A612A3F}" type="pres">
      <dgm:prSet presAssocID="{2DE92C3C-EAC5-4A54-B61C-0F41248DEF2C}" presName="composite" presStyleCnt="0"/>
      <dgm:spPr/>
    </dgm:pt>
    <dgm:pt modelId="{8ADC7A74-DF63-472B-B6AB-0FF9B23D6816}" type="pres">
      <dgm:prSet presAssocID="{2DE92C3C-EAC5-4A54-B61C-0F41248DEF2C}" presName="rect1" presStyleLbl="trAlignAcc1" presStyleIdx="1" presStyleCnt="2" custScaleX="94225" custScaleY="124543" custLinFactNeighborX="-189" custLinFactNeighborY="-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29801-D330-4039-AD2D-6669A6CC2B92}" type="pres">
      <dgm:prSet presAssocID="{2DE92C3C-EAC5-4A54-B61C-0F41248DEF2C}" presName="rect2" presStyleLbl="fgImgPlace1" presStyleIdx="1" presStyleCnt="2" custScaleX="137511" custScaleY="129517" custLinFactNeighborX="-762" custLinFactNeighborY="-650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0" r="-130000"/>
          </a:stretch>
        </a:blipFill>
      </dgm:spPr>
    </dgm:pt>
  </dgm:ptLst>
  <dgm:cxnLst>
    <dgm:cxn modelId="{E31E3B93-AF3F-4934-99D0-9EF69063C569}" type="presOf" srcId="{2DE92C3C-EAC5-4A54-B61C-0F41248DEF2C}" destId="{8ADC7A74-DF63-472B-B6AB-0FF9B23D6816}" srcOrd="0" destOrd="0" presId="urn:microsoft.com/office/officeart/2008/layout/PictureStrips"/>
    <dgm:cxn modelId="{B2192459-458F-4585-984B-D060EC2B96CD}" type="presOf" srcId="{20BBA907-BE6A-43DA-86EC-C051DB2C616C}" destId="{7DCA3F2C-5926-4FED-B83A-2831503C9B34}" srcOrd="0" destOrd="0" presId="urn:microsoft.com/office/officeart/2008/layout/PictureStrips"/>
    <dgm:cxn modelId="{4C54C0EC-DCC3-48C1-95C1-25EE4B527B31}" srcId="{20BBA907-BE6A-43DA-86EC-C051DB2C616C}" destId="{2DE92C3C-EAC5-4A54-B61C-0F41248DEF2C}" srcOrd="1" destOrd="0" parTransId="{B424EAF1-8DF1-40A8-8379-493CA7D4C890}" sibTransId="{78FE09FE-C107-4BD2-8895-8233A91BAF15}"/>
    <dgm:cxn modelId="{89CE1849-82D9-4A4E-809B-8567ABC7B747}" type="presOf" srcId="{BFC2766B-7D65-4E0D-81C1-63E0DB7C7772}" destId="{3F907064-CF19-479A-9D86-18BA0C31A090}" srcOrd="0" destOrd="0" presId="urn:microsoft.com/office/officeart/2008/layout/PictureStrips"/>
    <dgm:cxn modelId="{C51C47D7-0153-4BF8-A8B2-DF2F77EFCFF8}" srcId="{20BBA907-BE6A-43DA-86EC-C051DB2C616C}" destId="{BFC2766B-7D65-4E0D-81C1-63E0DB7C7772}" srcOrd="0" destOrd="0" parTransId="{D91736B8-72D7-46E7-B7C1-5893119E9BC0}" sibTransId="{3D711EB3-3578-4318-A895-11CACA94E14E}"/>
    <dgm:cxn modelId="{1D99FE06-C95D-4DFD-8D59-AF7E3E766DAA}" type="presParOf" srcId="{7DCA3F2C-5926-4FED-B83A-2831503C9B34}" destId="{907AF74B-517E-4C78-9CBE-8AA021932761}" srcOrd="0" destOrd="0" presId="urn:microsoft.com/office/officeart/2008/layout/PictureStrips"/>
    <dgm:cxn modelId="{3D5AF9DF-9FCA-44DE-959C-224D5CCC625A}" type="presParOf" srcId="{907AF74B-517E-4C78-9CBE-8AA021932761}" destId="{3F907064-CF19-479A-9D86-18BA0C31A090}" srcOrd="0" destOrd="0" presId="urn:microsoft.com/office/officeart/2008/layout/PictureStrips"/>
    <dgm:cxn modelId="{97077876-735D-4C68-91C7-C712B9B4BB43}" type="presParOf" srcId="{907AF74B-517E-4C78-9CBE-8AA021932761}" destId="{554BFDB7-EEE4-4A9D-8259-7A5584D4393A}" srcOrd="1" destOrd="0" presId="urn:microsoft.com/office/officeart/2008/layout/PictureStrips"/>
    <dgm:cxn modelId="{AA4A5F46-4AA8-447D-A955-78A05440A639}" type="presParOf" srcId="{7DCA3F2C-5926-4FED-B83A-2831503C9B34}" destId="{C0DF4586-E443-4C18-B2C8-D22BBE40A574}" srcOrd="1" destOrd="0" presId="urn:microsoft.com/office/officeart/2008/layout/PictureStrips"/>
    <dgm:cxn modelId="{E03710F8-B12A-412B-826E-BBDD2FE2968F}" type="presParOf" srcId="{7DCA3F2C-5926-4FED-B83A-2831503C9B34}" destId="{8A7BDDBD-2D64-403B-93FD-91198A612A3F}" srcOrd="2" destOrd="0" presId="urn:microsoft.com/office/officeart/2008/layout/PictureStrips"/>
    <dgm:cxn modelId="{E01C7BA0-398B-4138-BA2D-9A6ECBA8EBDE}" type="presParOf" srcId="{8A7BDDBD-2D64-403B-93FD-91198A612A3F}" destId="{8ADC7A74-DF63-472B-B6AB-0FF9B23D6816}" srcOrd="0" destOrd="0" presId="urn:microsoft.com/office/officeart/2008/layout/PictureStrips"/>
    <dgm:cxn modelId="{100BD7A3-A295-4765-A94F-9FD0846BF7A9}" type="presParOf" srcId="{8A7BDDBD-2D64-403B-93FD-91198A612A3F}" destId="{C3B29801-D330-4039-AD2D-6669A6CC2B9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BBA907-BE6A-43DA-86EC-C051DB2C61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C2766B-7D65-4E0D-81C1-63E0DB7C7772}">
      <dgm:prSet phldrT="[Текст]"/>
      <dgm:spPr/>
      <dgm:t>
        <a:bodyPr/>
        <a:lstStyle/>
        <a:p>
          <a:r>
            <a:rPr lang="ru-RU" b="0" dirty="0" smtClean="0"/>
            <a:t>перевозки по муниципальным маршрутам </a:t>
          </a:r>
        </a:p>
        <a:p>
          <a:r>
            <a:rPr lang="ru-RU" b="1" dirty="0" smtClean="0"/>
            <a:t>автомобильным транспортом</a:t>
          </a:r>
        </a:p>
        <a:p>
          <a:r>
            <a:rPr lang="ru-RU" b="1" dirty="0" smtClean="0"/>
            <a:t>городским наземным электрическим транспортом</a:t>
          </a:r>
        </a:p>
      </dgm:t>
    </dgm:pt>
    <dgm:pt modelId="{D91736B8-72D7-46E7-B7C1-5893119E9BC0}" type="parTrans" cxnId="{C51C47D7-0153-4BF8-A8B2-DF2F77EFCFF8}">
      <dgm:prSet/>
      <dgm:spPr/>
      <dgm:t>
        <a:bodyPr/>
        <a:lstStyle/>
        <a:p>
          <a:endParaRPr lang="ru-RU"/>
        </a:p>
      </dgm:t>
    </dgm:pt>
    <dgm:pt modelId="{3D711EB3-3578-4318-A895-11CACA94E14E}" type="sibTrans" cxnId="{C51C47D7-0153-4BF8-A8B2-DF2F77EFCFF8}">
      <dgm:prSet/>
      <dgm:spPr/>
      <dgm:t>
        <a:bodyPr/>
        <a:lstStyle/>
        <a:p>
          <a:endParaRPr lang="ru-RU"/>
        </a:p>
      </dgm:t>
    </dgm:pt>
    <dgm:pt modelId="{2DE92C3C-EAC5-4A54-B61C-0F41248DEF2C}">
      <dgm:prSet phldrT="[Текст]"/>
      <dgm:spPr/>
      <dgm:t>
        <a:bodyPr/>
        <a:lstStyle/>
        <a:p>
          <a:r>
            <a:rPr lang="ru-RU" b="0" dirty="0" smtClean="0"/>
            <a:t>перевозки по садово-дачным  маршрутам</a:t>
          </a:r>
        </a:p>
        <a:p>
          <a:r>
            <a:rPr lang="ru-RU" b="1" dirty="0" smtClean="0"/>
            <a:t>автомобильным транспортом</a:t>
          </a:r>
        </a:p>
        <a:p>
          <a:r>
            <a:rPr lang="ru-RU" b="1" dirty="0" smtClean="0"/>
            <a:t>водным транспортом</a:t>
          </a:r>
          <a:endParaRPr lang="ru-RU" b="0" dirty="0" smtClean="0"/>
        </a:p>
      </dgm:t>
    </dgm:pt>
    <dgm:pt modelId="{B424EAF1-8DF1-40A8-8379-493CA7D4C890}" type="parTrans" cxnId="{4C54C0EC-DCC3-48C1-95C1-25EE4B527B31}">
      <dgm:prSet/>
      <dgm:spPr/>
      <dgm:t>
        <a:bodyPr/>
        <a:lstStyle/>
        <a:p>
          <a:endParaRPr lang="ru-RU"/>
        </a:p>
      </dgm:t>
    </dgm:pt>
    <dgm:pt modelId="{78FE09FE-C107-4BD2-8895-8233A91BAF15}" type="sibTrans" cxnId="{4C54C0EC-DCC3-48C1-95C1-25EE4B527B31}">
      <dgm:prSet/>
      <dgm:spPr/>
      <dgm:t>
        <a:bodyPr/>
        <a:lstStyle/>
        <a:p>
          <a:endParaRPr lang="ru-RU"/>
        </a:p>
      </dgm:t>
    </dgm:pt>
    <dgm:pt modelId="{7DCA3F2C-5926-4FED-B83A-2831503C9B34}" type="pres">
      <dgm:prSet presAssocID="{20BBA907-BE6A-43DA-86EC-C051DB2C61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7AF74B-517E-4C78-9CBE-8AA021932761}" type="pres">
      <dgm:prSet presAssocID="{BFC2766B-7D65-4E0D-81C1-63E0DB7C7772}" presName="composite" presStyleCnt="0"/>
      <dgm:spPr/>
    </dgm:pt>
    <dgm:pt modelId="{3F907064-CF19-479A-9D86-18BA0C31A090}" type="pres">
      <dgm:prSet presAssocID="{BFC2766B-7D65-4E0D-81C1-63E0DB7C7772}" presName="rect1" presStyleLbl="trAlignAcc1" presStyleIdx="0" presStyleCnt="2" custScaleX="94265" custScaleY="119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BFDB7-EEE4-4A9D-8259-7A5584D4393A}" type="pres">
      <dgm:prSet presAssocID="{BFC2766B-7D65-4E0D-81C1-63E0DB7C7772}" presName="rect2" presStyleLbl="fgImgPlace1" presStyleIdx="0" presStyleCnt="2" custScaleX="140175" custScaleY="1142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5000" r="-45000"/>
          </a:stretch>
        </a:blipFill>
      </dgm:spPr>
    </dgm:pt>
    <dgm:pt modelId="{C0DF4586-E443-4C18-B2C8-D22BBE40A574}" type="pres">
      <dgm:prSet presAssocID="{3D711EB3-3578-4318-A895-11CACA94E14E}" presName="sibTrans" presStyleCnt="0"/>
      <dgm:spPr/>
    </dgm:pt>
    <dgm:pt modelId="{8A7BDDBD-2D64-403B-93FD-91198A612A3F}" type="pres">
      <dgm:prSet presAssocID="{2DE92C3C-EAC5-4A54-B61C-0F41248DEF2C}" presName="composite" presStyleCnt="0"/>
      <dgm:spPr/>
    </dgm:pt>
    <dgm:pt modelId="{8ADC7A74-DF63-472B-B6AB-0FF9B23D6816}" type="pres">
      <dgm:prSet presAssocID="{2DE92C3C-EAC5-4A54-B61C-0F41248DEF2C}" presName="rect1" presStyleLbl="trAlignAcc1" presStyleIdx="1" presStyleCnt="2" custScaleX="94225" custScaleY="124543" custLinFactNeighborX="-189" custLinFactNeighborY="-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29801-D330-4039-AD2D-6669A6CC2B92}" type="pres">
      <dgm:prSet presAssocID="{2DE92C3C-EAC5-4A54-B61C-0F41248DEF2C}" presName="rect2" presStyleLbl="fgImgPlace1" presStyleIdx="1" presStyleCnt="2" custScaleX="137511" custScaleY="129517" custLinFactNeighborX="-762" custLinFactNeighborY="-650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0" r="-130000"/>
          </a:stretch>
        </a:blipFill>
      </dgm:spPr>
    </dgm:pt>
  </dgm:ptLst>
  <dgm:cxnLst>
    <dgm:cxn modelId="{C7B68E56-0668-4EB7-96C0-8C8653BE170E}" type="presOf" srcId="{BFC2766B-7D65-4E0D-81C1-63E0DB7C7772}" destId="{3F907064-CF19-479A-9D86-18BA0C31A090}" srcOrd="0" destOrd="0" presId="urn:microsoft.com/office/officeart/2008/layout/PictureStrips"/>
    <dgm:cxn modelId="{4C54C0EC-DCC3-48C1-95C1-25EE4B527B31}" srcId="{20BBA907-BE6A-43DA-86EC-C051DB2C616C}" destId="{2DE92C3C-EAC5-4A54-B61C-0F41248DEF2C}" srcOrd="1" destOrd="0" parTransId="{B424EAF1-8DF1-40A8-8379-493CA7D4C890}" sibTransId="{78FE09FE-C107-4BD2-8895-8233A91BAF15}"/>
    <dgm:cxn modelId="{084F603F-D466-47E3-8B5C-76441B8790C4}" type="presOf" srcId="{20BBA907-BE6A-43DA-86EC-C051DB2C616C}" destId="{7DCA3F2C-5926-4FED-B83A-2831503C9B34}" srcOrd="0" destOrd="0" presId="urn:microsoft.com/office/officeart/2008/layout/PictureStrips"/>
    <dgm:cxn modelId="{5BE0D6EF-22AE-449A-B47F-CCFBEB184EB8}" type="presOf" srcId="{2DE92C3C-EAC5-4A54-B61C-0F41248DEF2C}" destId="{8ADC7A74-DF63-472B-B6AB-0FF9B23D6816}" srcOrd="0" destOrd="0" presId="urn:microsoft.com/office/officeart/2008/layout/PictureStrips"/>
    <dgm:cxn modelId="{C51C47D7-0153-4BF8-A8B2-DF2F77EFCFF8}" srcId="{20BBA907-BE6A-43DA-86EC-C051DB2C616C}" destId="{BFC2766B-7D65-4E0D-81C1-63E0DB7C7772}" srcOrd="0" destOrd="0" parTransId="{D91736B8-72D7-46E7-B7C1-5893119E9BC0}" sibTransId="{3D711EB3-3578-4318-A895-11CACA94E14E}"/>
    <dgm:cxn modelId="{72DC3C51-4A07-4FC3-B38E-11F549C01BC6}" type="presParOf" srcId="{7DCA3F2C-5926-4FED-B83A-2831503C9B34}" destId="{907AF74B-517E-4C78-9CBE-8AA021932761}" srcOrd="0" destOrd="0" presId="urn:microsoft.com/office/officeart/2008/layout/PictureStrips"/>
    <dgm:cxn modelId="{FB5B14CB-B796-46E1-83FC-C34160732D26}" type="presParOf" srcId="{907AF74B-517E-4C78-9CBE-8AA021932761}" destId="{3F907064-CF19-479A-9D86-18BA0C31A090}" srcOrd="0" destOrd="0" presId="urn:microsoft.com/office/officeart/2008/layout/PictureStrips"/>
    <dgm:cxn modelId="{D2C1AE32-916C-4C1C-A9D1-8D365E557B9F}" type="presParOf" srcId="{907AF74B-517E-4C78-9CBE-8AA021932761}" destId="{554BFDB7-EEE4-4A9D-8259-7A5584D4393A}" srcOrd="1" destOrd="0" presId="urn:microsoft.com/office/officeart/2008/layout/PictureStrips"/>
    <dgm:cxn modelId="{0E17D65D-9E7F-4E55-8A1D-01E645BFE1B6}" type="presParOf" srcId="{7DCA3F2C-5926-4FED-B83A-2831503C9B34}" destId="{C0DF4586-E443-4C18-B2C8-D22BBE40A574}" srcOrd="1" destOrd="0" presId="urn:microsoft.com/office/officeart/2008/layout/PictureStrips"/>
    <dgm:cxn modelId="{6BEE6F97-8ADE-44D7-9390-03FE20E827E1}" type="presParOf" srcId="{7DCA3F2C-5926-4FED-B83A-2831503C9B34}" destId="{8A7BDDBD-2D64-403B-93FD-91198A612A3F}" srcOrd="2" destOrd="0" presId="urn:microsoft.com/office/officeart/2008/layout/PictureStrips"/>
    <dgm:cxn modelId="{7D2B0CA6-255D-4632-AC8D-B504949DF16F}" type="presParOf" srcId="{8A7BDDBD-2D64-403B-93FD-91198A612A3F}" destId="{8ADC7A74-DF63-472B-B6AB-0FF9B23D6816}" srcOrd="0" destOrd="0" presId="urn:microsoft.com/office/officeart/2008/layout/PictureStrips"/>
    <dgm:cxn modelId="{ADF711A3-1D53-4BDB-BAF4-7628D75E5BAB}" type="presParOf" srcId="{8A7BDDBD-2D64-403B-93FD-91198A612A3F}" destId="{C3B29801-D330-4039-AD2D-6669A6CC2B9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0.19492</cdr:x>
      <cdr:y>0.62799</cdr:y>
    </cdr:from>
    <cdr:to>
      <cdr:x>0.27584</cdr:x>
      <cdr:y>0.71467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3384376"/>
          <a:ext cx="687572" cy="467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0.50847</cdr:x>
      <cdr:y>0.64135</cdr:y>
    </cdr:from>
    <cdr:to>
      <cdr:x>0.59162</cdr:x>
      <cdr:y>0.72803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0" y="3456384"/>
          <a:ext cx="706521" cy="467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0.83051</cdr:x>
      <cdr:y>0.72152</cdr:y>
    </cdr:from>
    <cdr:to>
      <cdr:x>0.91976</cdr:x>
      <cdr:y>0.80819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56784" y="3888432"/>
          <a:ext cx="758353" cy="467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>
            <a:latin typeface="Trebuchet MS" panose="020B0603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607D5-5D35-4493-8200-961973842E36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D47D3-35BC-4462-849A-D0F0AAE2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7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5731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3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28263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071292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229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899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20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4872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996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255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208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526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228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337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2171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4761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138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170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5267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7671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778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"ТТУ" выполняет регулярные пассажирские перевозки по 24 внутримуниципальным маршрутам. Выпуск троллейбусов на линию – 105 единиц.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"ТТУ" перевозки пассажиров выполняет троллейбусами большой и особо большой вместимости марок ЗиУ-682, ЗиУ-683,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Тролза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МП "ТТУ" по состоянию на 01.01.2014 г. – 140 троллейбусов, износ подвижного состава составляет 95% (полную амортизацию имеет 131 троллейбус). Средний срок эксплуатации троллейбусов - 19,9 лет при нормативном сроке 10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Сумма утвержденного финансирования на возмещение недополученных доходов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затрат  по организации перевозок на 2015 год составляет 95683 тыс. руб. ( при потребности 183094 тыс. руб.). Сумма необходимого  финансирования с учетом предполагаемого объема перевозок и индексов-дефляторов составляет 117348 тыс. руб.. Снижение сумм субсидий при предполагаемой маршрутной сети составит 65746 тыс. руб. (снижение на 36%).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F896F-409F-46FC-89FF-D5147C29B71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9852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5438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ru-RU" sz="1200" dirty="0" smtClean="0">
                <a:latin typeface="Calibri" pitchFamily="34" charset="0"/>
                <a:cs typeface="Times New Roman" pitchFamily="18" charset="0"/>
              </a:rPr>
              <a:t>Данные перевозок на садово-дачные массивы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"ТПАТП №3"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выполняет регулярные пассажирские перевозки по 49 городским маршрутам, а также 24 межмуниципальным маршрутам на садово-дачные массивы.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Перевозки пассажиров осуществляются автобусами большой и особо большой вместимости марок ИК-260, ИК-280,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МАЗ-103, МАЗ-105, МАЗ-206.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МП "ТПАТП №3" по состоянию на 01.01.2014 г. – 353 автобуса, износ подвижного состава составляет 49 % (полную амортизацию имеет 173 автобуса). Средний срок эксплуатации автобусов составляет – 6,7 лет, при нормативном сроке 7 лет.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январе 2013 года в МП "ТПАТП №3" начали работать 117 новых автобусов, поступивших в город в декабре 2012 года: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приобретенных за счет средств бюджета городского округа Тольятти 15 единиц марки МАЗ-206;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приобретенных в рамках реализации ДЦП "Развитие городского пассажирского транспорта в городском округе Тольятти на период 2012-2017 гг.", по результатам совместной деятельности Правительства Самарской области, мэрии городского округа Тольятти, ОАО "АВТОВАЗ", 102 автобуса, в том числе: 62 единицы марки МАЗ 103465 и 40 единиц МАЗ 206067.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Сумма утвержденного финансирования на возмещение недополученных доходов и затрат по организации перевозок на 2015 год составляет 163276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.(потребность 270163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.). Сумма необходимого финансирования с учетом предлагаемого объема перевозок и индексов-дефляторов составляет 211897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Снижение сумм субсидий при новой маршрутной сети составляет 58266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.(22%).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Мэрии городского округа Тольятти в соответствии с Законом Самарской области от 07.07.2006 г. № 58-ГД  «О наделении органов местного самоуправления отдельными государственными полномочиями по организации транспортного обслуживания населения на территории Самарской области» переданы отдельные государственные полномочия по организации регулярных перевозок по межмуниципальным маршрутам в части регулярных перевозок на садово-дачные массивы.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реализации вышеуказанных полномочий в настоящее время организована работа по 29 маршрутам регулярных перевозок на садово-дачных массивы. Из них по 24 маршрутам, выполняемым МП «ТПАТП №3», действуют льготные тарифы отдельным категориям граждан, указанным в постановлении Правительства Самарской области от 02.02.2005 г. № 15 «Об организации городских и внутрирайонных перевозок в Самарской области для отдельных категорий граждан». Финансирование недополученных доходов от перевозки указанной категории граждан осуществляется за счет средств бюджета городского округа Тольятти.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МП «ТПАТП №3» планирует принять участие в конкурсе по действующим маршрутам. Сумма утвержденного финансирования на возмещение недополученных доходов на 2015 год составляет 16250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Сумма необходимого финансирования составляет  также 16250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F896F-409F-46FC-89FF-D5147C29B712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291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34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830878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35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581572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37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842772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38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44329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619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317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134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41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D47D3-35BC-4462-849A-D0F0AAE2A9A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559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0530B-0F82-4A39-AB1F-3920624E0E6C}" type="slidenum">
              <a:rPr lang="ru-RU" noProof="0" smtClean="0"/>
              <a:pPr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10227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29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138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169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31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5976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51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8801"/>
            <a:ext cx="3886200" cy="43513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344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936" y="1681851"/>
            <a:ext cx="3867150" cy="731520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936" y="2507550"/>
            <a:ext cx="3867150" cy="37282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1299" y="1681851"/>
            <a:ext cx="3868340" cy="7315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1299" y="2507550"/>
            <a:ext cx="3868340" cy="37282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4561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13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020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200" y="990600"/>
            <a:ext cx="4529613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7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748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530852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537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98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07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21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8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69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1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37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565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52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68000">
              <a:schemeClr val="accent5">
                <a:lumMod val="60000"/>
                <a:lumOff val="40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AB69-F3D7-45F3-AD37-8176D4CD87B4}" type="datetimeFigureOut">
              <a:rPr lang="ru-RU" smtClean="0"/>
              <a:pPr/>
              <a:t>23.06.2016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869D-FE8B-4C74-9531-DBFFA167B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3875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73000">
              <a:schemeClr val="accent5">
                <a:lumMod val="60000"/>
                <a:lumOff val="4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23.06.2016</a:t>
            </a:fld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60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3.xm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diagramDrawing" Target="../diagrams/drawing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Data" Target="../diagrams/data4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496" y="2444140"/>
            <a:ext cx="9108504" cy="4413860"/>
          </a:xfrm>
          <a:solidFill>
            <a:srgbClr val="FFD653">
              <a:alpha val="19000"/>
            </a:srgbClr>
          </a:solidFill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Общественные обсуждения </a:t>
            </a:r>
            <a:b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ассмотрение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ассигнований 2017 года, утвержденного бюджета на 2016 год и плановый период 2017-2018 годов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Главный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распорядитель бюджетных средств – </a:t>
            </a:r>
            <a:r>
              <a:rPr lang="ru-RU" alt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</a:t>
            </a:r>
            <a:r>
              <a:rPr lang="ru-RU" alt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дорожного хозяйства</a:t>
            </a:r>
            <a:br>
              <a:rPr lang="ru-RU" alt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транспорта мэрии</a:t>
            </a:r>
            <a: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городского округа Тольятти</a:t>
            </a:r>
            <a:br>
              <a:rPr lang="ru-RU" alt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5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user\Desktop\city_gerb_l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818" y="326725"/>
            <a:ext cx="830387" cy="102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1484784"/>
            <a:ext cx="9144000" cy="959356"/>
          </a:xfrm>
          <a:prstGeom prst="rect">
            <a:avLst/>
          </a:prstGeom>
          <a:solidFill>
            <a:schemeClr val="accent6">
              <a:lumMod val="75000"/>
              <a:alpha val="11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Мэрия городского округа Тольятти</a:t>
            </a:r>
            <a:r>
              <a:rPr lang="ru-RU" sz="2800" dirty="0" smtClean="0">
                <a:solidFill>
                  <a:srgbClr val="FF000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73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Утверждено финансирование –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в сумме 151 033 тыс. руб.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6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74846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3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Устройство искусственных дорожных неровностей.</a:t>
            </a:r>
            <a:endParaRPr lang="ru-RU" sz="3300" b="1" dirty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1556792"/>
            <a:ext cx="4950064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Утверждено финансирование –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в сумме 2 219,0 тыс. руб.</a:t>
            </a:r>
            <a:endParaRPr lang="ru-RU" sz="2400" dirty="0">
              <a:solidFill>
                <a:srgbClr val="3F007E"/>
              </a:solidFill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endParaRPr lang="ru-RU" sz="2400" dirty="0" smtClean="0">
              <a:solidFill>
                <a:srgbClr val="3F007E"/>
              </a:solidFill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 Заключен МК с ООО «Бис-Сервис»</a:t>
            </a:r>
            <a:endParaRPr lang="ru-RU" sz="2400" dirty="0">
              <a:solidFill>
                <a:srgbClr val="3F007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493" y="2237270"/>
            <a:ext cx="3353507" cy="2517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933056"/>
            <a:ext cx="3375000" cy="25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9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7904" y="906979"/>
            <a:ext cx="4698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8000"/>
                </a:solidFill>
                <a:latin typeface="Trebuchet MS" panose="020B0603020202020204" pitchFamily="34" charset="0"/>
              </a:rPr>
              <a:t>- устройства и переноса ООТ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60648"/>
            <a:ext cx="8532440" cy="1754326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Проектные работы  по устройству и переносу остановок общественного транспорта</a:t>
            </a:r>
            <a:endParaRPr lang="ru-RU" sz="3600" b="1" dirty="0">
              <a:solidFill>
                <a:srgbClr val="0064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5739046"/>
            <a:ext cx="775457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SzPct val="80000"/>
              <a:defRPr/>
            </a:pPr>
            <a:r>
              <a:rPr lang="ru-RU" sz="21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Утверждено финансирование – в сумме 2311,0 тыс. руб. </a:t>
            </a:r>
            <a:endParaRPr lang="ru-RU" sz="2100" dirty="0">
              <a:solidFill>
                <a:srgbClr val="3F007E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  <a:buSzPct val="80000"/>
              <a:defRPr/>
            </a:pPr>
            <a:r>
              <a:rPr lang="ru-RU" sz="2100" dirty="0">
                <a:solidFill>
                  <a:srgbClr val="3F007E"/>
                </a:solidFill>
                <a:latin typeface="Trebuchet MS" panose="020B0603020202020204" pitchFamily="34" charset="0"/>
              </a:rPr>
              <a:t> </a:t>
            </a:r>
            <a:r>
              <a:rPr lang="ru-RU" sz="21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26 объектов</a:t>
            </a:r>
            <a:endParaRPr lang="ru-RU" sz="2100" dirty="0">
              <a:solidFill>
                <a:srgbClr val="3F007E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://www.mediazavod.ru/system/pictures/images/000/043/852/original/rd11.jpg?12574154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91276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38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4715730"/>
            <a:ext cx="74168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6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Устройство и Перенос </a:t>
            </a:r>
            <a:r>
              <a:rPr lang="ru-RU" sz="3600" b="1" dirty="0">
                <a:solidFill>
                  <a:srgbClr val="008000"/>
                </a:solidFill>
                <a:latin typeface="Trebuchet MS" panose="020B0603020202020204" pitchFamily="34" charset="0"/>
              </a:rPr>
              <a:t>ООТ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0016" y="5293797"/>
            <a:ext cx="8816520" cy="776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100" dirty="0" smtClean="0">
                <a:solidFill>
                  <a:srgbClr val="3F007E"/>
                </a:solidFill>
              </a:rPr>
              <a:t>Утверждено финансирование – в сумме 22 454,0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100" dirty="0" smtClean="0">
                <a:solidFill>
                  <a:srgbClr val="3F007E"/>
                </a:solidFill>
              </a:rPr>
              <a:t>Объявлен ОАЭФ на 15 объектов</a:t>
            </a:r>
            <a:endParaRPr lang="ru-RU" sz="2100" dirty="0">
              <a:solidFill>
                <a:srgbClr val="3F007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32656"/>
            <a:ext cx="53285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5138" y="404664"/>
            <a:ext cx="7285213" cy="1200329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Устройство пешеходных дорожек</a:t>
            </a:r>
            <a:endParaRPr lang="ru-RU" sz="3600" b="1" dirty="0">
              <a:solidFill>
                <a:srgbClr val="006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1854093"/>
            <a:ext cx="5018344" cy="349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Утверждено финансирование –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в сумме 41 671,0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endParaRPr lang="ru-RU" sz="2400" b="1" dirty="0" smtClean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08.07.2015г. заключен МК с ООО «М-Строй», в </a:t>
            </a:r>
            <a:r>
              <a:rPr lang="ru-RU" sz="2400" b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т.ч</a:t>
            </a:r>
            <a:r>
              <a:rPr lang="ru-RU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. с оплатой в 2017г. – 19 652,0 тыс. руб.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На 11.07.2016г. – объявлен ОАЭФ на 58 объектов</a:t>
            </a:r>
            <a:endParaRPr lang="ru-RU" sz="24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54093"/>
            <a:ext cx="3270822" cy="498692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99992" y="1854093"/>
            <a:ext cx="3786277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1900" dirty="0" smtClean="0">
                <a:solidFill>
                  <a:srgbClr val="3F007E"/>
                </a:solidFill>
              </a:rPr>
              <a:t>.</a:t>
            </a:r>
            <a:endParaRPr lang="ru-RU" sz="1900" dirty="0">
              <a:solidFill>
                <a:srgbClr val="3F007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916456" y="15542"/>
            <a:ext cx="1144609" cy="1130358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9670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6328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600" b="1" dirty="0">
                <a:solidFill>
                  <a:srgbClr val="008000"/>
                </a:solidFill>
                <a:latin typeface="Trebuchet MS" panose="020B0603020202020204" pitchFamily="34" charset="0"/>
              </a:rPr>
              <a:t>Устройство </a:t>
            </a:r>
            <a:r>
              <a:rPr lang="ru-RU" sz="36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линий наружного электроосвещения</a:t>
            </a:r>
            <a:endParaRPr lang="ru-RU" sz="36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102" name="Picture 6" descr="http://simlight.com.ua/goods1/Ulica/air_in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770485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658407"/>
            <a:ext cx="8712968" cy="1294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Утверждено финансирование –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в сумме 22 465,0</a:t>
            </a:r>
            <a:r>
              <a:rPr lang="ru-RU" sz="2400" b="1" dirty="0" smtClean="0">
                <a:solidFill>
                  <a:srgbClr val="3F007E"/>
                </a:solidFill>
              </a:rPr>
              <a:t> </a:t>
            </a:r>
            <a:r>
              <a:rPr lang="ru-RU" sz="2400" dirty="0" smtClean="0">
                <a:solidFill>
                  <a:srgbClr val="3F007E"/>
                </a:solidFill>
              </a:rPr>
              <a:t>тыс. руб.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26.02.2016г. заключен МК с ООО ПСК «Волга»</a:t>
            </a:r>
            <a:endParaRPr lang="ru-RU" sz="2400" dirty="0">
              <a:solidFill>
                <a:srgbClr val="3F00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9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44837"/>
            <a:ext cx="7772400" cy="1865126"/>
          </a:xfrm>
        </p:spPr>
        <p:txBody>
          <a:bodyPr wrap="square">
            <a:spAutoFit/>
          </a:bodyPr>
          <a:lstStyle/>
          <a:p>
            <a:pPr lvl="1" algn="ctr" rtl="0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Основная цель -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обеспечение безопасности дорожного движения в городском округе Тольятти.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solidFill>
                <a:srgbClr val="009900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389440" cy="16557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CC"/>
                </a:solidFill>
              </a:rPr>
              <a:t>Утверждено финансирование – в сумме          59 913,0 тыс. руб., в </a:t>
            </a:r>
            <a:r>
              <a:rPr lang="ru-RU" sz="2800" dirty="0" err="1" smtClean="0">
                <a:solidFill>
                  <a:srgbClr val="0000CC"/>
                </a:solidFill>
              </a:rPr>
              <a:t>т.ч</a:t>
            </a:r>
            <a:r>
              <a:rPr lang="ru-RU" sz="2800" dirty="0" smtClean="0">
                <a:solidFill>
                  <a:srgbClr val="0000CC"/>
                </a:solidFill>
              </a:rPr>
              <a:t>. </a:t>
            </a:r>
          </a:p>
          <a:p>
            <a:r>
              <a:rPr lang="ru-RU" sz="2800" dirty="0" smtClean="0">
                <a:solidFill>
                  <a:srgbClr val="0000CC"/>
                </a:solidFill>
              </a:rPr>
              <a:t>содержание учреждения – 24 843,0 тыс. руб. 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2624" y="548680"/>
            <a:ext cx="8278752" cy="864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rebuchet MS" panose="020B0603020202020204" pitchFamily="34" charset="0"/>
              </a:rPr>
              <a:t>МКУ «ЦОДД ГОТ»</a:t>
            </a:r>
          </a:p>
          <a:p>
            <a:pPr marL="45720" indent="0" algn="ctr">
              <a:buNone/>
            </a:pP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1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342" y="3870949"/>
            <a:ext cx="2007360" cy="1448051"/>
          </a:xfrm>
        </p:spPr>
      </p:pic>
      <p:pic>
        <p:nvPicPr>
          <p:cNvPr id="4" name="Picture 4" descr="http://comsignal.ru/html/images/kda2/akda-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75" y="1863000"/>
            <a:ext cx="1878228" cy="14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215" y="3870949"/>
            <a:ext cx="1880388" cy="1448051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54236" y="2069721"/>
            <a:ext cx="235583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rebuchet MS" panose="020B0603020202020204" pitchFamily="34" charset="0"/>
              </a:rPr>
              <a:t>- светофорных объектов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702" y="1863000"/>
            <a:ext cx="1998000" cy="1445266"/>
          </a:xfrm>
          <a:prstGeom prst="rect">
            <a:avLst/>
          </a:prstGeom>
        </p:spPr>
      </p:pic>
      <p:sp>
        <p:nvSpPr>
          <p:cNvPr id="11" name="Заголовок 8"/>
          <p:cNvSpPr txBox="1">
            <a:spLocks/>
          </p:cNvSpPr>
          <p:nvPr/>
        </p:nvSpPr>
        <p:spPr>
          <a:xfrm>
            <a:off x="6759000" y="2187000"/>
            <a:ext cx="1998000" cy="73404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rebuchet MS" panose="020B0603020202020204" pitchFamily="34" charset="0"/>
              </a:rPr>
              <a:t>- дорожных знаков</a:t>
            </a:r>
          </a:p>
        </p:txBody>
      </p:sp>
      <p:sp>
        <p:nvSpPr>
          <p:cNvPr id="12" name="Заголовок 8"/>
          <p:cNvSpPr txBox="1">
            <a:spLocks/>
          </p:cNvSpPr>
          <p:nvPr/>
        </p:nvSpPr>
        <p:spPr>
          <a:xfrm>
            <a:off x="2164196" y="4127445"/>
            <a:ext cx="2355834" cy="73404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rebuchet MS" panose="020B0603020202020204" pitchFamily="34" charset="0"/>
              </a:rPr>
              <a:t>- пешеходных ограждений</a:t>
            </a:r>
          </a:p>
        </p:txBody>
      </p:sp>
      <p:sp>
        <p:nvSpPr>
          <p:cNvPr id="13" name="Заголовок 8"/>
          <p:cNvSpPr txBox="1">
            <a:spLocks/>
          </p:cNvSpPr>
          <p:nvPr/>
        </p:nvSpPr>
        <p:spPr>
          <a:xfrm>
            <a:off x="576000" y="1206708"/>
            <a:ext cx="7182000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rebuchet MS" panose="020B0603020202020204" pitchFamily="34" charset="0"/>
              </a:rPr>
              <a:t>МКУ «ЦОДД ГОТ» осуществляет содержание:</a:t>
            </a:r>
          </a:p>
        </p:txBody>
      </p:sp>
      <p:sp>
        <p:nvSpPr>
          <p:cNvPr id="14" name="Заголовок 8"/>
          <p:cNvSpPr txBox="1">
            <a:spLocks/>
          </p:cNvSpPr>
          <p:nvPr/>
        </p:nvSpPr>
        <p:spPr>
          <a:xfrm>
            <a:off x="6677374" y="4147455"/>
            <a:ext cx="2214626" cy="73404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>
                <a:solidFill>
                  <a:srgbClr val="006400"/>
                </a:solidFill>
                <a:latin typeface="Trebuchet MS" panose="020B0603020202020204" pitchFamily="34" charset="0"/>
              </a:rPr>
              <a:t>- павильонов ООТ</a:t>
            </a:r>
          </a:p>
        </p:txBody>
      </p:sp>
    </p:spTree>
    <p:extLst>
      <p:ext uri="{BB962C8B-B14F-4D97-AF65-F5344CB8AC3E}">
        <p14:creationId xmlns:p14="http://schemas.microsoft.com/office/powerpoint/2010/main" xmlns="" val="25711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625" y="329786"/>
            <a:ext cx="6512511" cy="590931"/>
          </a:xfrm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600" b="1" dirty="0">
                <a:solidFill>
                  <a:srgbClr val="008000"/>
                </a:solidFill>
                <a:latin typeface="Trebuchet MS" panose="020B0603020202020204" pitchFamily="34" charset="0"/>
                <a:ea typeface="+mn-ea"/>
                <a:cs typeface="+mn-cs"/>
              </a:rPr>
              <a:t>Изменения в ГОСТ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62646"/>
            <a:ext cx="9036495" cy="135824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01.03.2014 вступили в силу изменениями в ГОСТ Р 52289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Технические средства организации дорожного движения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49200"/>
            <a:ext cx="3563888" cy="430880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3311860" y="2562816"/>
            <a:ext cx="5688632" cy="223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00CC"/>
                </a:solidFill>
              </a:rPr>
              <a:t>Утверждено финансирование – 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00CC"/>
                </a:solidFill>
              </a:rPr>
              <a:t>в сумме 14 165,0 тыс. руб. на устройство светофорных объектов 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3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5288" y="4725144"/>
            <a:ext cx="9108504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Закупка дорожных знаков и выполнение работ по их установке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Утверждено финансирование-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в сумме 5 738,0 тыс. руб.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4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Объявлен -  ОАЭФ на 11.07.2016г.  </a:t>
            </a:r>
            <a:endParaRPr lang="ru-RU" sz="24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88640"/>
            <a:ext cx="691276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42988" y="476250"/>
            <a:ext cx="74894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80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Финансирование на 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2017 </a:t>
            </a:r>
            <a:r>
              <a:rPr lang="ru-RU" sz="2800" dirty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год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62637931"/>
              </p:ext>
            </p:extLst>
          </p:nvPr>
        </p:nvGraphicFramePr>
        <p:xfrm>
          <a:off x="251520" y="1412776"/>
          <a:ext cx="8496944" cy="538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79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9692" y="116632"/>
            <a:ext cx="5616624" cy="152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2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Приобретение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заготовок дорожных знаков</a:t>
            </a:r>
            <a:endParaRPr lang="ru-RU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650112"/>
            <a:ext cx="5400600" cy="36724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07704" y="5733256"/>
            <a:ext cx="5400600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dirty="0" smtClean="0">
                <a:solidFill>
                  <a:srgbClr val="0000CC"/>
                </a:solidFill>
              </a:rPr>
              <a:t>Утверждено финансирование  –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dirty="0" smtClean="0">
                <a:solidFill>
                  <a:srgbClr val="0000CC"/>
                </a:solidFill>
              </a:rPr>
              <a:t>в сумме 2 071,0 тыс. руб.</a:t>
            </a:r>
            <a:endParaRPr lang="ru-R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4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605384"/>
            <a:ext cx="4914000" cy="121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r>
              <a:rPr lang="ru-RU" sz="2700" b="1" dirty="0">
                <a:solidFill>
                  <a:srgbClr val="008000"/>
                </a:solidFill>
                <a:latin typeface="Trebuchet MS" panose="020B0603020202020204" pitchFamily="34" charset="0"/>
              </a:rPr>
              <a:t>Приобретение и установка ограничивающих пешеходных ограждений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28" y="189528"/>
            <a:ext cx="4375864" cy="38875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2996952"/>
            <a:ext cx="4297484" cy="245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Утверждено финансирование –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400" dirty="0" smtClean="0">
                <a:solidFill>
                  <a:srgbClr val="3F007E"/>
                </a:solidFill>
              </a:rPr>
              <a:t> на изготовление и установку в сумме 8 462,0 тыс. руб.,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defRPr/>
            </a:pPr>
            <a:r>
              <a:rPr lang="ru-RU" sz="2800" dirty="0" smtClean="0">
                <a:solidFill>
                  <a:srgbClr val="3F007E"/>
                </a:solidFill>
              </a:rPr>
              <a:t>на приобретение секций пешеходных ограждений </a:t>
            </a:r>
            <a:r>
              <a:rPr lang="ru-RU" sz="2400" dirty="0" smtClean="0">
                <a:solidFill>
                  <a:srgbClr val="3F007E"/>
                </a:solidFill>
              </a:rPr>
              <a:t>в сумме 550,0 тыс. руб.</a:t>
            </a:r>
          </a:p>
        </p:txBody>
      </p:sp>
      <p:pic>
        <p:nvPicPr>
          <p:cNvPr id="11" name="Picture 2" descr="http://centr-snab.ru/catalog/big/peshehodnoe_ograzhdenie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323236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5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90404"/>
            <a:ext cx="61757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80000"/>
              <a:tabLst>
                <a:tab pos="202883" algn="l"/>
              </a:tabLst>
            </a:pPr>
            <a:fld id="{803DD619-D471-431C-9021-1B5A961CEBFE}" type="CATEGORYNAME">
              <a:rPr lang="ru-RU" sz="3600" b="1">
                <a:solidFill>
                  <a:srgbClr val="009900"/>
                </a:solidFill>
                <a:latin typeface="Trebuchet MS" panose="020B0603020202020204" pitchFamily="34" charset="0"/>
              </a:rPr>
              <a:pPr algn="ctr">
                <a:lnSpc>
                  <a:spcPct val="90000"/>
                </a:lnSpc>
                <a:spcBef>
                  <a:spcPts val="750"/>
                </a:spcBef>
                <a:buSzPct val="80000"/>
                <a:tabLst>
                  <a:tab pos="202883" algn="l"/>
                </a:tabLst>
              </a:pPr>
              <a:t>Приобретение материалов для содержания ТСОДД</a:t>
            </a:fld>
            <a:endParaRPr lang="ru-RU" sz="36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4" descr="http://comsignal.ru/html/images/kda2/akda-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9685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260254"/>
            <a:ext cx="7886700" cy="168902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</a:rPr>
              <a:t>Утверждено финансирование – </a:t>
            </a:r>
            <a:br>
              <a:rPr lang="ru-RU" sz="2800" dirty="0" smtClean="0">
                <a:solidFill>
                  <a:srgbClr val="0000CC"/>
                </a:solidFill>
              </a:rPr>
            </a:br>
            <a:r>
              <a:rPr lang="ru-RU" sz="2800" dirty="0" smtClean="0">
                <a:solidFill>
                  <a:srgbClr val="0000CC"/>
                </a:solidFill>
              </a:rPr>
              <a:t>в сумме 4 084,0 тыс. руб.</a:t>
            </a:r>
            <a:endParaRPr lang="ru-R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6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descr="Closeup of hand plugging cables into computer"/>
          <p:cNvSpPr/>
          <p:nvPr/>
        </p:nvSpPr>
        <p:spPr>
          <a:xfrm>
            <a:off x="2771800" y="2780928"/>
            <a:ext cx="3600400" cy="2952328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620688"/>
            <a:ext cx="8262000" cy="17819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автомобильных дорог, расположенных в зоне застройки индивидуальными жилыми домами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33636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332656"/>
            <a:ext cx="7722000" cy="26460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УЛИЧНО-ДОРОЖНОЙ СЕТИ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1951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CC"/>
                </a:solidFill>
              </a:rPr>
              <a:t>Утверждено финансирование -  </a:t>
            </a:r>
          </a:p>
          <a:p>
            <a:r>
              <a:rPr lang="ru-RU" sz="2800" dirty="0" smtClean="0">
                <a:solidFill>
                  <a:srgbClr val="0000CC"/>
                </a:solidFill>
              </a:rPr>
              <a:t>в сумме 299 918,0 тыс. руб.</a:t>
            </a:r>
            <a:endParaRPr lang="ru-R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2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660830"/>
            <a:ext cx="4572001" cy="147202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Содержание </a:t>
            </a:r>
            <a:r>
              <a:rPr lang="ru-RU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дорог</a:t>
            </a:r>
            <a:endParaRPr lang="ru-RU" sz="2325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58" y="5129769"/>
            <a:ext cx="4250510" cy="1107543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автомобильные дороги на </a:t>
            </a:r>
            <a:r>
              <a:rPr lang="ru-RU" dirty="0">
                <a:solidFill>
                  <a:schemeClr val="bg1"/>
                </a:solidFill>
              </a:rPr>
              <a:t>площади 5 </a:t>
            </a:r>
            <a:r>
              <a:rPr lang="ru-RU" dirty="0" smtClean="0">
                <a:solidFill>
                  <a:schemeClr val="bg1"/>
                </a:solidFill>
              </a:rPr>
              <a:t>932,2 </a:t>
            </a:r>
            <a:r>
              <a:rPr lang="ru-RU" dirty="0">
                <a:solidFill>
                  <a:schemeClr val="bg1"/>
                </a:solidFill>
              </a:rPr>
              <a:t>тыс. </a:t>
            </a:r>
            <a:r>
              <a:rPr lang="ru-RU" dirty="0" smtClean="0">
                <a:solidFill>
                  <a:schemeClr val="bg1"/>
                </a:solidFill>
              </a:rPr>
              <a:t>м</a:t>
            </a:r>
            <a:r>
              <a:rPr lang="ru-RU" baseline="30000" dirty="0" smtClean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3967" y="4231106"/>
            <a:ext cx="4670034" cy="262689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6966" y="12472"/>
            <a:ext cx="4667035" cy="2768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253602"/>
            <a:ext cx="4392488" cy="27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80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1747" y="404664"/>
            <a:ext cx="3308855" cy="2024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29074" y="876604"/>
            <a:ext cx="4690997" cy="10801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</a:rPr>
              <a:t>посадочные площадки ООТ на площади </a:t>
            </a:r>
            <a:r>
              <a:rPr lang="ru-RU" sz="2400" dirty="0" smtClean="0">
                <a:solidFill>
                  <a:schemeClr val="bg1"/>
                </a:solidFill>
              </a:rPr>
              <a:t>143,2 </a:t>
            </a:r>
            <a:r>
              <a:rPr lang="ru-RU" sz="2400" dirty="0">
                <a:solidFill>
                  <a:schemeClr val="bg1"/>
                </a:solidFill>
              </a:rPr>
              <a:t>тыс. м</a:t>
            </a:r>
            <a:r>
              <a:rPr lang="ru-RU" sz="2400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1747" y="2492896"/>
            <a:ext cx="3308855" cy="1861231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29074" y="2875624"/>
            <a:ext cx="3898910" cy="10957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chemeClr val="bg1"/>
                </a:solidFill>
              </a:rPr>
              <a:t>дождеприёмные</a:t>
            </a:r>
            <a:r>
              <a:rPr lang="ru-RU" sz="2400" dirty="0">
                <a:solidFill>
                  <a:schemeClr val="bg1"/>
                </a:solidFill>
              </a:rPr>
              <a:t> колодцы 2 </a:t>
            </a:r>
            <a:r>
              <a:rPr lang="ru-RU" sz="2400" dirty="0" smtClean="0">
                <a:solidFill>
                  <a:schemeClr val="bg1"/>
                </a:solidFill>
              </a:rPr>
              <a:t>301 </a:t>
            </a:r>
            <a:r>
              <a:rPr lang="ru-RU" sz="2400" dirty="0">
                <a:solidFill>
                  <a:schemeClr val="bg1"/>
                </a:solidFill>
              </a:rPr>
              <a:t>шт. 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1746" y="4509119"/>
            <a:ext cx="3308855" cy="2096127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28366" y="5128187"/>
            <a:ext cx="3744416" cy="8579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</a:rPr>
              <a:t>разделительные </a:t>
            </a:r>
            <a:r>
              <a:rPr lang="ru-RU" sz="2400" dirty="0" smtClean="0">
                <a:solidFill>
                  <a:schemeClr val="bg1"/>
                </a:solidFill>
              </a:rPr>
              <a:t>полосы  2 941,4 тыс. м</a:t>
            </a:r>
            <a:r>
              <a:rPr lang="ru-RU" sz="2400" baseline="30000" dirty="0" smtClean="0">
                <a:solidFill>
                  <a:schemeClr val="bg1"/>
                </a:solidFill>
              </a:rPr>
              <a:t>2</a:t>
            </a:r>
            <a:endParaRPr lang="ru-RU" sz="2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4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192.168.102.1\netshare\Общая\Общая\ОРДХ\Аукционные заявки 2014г\ОТЧЕТЫ ЗА 2014 год\Строительство 40 лет Победы\фото 40 лет\IMG_20140906_09195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049" y="2492897"/>
            <a:ext cx="6719921" cy="436510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99056" y="404664"/>
            <a:ext cx="8049408" cy="12653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Нанесение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горизонтальной дорожной 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разметки</a:t>
            </a:r>
            <a:endParaRPr lang="ru-RU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27784" y="1656412"/>
            <a:ext cx="6120680" cy="71761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Утверждено финансирование –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в сумме 19 150 </a:t>
            </a:r>
            <a:r>
              <a:rPr lang="ru-RU" sz="2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тыс. руб.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1020796"/>
            <a:ext cx="8458200" cy="13705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732240" y="4044012"/>
            <a:ext cx="2411760" cy="2813988"/>
          </a:xfrm>
        </p:spPr>
        <p:txBody>
          <a:bodyPr/>
          <a:lstStyle/>
          <a:p>
            <a:r>
              <a:rPr lang="ru-RU" dirty="0" smtClean="0">
                <a:solidFill>
                  <a:srgbClr val="0000CC"/>
                </a:solidFill>
              </a:rPr>
              <a:t>Заключен МК с ООО ССК «Ладья» на выполнение работ в 2016г. с оплатой в сумме 8910,0 тыс. руб. в 2017г.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5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c.pics.livejournal.com/smartcity_msk/54000161/116690/116690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2152"/>
            <a:ext cx="3064447" cy="2226309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 w="28575">
            <a:noFill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31750"/>
          </a:effectLst>
          <a:ex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658317"/>
            <a:ext cx="8316000" cy="104879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>
                <a:solidFill>
                  <a:srgbClr val="858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Содержание подземных пешеходных переходов</a:t>
            </a:r>
            <a:endParaRPr lang="ru-RU" sz="2325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874240"/>
            <a:ext cx="5494531" cy="418951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60000" y="2511001"/>
            <a:ext cx="2833078" cy="1134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370 тыс. руб.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0,42 </a:t>
            </a:r>
            <a:r>
              <a:rPr lang="ru-RU" dirty="0">
                <a:solidFill>
                  <a:schemeClr val="bg1"/>
                </a:solidFill>
              </a:rPr>
              <a:t>тыс. </a:t>
            </a:r>
            <a:r>
              <a:rPr lang="ru-RU" dirty="0" smtClean="0">
                <a:solidFill>
                  <a:schemeClr val="bg1"/>
                </a:solidFill>
              </a:rPr>
              <a:t>м</a:t>
            </a:r>
            <a:r>
              <a:rPr lang="ru-RU" baseline="30000" dirty="0" smtClean="0">
                <a:solidFill>
                  <a:schemeClr val="bg1"/>
                </a:solidFill>
              </a:rPr>
              <a:t>2 </a:t>
            </a:r>
          </a:p>
          <a:p>
            <a:pPr marL="0" indent="0" algn="ctr">
              <a:buNone/>
            </a:pPr>
            <a:endParaRPr lang="ru-RU" baseline="30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4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лексей\Desktop\611686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671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1"/>
            <a:ext cx="9144000" cy="685616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188641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94C6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Маршрутная сеть</a:t>
            </a:r>
            <a:endParaRPr lang="ru-RU" sz="320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glow rad="228600">
                  <a:srgbClr val="94C600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74075"/>
            <a:ext cx="9144000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5" y="5872362"/>
            <a:ext cx="3614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маршрутов, всего - 80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6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3883701737"/>
              </p:ext>
            </p:extLst>
          </p:nvPr>
        </p:nvGraphicFramePr>
        <p:xfrm>
          <a:off x="-26040" y="444416"/>
          <a:ext cx="8990528" cy="63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01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6150085"/>
              </p:ext>
            </p:extLst>
          </p:nvPr>
        </p:nvGraphicFramePr>
        <p:xfrm>
          <a:off x="611561" y="287983"/>
          <a:ext cx="7920879" cy="6418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798"/>
                <a:gridCol w="2374281"/>
                <a:gridCol w="5206800"/>
              </a:tblGrid>
              <a:tr h="551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перевозчика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маршрута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«ТПАТП №3»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Город: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2, 12, 13, 14, 15, 16, 18, 19, 21, 22, 23, 24, 27, 28, 30, 35, 36, 37, 38, 40, 42, 46, 71, 72, 73, 76, 77, 84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Пасха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Радоница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Троица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55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62к, 66, 84к, 87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Сезонные: 25, 42д, 56, 252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«ТТУ»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2, 4,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14,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21,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«Спринтер»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96, 108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«Экспресс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Сити»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 93к, 95, 115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«Тантал»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52, 114, 118, 131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«Тандем»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143, 149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«РТ-Запчасть»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«Альянс»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9,136,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Сезонный: 201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«ТО-Автомобильная Компания»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«Империал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Сезонный: 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«ГРАНД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«Зеленоглазое такси»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119, 127, 130, 132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«Донус»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62, 140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14" marR="4841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660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7159491"/>
              </p:ext>
            </p:extLst>
          </p:nvPr>
        </p:nvGraphicFramePr>
        <p:xfrm>
          <a:off x="539552" y="692698"/>
          <a:ext cx="8280921" cy="51845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6047"/>
                <a:gridCol w="1872832"/>
                <a:gridCol w="2081767"/>
                <a:gridCol w="2280275"/>
              </a:tblGrid>
              <a:tr h="20549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 w="1270">
                            <a:solidFill>
                              <a:srgbClr val="339933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Вид подвижного состава</a:t>
                      </a:r>
                      <a:endParaRPr lang="ru-RU" sz="2000" b="1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100000">
                          <a:schemeClr val="accent4">
                            <a:lumMod val="40000"/>
                            <a:lumOff val="60000"/>
                          </a:schemeClr>
                        </a:gs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100000">
                          <a:schemeClr val="accent3"/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u="none" dirty="0" smtClean="0">
                          <a:ln w="1270">
                            <a:solidFill>
                              <a:srgbClr val="339933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2000" b="1" i="0" u="none" baseline="0" dirty="0" smtClean="0">
                          <a:ln w="1270">
                            <a:solidFill>
                              <a:srgbClr val="339933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маршрутов</a:t>
                      </a:r>
                      <a:endParaRPr lang="ru-RU" sz="2000" b="1" i="0" u="none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100000">
                          <a:schemeClr val="accent3"/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ln w="1270">
                            <a:solidFill>
                              <a:srgbClr val="339933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Количество подвижных единиц</a:t>
                      </a:r>
                      <a:endParaRPr lang="ru-RU" sz="2000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100000">
                          <a:schemeClr val="accent3"/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ln w="1270">
                            <a:solidFill>
                              <a:srgbClr val="339933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Стоимость проезда</a:t>
                      </a:r>
                      <a:endParaRPr lang="ru-RU" sz="2000" dirty="0">
                        <a:ln w="1270">
                          <a:solidFill>
                            <a:srgbClr val="339933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100000">
                          <a:schemeClr val="accent3"/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0334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Троллейбусы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23/25 руб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73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Автобусы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610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7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673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79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9"/>
            <a:ext cx="8280920" cy="1325563"/>
          </a:xfrm>
        </p:spPr>
        <p:txBody>
          <a:bodyPr vert="horz" lIns="68580" tIns="34290" rIns="68580" bIns="34290" rtlCol="0">
            <a:noAutofit/>
          </a:bodyPr>
          <a:lstStyle/>
          <a:p>
            <a:pPr algn="ctr">
              <a:spcBef>
                <a:spcPts val="1000"/>
              </a:spcBef>
              <a:buSzPct val="80000"/>
              <a:buFont typeface="Arial" pitchFamily="34" charset="0"/>
            </a:pPr>
            <a:r>
              <a:rPr lang="ru-RU" sz="30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предприятие </a:t>
            </a:r>
            <a: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Тольяттинское </a:t>
            </a:r>
            <a:r>
              <a:rPr lang="ru-RU" sz="3000" b="1" dirty="0" smtClean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троллейбусное управление</a:t>
            </a:r>
            <a:r>
              <a:rPr lang="ru-RU" sz="30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1547041"/>
              </p:ext>
            </p:extLst>
          </p:nvPr>
        </p:nvGraphicFramePr>
        <p:xfrm>
          <a:off x="395536" y="1772816"/>
          <a:ext cx="8373616" cy="443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3890"/>
                <a:gridCol w="3339726"/>
              </a:tblGrid>
              <a:tr h="35072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показатели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Предприятие осуществляет перевозки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маршрутам</a:t>
                      </a:r>
                    </a:p>
                  </a:txBody>
                  <a:tcPr marL="7620" marR="7620" marT="7620" marB="0" anchor="ctr"/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маршрутов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 </a:t>
                      </a: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7620" marR="7620" marT="7620" marB="0" anchor="ctr"/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 на линию выходят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</a:t>
                      </a: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подвижных единиц</a:t>
                      </a:r>
                    </a:p>
                  </a:txBody>
                  <a:tcPr marL="7620" marR="7620" marT="7620" marB="0" anchor="ctr"/>
                </a:tc>
              </a:tr>
              <a:tr h="350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подвижного состава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7620" marR="7620" marT="7620" marB="0" anchor="ctr"/>
                </a:tc>
              </a:tr>
              <a:tr h="6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 троллейбусов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 года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6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Самортизировано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подвижных единиц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8648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подвижного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состава </a:t>
                      </a:r>
                    </a:p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период с 2009 по 2015г)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единица (</a:t>
                      </a: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2010, 2014г</a:t>
                      </a: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</a:tr>
              <a:tr h="6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обновлении подвижного состава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единиц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163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8" y="422176"/>
            <a:ext cx="8633173" cy="990600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ts val="1000"/>
              </a:spcBef>
              <a:buSzPct val="80000"/>
              <a:buFont typeface="Arial" pitchFamily="34" charset="0"/>
            </a:pPr>
            <a:r>
              <a:rPr lang="ru-RU" sz="3200" b="1" dirty="0">
                <a:solidFill>
                  <a:srgbClr val="0066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предприятие «Тольяттинское пассажирское автотранспортное предприятие №3»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94595968"/>
              </p:ext>
            </p:extLst>
          </p:nvPr>
        </p:nvGraphicFramePr>
        <p:xfrm>
          <a:off x="539553" y="1772816"/>
          <a:ext cx="8229601" cy="4486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075"/>
                <a:gridCol w="1781033"/>
                <a:gridCol w="156949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Дачи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Предприятие  осуществляет перевозки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 маршрутов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маршрутов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 маршрутов  составляет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827,4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694,4 км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Ежедневно на линию выходят 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304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единиц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подвижных единиц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 подвижных  единиц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 года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Самортизировано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подвижных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подвижного состава (с 2009 по 2014г)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единиц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обновлении подвижного состава 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подвижных единиц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913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городского пассажирского транспорта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Утверждена сумма субсидии по отрасли –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215 753,0 тыс. руб.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На оплату лизинговых платежей –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97 032,0 тыс. руб.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43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467544" y="548680"/>
            <a:ext cx="8784976" cy="5760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транспортным предприятиям</a:t>
            </a:r>
            <a:endParaRPr lang="ru-RU" sz="36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165642585"/>
              </p:ext>
            </p:extLst>
          </p:nvPr>
        </p:nvGraphicFramePr>
        <p:xfrm>
          <a:off x="4464000" y="1269000"/>
          <a:ext cx="423909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30419064"/>
              </p:ext>
            </p:extLst>
          </p:nvPr>
        </p:nvGraphicFramePr>
        <p:xfrm>
          <a:off x="522000" y="1269000"/>
          <a:ext cx="3780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9990582"/>
              </p:ext>
            </p:extLst>
          </p:nvPr>
        </p:nvGraphicFramePr>
        <p:xfrm>
          <a:off x="522000" y="3861000"/>
          <a:ext cx="3834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627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7978" y="152116"/>
            <a:ext cx="6508044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0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467544" y="548680"/>
            <a:ext cx="8784976" cy="5760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транспортным предприятиям</a:t>
            </a:r>
            <a:endParaRPr lang="ru-RU" sz="36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/>
          </p:nvPr>
        </p:nvGraphicFramePr>
        <p:xfrm>
          <a:off x="4464000" y="1269000"/>
          <a:ext cx="423909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522000" y="1269000"/>
          <a:ext cx="3780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522000" y="3861000"/>
          <a:ext cx="3834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8288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844824"/>
            <a:ext cx="4426736" cy="375092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2000" y="477000"/>
            <a:ext cx="7506000" cy="12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A7B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Приобретение автобусов, работающих на газомоторном топливе</a:t>
            </a:r>
            <a:endParaRPr lang="ru-RU" sz="3100" b="1" dirty="0">
              <a:solidFill>
                <a:srgbClr val="0A7BEC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6662580"/>
              </p:ext>
            </p:extLst>
          </p:nvPr>
        </p:nvGraphicFramePr>
        <p:xfrm>
          <a:off x="4947049" y="3500438"/>
          <a:ext cx="4196951" cy="296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4881" y="6237000"/>
            <a:ext cx="5816460" cy="459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200" b="1">
                <a:solidFill>
                  <a:srgbClr val="3F007E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sz="2400" b="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57892"/>
            <a:ext cx="9143999" cy="714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200" b="1">
                <a:solidFill>
                  <a:srgbClr val="3F007E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ru-RU" sz="2000" dirty="0" smtClean="0">
                <a:latin typeface="Trebuchet MS" panose="020B0603020202020204" pitchFamily="34" charset="0"/>
              </a:rPr>
              <a:t>Заключен МК с ООО «НООТ» на </a:t>
            </a:r>
            <a:r>
              <a:rPr lang="ru-RU" sz="2000" dirty="0">
                <a:latin typeface="Trebuchet MS" panose="020B0603020202020204" pitchFamily="34" charset="0"/>
              </a:rPr>
              <a:t>сумму – 714 079,0 тыс. руб</a:t>
            </a:r>
            <a:r>
              <a:rPr lang="ru-RU" sz="2000" dirty="0" smtClean="0">
                <a:latin typeface="Trebuchet MS" panose="020B0603020202020204" pitchFamily="34" charset="0"/>
              </a:rPr>
              <a:t>., </a:t>
            </a:r>
          </a:p>
          <a:p>
            <a:pPr algn="ctr"/>
            <a:r>
              <a:rPr lang="ru-RU" sz="2000" dirty="0" smtClean="0">
                <a:latin typeface="Trebuchet MS" panose="020B0603020202020204" pitchFamily="34" charset="0"/>
              </a:rPr>
              <a:t>в том числе на 2017 </a:t>
            </a:r>
            <a:r>
              <a:rPr lang="ru-RU" sz="2000" dirty="0">
                <a:latin typeface="Trebuchet MS" panose="020B0603020202020204" pitchFamily="34" charset="0"/>
              </a:rPr>
              <a:t>год – 97 032,0  тыс</a:t>
            </a:r>
            <a:r>
              <a:rPr lang="ru-RU" sz="2000" dirty="0"/>
              <a:t>. руб.</a:t>
            </a:r>
            <a:endParaRPr lang="ru-RU" sz="2000" b="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endParaRPr lang="ru-RU" sz="2000" dirty="0">
              <a:latin typeface="Trebuchet MS" panose="020B0603020202020204" pitchFamily="34" charset="0"/>
            </a:endParaRPr>
          </a:p>
          <a:p>
            <a:pPr algn="ctr"/>
            <a:r>
              <a:rPr lang="ru-RU" sz="2000" dirty="0">
                <a:latin typeface="Trebuchet MS" panose="020B0603020202020204" pitchFamily="34" charset="0"/>
              </a:rPr>
              <a:t> </a:t>
            </a:r>
            <a:endParaRPr lang="ru-RU" sz="2000" b="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5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92" y="1376234"/>
            <a:ext cx="8674444" cy="188440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Благодарю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1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93" y="116632"/>
            <a:ext cx="9132607" cy="2016224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a:t>
            </a: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54183" y="2189231"/>
            <a:ext cx="8647025" cy="181583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rgbClr val="006699"/>
                </a:solidFill>
              </a:rPr>
              <a:t>устройство </a:t>
            </a:r>
            <a:r>
              <a:rPr lang="ru-RU" b="1" dirty="0">
                <a:solidFill>
                  <a:srgbClr val="006699"/>
                </a:solidFill>
              </a:rPr>
              <a:t>съездов на пешеходных </a:t>
            </a:r>
            <a:r>
              <a:rPr lang="ru-RU" b="1" dirty="0" smtClean="0">
                <a:solidFill>
                  <a:srgbClr val="006699"/>
                </a:solidFill>
              </a:rPr>
              <a:t>переходах</a:t>
            </a:r>
          </a:p>
          <a:p>
            <a:r>
              <a:rPr lang="ru-RU" b="1" dirty="0" smtClean="0">
                <a:solidFill>
                  <a:srgbClr val="006699"/>
                </a:solidFill>
              </a:rPr>
              <a:t>Утверждено – 850 тыс. руб. </a:t>
            </a:r>
          </a:p>
          <a:p>
            <a:r>
              <a:rPr lang="ru-RU" b="1" dirty="0" smtClean="0">
                <a:solidFill>
                  <a:srgbClr val="006699"/>
                </a:solidFill>
              </a:rPr>
              <a:t>Заключен МК с ООО «</a:t>
            </a:r>
            <a:r>
              <a:rPr lang="ru-RU" b="1" dirty="0" err="1" smtClean="0">
                <a:solidFill>
                  <a:srgbClr val="006699"/>
                </a:solidFill>
              </a:rPr>
              <a:t>СтройАльянс</a:t>
            </a:r>
            <a:r>
              <a:rPr lang="ru-RU" b="1" dirty="0" smtClean="0">
                <a:solidFill>
                  <a:srgbClr val="006699"/>
                </a:solidFill>
              </a:rPr>
              <a:t>»</a:t>
            </a:r>
          </a:p>
          <a:p>
            <a:endParaRPr lang="ru-RU" sz="2000" dirty="0" smtClean="0">
              <a:solidFill>
                <a:srgbClr val="006699"/>
              </a:solidFill>
            </a:endParaRPr>
          </a:p>
          <a:p>
            <a:endParaRPr lang="ru-RU" sz="2000" b="1" dirty="0" smtClean="0">
              <a:solidFill>
                <a:srgbClr val="006699"/>
              </a:solidFill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66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095" y="3717032"/>
            <a:ext cx="4641199" cy="26106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365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 descr="Рамка для изображений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91327349"/>
              </p:ext>
            </p:extLst>
          </p:nvPr>
        </p:nvGraphicFramePr>
        <p:xfrm>
          <a:off x="-34736" y="1196752"/>
          <a:ext cx="9178736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0" y="188640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>
              <a:lnSpc>
                <a:spcPct val="90000"/>
              </a:lnSpc>
              <a:spcBef>
                <a:spcPts val="1"/>
              </a:spcBef>
              <a:buNone/>
              <a:defRPr sz="2700">
                <a:gradFill flip="none" rotWithShape="1"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72000">
                      <a:schemeClr val="tx2">
                        <a:lumMod val="25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Lucida Sans Unicode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rgbClr val="FF0000"/>
                </a:solidFill>
              </a:rPr>
              <a:t>Муниципальная программа </a:t>
            </a:r>
            <a:br>
              <a:rPr lang="ru-RU" sz="2200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rgbClr val="FF0000"/>
                </a:solidFill>
              </a:rPr>
              <a:t>«Развитие транспортной системы и дорожного хозяйства городского округа Тольятти </a:t>
            </a:r>
            <a:r>
              <a:rPr lang="ru-RU" sz="2200" dirty="0" smtClean="0">
                <a:solidFill>
                  <a:srgbClr val="FF0000"/>
                </a:solidFill>
              </a:rPr>
              <a:t>на </a:t>
            </a:r>
            <a:r>
              <a:rPr lang="ru-RU" sz="2200" dirty="0">
                <a:solidFill>
                  <a:srgbClr val="FF0000"/>
                </a:solidFill>
              </a:rPr>
              <a:t>2014-2020 </a:t>
            </a:r>
            <a:r>
              <a:rPr lang="ru-RU" sz="2200" dirty="0" err="1">
                <a:solidFill>
                  <a:srgbClr val="FF0000"/>
                </a:solidFill>
              </a:rPr>
              <a:t>г.г</a:t>
            </a:r>
            <a:r>
              <a:rPr lang="ru-RU" sz="2200" dirty="0" smtClean="0">
                <a:solidFill>
                  <a:srgbClr val="FF0000"/>
                </a:solidFill>
              </a:rPr>
              <a:t>.»</a:t>
            </a:r>
          </a:p>
          <a:p>
            <a:r>
              <a:rPr lang="ru-RU" sz="2200" dirty="0" smtClean="0">
                <a:solidFill>
                  <a:srgbClr val="FF0000"/>
                </a:solidFill>
              </a:rPr>
              <a:t> </a:t>
            </a:r>
            <a:r>
              <a:rPr lang="ru-RU" sz="2200" dirty="0">
                <a:solidFill>
                  <a:srgbClr val="FF0000"/>
                </a:solidFill>
              </a:rPr>
              <a:t>включает в себя подпрограммы: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41438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9552" y="140805"/>
            <a:ext cx="8206680" cy="3105299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ДОРОГ </a:t>
            </a:r>
            <a:b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городского округа Тольятти</a:t>
            </a:r>
            <a:r>
              <a:rPr lang="ru-RU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Утверждено </a:t>
            </a:r>
            <a:r>
              <a:rPr lang="ru-RU" sz="3200" b="1" dirty="0" smtClean="0">
                <a:solidFill>
                  <a:schemeClr val="bg1"/>
                </a:solidFill>
              </a:rPr>
              <a:t>на 2017 год –                        16</a:t>
            </a:r>
            <a:r>
              <a:rPr lang="ru-RU" sz="3200" b="1" dirty="0">
                <a:solidFill>
                  <a:schemeClr val="bg1"/>
                </a:solidFill>
              </a:rPr>
              <a:t> 141 тыс. руб.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2305" y="3246104"/>
            <a:ext cx="719390" cy="365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5391552"/>
            <a:ext cx="597666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84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baudio.ru/content_res/articles/5d205a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663147" cy="2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38536" y="1484784"/>
            <a:ext cx="4248472" cy="86409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4149080"/>
            <a:ext cx="7920880" cy="17281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None/>
              <a:defRPr sz="2200" b="1">
                <a:solidFill>
                  <a:srgbClr val="3F007E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SzPct val="80000"/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0" dirty="0" smtClean="0">
                <a:latin typeface="Trebuchet MS" panose="020B0603020202020204" pitchFamily="34" charset="0"/>
              </a:rPr>
              <a:t>Заключен МК </a:t>
            </a:r>
            <a:r>
              <a:rPr lang="ru-RU" sz="2400" b="0" dirty="0">
                <a:latin typeface="Trebuchet MS" panose="020B0603020202020204" pitchFamily="34" charset="0"/>
              </a:rPr>
              <a:t>с ООО </a:t>
            </a:r>
            <a:r>
              <a:rPr lang="ru-RU" sz="2400" b="0" dirty="0" smtClean="0">
                <a:latin typeface="Trebuchet MS" panose="020B0603020202020204" pitchFamily="34" charset="0"/>
              </a:rPr>
              <a:t>«АТ» </a:t>
            </a:r>
            <a:r>
              <a:rPr lang="ru-RU" sz="2400" dirty="0" smtClean="0">
                <a:latin typeface="Trebuchet MS" panose="020B0603020202020204" pitchFamily="34" charset="0"/>
              </a:rPr>
              <a:t>(</a:t>
            </a:r>
            <a:r>
              <a:rPr lang="ru-RU" sz="2400" dirty="0" err="1" smtClean="0">
                <a:latin typeface="Trebuchet MS" panose="020B0603020202020204" pitchFamily="34" charset="0"/>
              </a:rPr>
              <a:t>ул.Никонова</a:t>
            </a:r>
            <a:r>
              <a:rPr lang="ru-RU" sz="2400" dirty="0" smtClean="0">
                <a:latin typeface="Trebuchet MS" panose="020B0603020202020204" pitchFamily="34" charset="0"/>
              </a:rPr>
              <a:t>, </a:t>
            </a:r>
            <a:r>
              <a:rPr lang="ru-RU" sz="2400" dirty="0" err="1" smtClean="0">
                <a:latin typeface="Trebuchet MS" panose="020B0603020202020204" pitchFamily="34" charset="0"/>
              </a:rPr>
              <a:t>ул.Ингельберга</a:t>
            </a:r>
            <a:r>
              <a:rPr lang="ru-RU" sz="2400" dirty="0" smtClean="0">
                <a:latin typeface="Trebuchet MS" panose="020B0603020202020204" pitchFamily="34" charset="0"/>
              </a:rPr>
              <a:t>, </a:t>
            </a:r>
            <a:r>
              <a:rPr lang="ru-RU" sz="2400" dirty="0" err="1" smtClean="0">
                <a:latin typeface="Trebuchet MS" panose="020B0603020202020204" pitchFamily="34" charset="0"/>
              </a:rPr>
              <a:t>ул.Кунеевская</a:t>
            </a:r>
            <a:r>
              <a:rPr lang="ru-RU" sz="2400" dirty="0" smtClean="0">
                <a:latin typeface="Trebuchet MS" panose="020B0603020202020204" pitchFamily="34" charset="0"/>
              </a:rPr>
              <a:t>)</a:t>
            </a:r>
            <a:endParaRPr lang="ru-RU" sz="2400" dirty="0">
              <a:latin typeface="Trebuchet MS" panose="020B0603020202020204" pitchFamily="34" charset="0"/>
            </a:endParaRPr>
          </a:p>
          <a:p>
            <a:pPr>
              <a:spcBef>
                <a:spcPts val="0"/>
              </a:spcBef>
            </a:pPr>
            <a:endParaRPr lang="ru-RU" sz="2400" dirty="0">
              <a:latin typeface="Trebuchet MS" panose="020B0603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b="0" dirty="0" smtClean="0">
                <a:latin typeface="Trebuchet MS" panose="020B0603020202020204" pitchFamily="34" charset="0"/>
              </a:rPr>
              <a:t>Срок выполнения работ – 30.09.2017 г. </a:t>
            </a:r>
            <a:endParaRPr lang="ru-RU" sz="2400" b="0" dirty="0">
              <a:latin typeface="Trebuchet MS" panose="020B0603020202020204" pitchFamily="34" charset="0"/>
            </a:endParaRPr>
          </a:p>
          <a:p>
            <a:pPr>
              <a:spcBef>
                <a:spcPts val="0"/>
              </a:spcBef>
            </a:pPr>
            <a:endParaRPr lang="ru-RU" sz="2400" b="0" dirty="0"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80" y="404664"/>
            <a:ext cx="4503660" cy="1754326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Проектирование капитального ремонта </a:t>
            </a:r>
            <a:endParaRPr lang="ru-RU" sz="3600" b="1" dirty="0">
              <a:solidFill>
                <a:srgbClr val="3F00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1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167832" y="221856"/>
            <a:ext cx="9289032" cy="2696123"/>
          </a:xfrm>
          <a:prstGeom prst="rect">
            <a:avLst/>
          </a:prstGeom>
          <a:solidFill>
            <a:srgbClr val="EBF8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SzPct val="80000"/>
              <a:defRPr/>
            </a:pPr>
            <a:r>
              <a:rPr lang="ru-RU" sz="4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n-ea"/>
                <a:cs typeface="+mn-cs"/>
              </a:rPr>
              <a:t>Ремонт дорог</a:t>
            </a:r>
            <a:br>
              <a:rPr lang="ru-RU" sz="4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ru-RU" sz="3600" dirty="0" smtClean="0">
                <a:solidFill>
                  <a:srgbClr val="3F007E"/>
                </a:solidFill>
              </a:rPr>
              <a:t>20.06.2016г</a:t>
            </a:r>
            <a:r>
              <a:rPr lang="ru-RU" sz="3600" dirty="0">
                <a:solidFill>
                  <a:srgbClr val="3F007E"/>
                </a:solidFill>
              </a:rPr>
              <a:t>. </a:t>
            </a:r>
            <a:r>
              <a:rPr lang="ru-RU" sz="3600" dirty="0" smtClean="0">
                <a:solidFill>
                  <a:srgbClr val="3F007E"/>
                </a:solidFill>
              </a:rPr>
              <a:t>состоялся </a:t>
            </a:r>
            <a:r>
              <a:rPr lang="ru-RU" sz="3600" dirty="0">
                <a:solidFill>
                  <a:srgbClr val="3F007E"/>
                </a:solidFill>
              </a:rPr>
              <a:t>ОАЭФ на право заключения МК </a:t>
            </a:r>
            <a:br>
              <a:rPr lang="ru-RU" sz="3600" dirty="0">
                <a:solidFill>
                  <a:srgbClr val="3F007E"/>
                </a:solidFill>
              </a:rPr>
            </a:br>
            <a:r>
              <a:rPr lang="ru-RU" sz="3600" dirty="0">
                <a:solidFill>
                  <a:srgbClr val="3F007E"/>
                </a:solidFill>
              </a:rPr>
              <a:t> Срок выполнения работ –  2016-2017 гг.</a:t>
            </a:r>
            <a:r>
              <a:rPr lang="ru-RU" sz="3600" baseline="30000" dirty="0">
                <a:solidFill>
                  <a:srgbClr val="3F007E"/>
                </a:solidFill>
              </a:rPr>
              <a:t/>
            </a:r>
            <a:br>
              <a:rPr lang="ru-RU" sz="3600" baseline="30000" dirty="0">
                <a:solidFill>
                  <a:srgbClr val="3F007E"/>
                </a:solidFill>
              </a:rPr>
            </a:b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59632" y="2636912"/>
            <a:ext cx="6858000" cy="4104456"/>
          </a:xfrm>
        </p:spPr>
        <p:txBody>
          <a:bodyPr/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ru-RU" b="1" dirty="0" smtClean="0">
                <a:solidFill>
                  <a:schemeClr val="bg1"/>
                </a:solidFill>
              </a:rPr>
              <a:t>-х улиц на площади </a:t>
            </a:r>
            <a:r>
              <a:rPr lang="en-US" b="1" dirty="0" smtClean="0">
                <a:solidFill>
                  <a:schemeClr val="bg1"/>
                </a:solidFill>
              </a:rPr>
              <a:t>195,763</a:t>
            </a:r>
            <a:r>
              <a:rPr lang="ru-RU" b="1" dirty="0" smtClean="0">
                <a:solidFill>
                  <a:schemeClr val="bg1"/>
                </a:solidFill>
              </a:rPr>
              <a:t> тыс.м2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ул. Александра Кудашева, ул. Диагональная от ул. </a:t>
            </a:r>
            <a:r>
              <a:rPr lang="ru-RU" dirty="0" err="1">
                <a:solidFill>
                  <a:schemeClr val="bg1"/>
                </a:solidFill>
              </a:rPr>
              <a:t>Баныкина</a:t>
            </a:r>
            <a:r>
              <a:rPr lang="ru-RU" dirty="0">
                <a:solidFill>
                  <a:schemeClr val="bg1"/>
                </a:solidFill>
              </a:rPr>
              <a:t> до ул. </a:t>
            </a:r>
            <a:r>
              <a:rPr lang="ru-RU" dirty="0" err="1">
                <a:solidFill>
                  <a:schemeClr val="bg1"/>
                </a:solidFill>
              </a:rPr>
              <a:t>Кунеевская</a:t>
            </a:r>
            <a:r>
              <a:rPr lang="ru-RU" dirty="0">
                <a:solidFill>
                  <a:schemeClr val="bg1"/>
                </a:solidFill>
              </a:rPr>
              <a:t>,  Комсомольское шоссе, Южное шоссе от ул. Заставная до границы </a:t>
            </a:r>
            <a:r>
              <a:rPr lang="ru-RU" dirty="0" err="1">
                <a:solidFill>
                  <a:schemeClr val="bg1"/>
                </a:solidFill>
              </a:rPr>
              <a:t>г.о</a:t>
            </a:r>
            <a:r>
              <a:rPr lang="ru-RU" dirty="0">
                <a:solidFill>
                  <a:schemeClr val="bg1"/>
                </a:solidFill>
              </a:rPr>
              <a:t>. Тольятти)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92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531" y="332656"/>
            <a:ext cx="7886700" cy="22323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проведение </a:t>
            </a:r>
            <a:r>
              <a:rPr lang="ru-RU" sz="2800" b="1" dirty="0">
                <a:solidFill>
                  <a:srgbClr val="3F007E"/>
                </a:solidFill>
                <a:latin typeface="Trebuchet MS" panose="020B0603020202020204" pitchFamily="34" charset="0"/>
              </a:rPr>
              <a:t>лабораторные испытания асфальтобетонных покрытий</a:t>
            </a:r>
            <a:r>
              <a:rPr lang="ru-RU" sz="2800" dirty="0">
                <a:solidFill>
                  <a:srgbClr val="3F007E"/>
                </a:solidFill>
                <a:latin typeface="Trebuchet MS" panose="020B0603020202020204" pitchFamily="34" charset="0"/>
              </a:rPr>
              <a:t> на </a:t>
            </a:r>
            <a:r>
              <a:rPr lang="ru-RU" sz="28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4-х объектах </a:t>
            </a:r>
            <a:r>
              <a:rPr lang="ru-RU" sz="2800" dirty="0">
                <a:solidFill>
                  <a:srgbClr val="3F007E"/>
                </a:solidFill>
                <a:latin typeface="Trebuchet MS" panose="020B0603020202020204" pitchFamily="34" charset="0"/>
              </a:rPr>
              <a:t>ремонта дорог</a:t>
            </a:r>
            <a:br>
              <a:rPr lang="ru-RU" sz="2800" dirty="0">
                <a:solidFill>
                  <a:srgbClr val="3F007E"/>
                </a:solidFill>
                <a:latin typeface="Trebuchet MS" panose="020B0603020202020204" pitchFamily="34" charset="0"/>
              </a:rPr>
            </a:br>
            <a:r>
              <a:rPr lang="ru-RU" sz="2800" dirty="0">
                <a:solidFill>
                  <a:srgbClr val="3F007E"/>
                </a:solidFill>
                <a:latin typeface="Trebuchet MS" panose="020B0603020202020204" pitchFamily="34" charset="0"/>
              </a:rPr>
              <a:t> </a:t>
            </a:r>
            <a:br>
              <a:rPr lang="ru-RU" sz="2800" dirty="0">
                <a:solidFill>
                  <a:srgbClr val="3F007E"/>
                </a:solidFill>
                <a:latin typeface="Trebuchet MS" panose="020B0603020202020204" pitchFamily="34" charset="0"/>
              </a:rPr>
            </a:br>
            <a:r>
              <a:rPr lang="ru-RU" sz="2800" dirty="0">
                <a:solidFill>
                  <a:srgbClr val="3F007E"/>
                </a:solidFill>
                <a:latin typeface="Trebuchet MS" panose="020B0603020202020204" pitchFamily="34" charset="0"/>
              </a:rPr>
              <a:t>на сумму </a:t>
            </a:r>
            <a:r>
              <a:rPr lang="ru-RU" sz="2800" b="1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1 240,5 </a:t>
            </a:r>
            <a:r>
              <a:rPr lang="ru-RU" sz="2800" b="1" dirty="0">
                <a:solidFill>
                  <a:srgbClr val="3F007E"/>
                </a:solidFill>
                <a:latin typeface="Trebuchet MS" panose="020B0603020202020204" pitchFamily="34" charset="0"/>
              </a:rPr>
              <a:t>тыс. руб</a:t>
            </a:r>
            <a:r>
              <a:rPr lang="ru-RU" sz="2800" b="1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.</a:t>
            </a:r>
            <a:r>
              <a:rPr lang="ru-RU" sz="28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, в </a:t>
            </a:r>
            <a:r>
              <a:rPr lang="ru-RU" sz="2800" dirty="0" err="1" smtClean="0">
                <a:solidFill>
                  <a:srgbClr val="3F007E"/>
                </a:solidFill>
                <a:latin typeface="Trebuchet MS" panose="020B0603020202020204" pitchFamily="34" charset="0"/>
              </a:rPr>
              <a:t>т.ч</a:t>
            </a:r>
            <a:r>
              <a:rPr lang="ru-RU" sz="2800" dirty="0" smtClean="0">
                <a:solidFill>
                  <a:srgbClr val="3F007E"/>
                </a:solidFill>
                <a:latin typeface="Trebuchet MS" panose="020B0603020202020204" pitchFamily="34" charset="0"/>
              </a:rPr>
              <a:t>. 2017г – 671,2 тыс. руб.</a:t>
            </a:r>
            <a:endParaRPr lang="ru-RU" sz="2800" dirty="0">
              <a:solidFill>
                <a:srgbClr val="3F007E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2636912"/>
            <a:ext cx="61926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6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Процесс 19: 16 x 9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ucida Sans Unicod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ocess19_16x9_TP102888318" id="{50CD94BA-DE4D-4946-BD5A-37D8D127E15F}" vid="{05CF0736-5A83-4F52-8A17-02C64D6F33B3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12218</TotalTime>
  <Words>1697</Words>
  <Application>Microsoft Office PowerPoint</Application>
  <PresentationFormat>Экран (4:3)</PresentationFormat>
  <Paragraphs>295</Paragraphs>
  <Slides>39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Office Theme</vt:lpstr>
      <vt:lpstr>Процесс 19: 16 x 9</vt:lpstr>
      <vt:lpstr>Общественные обсуждения  рассмотрение ассигнований 2017 года, утвержденного бюджета на 2016 год и плановый период 2017-2018 годов  Главный распорядитель бюджетных средств –   департамент дорожного хозяйства и транспорта мэрии  городского округа Тольятти </vt:lpstr>
      <vt:lpstr>Финансирование на 2017 год</vt:lpstr>
      <vt:lpstr>Слайд 3</vt:lpstr>
      <vt:lpstr>Муниципальная программа  «Формирование беспрепятственного доступа инвалидов и других маломобильных групп населения к объектам социальной инфраструктуры на территории городского округа Тольятти на 2014-2020 годы»</vt:lpstr>
      <vt:lpstr>Слайд 5</vt:lpstr>
      <vt:lpstr>МОДЕРНИЗАЦИЯ И РАЗВИТИЕ ДОРОГ  местного значения городского округа Тольятти </vt:lpstr>
      <vt:lpstr>Слайд 7</vt:lpstr>
      <vt:lpstr>Ремонт дорог 20.06.2016г. состоялся ОАЭФ на право заключения МК   Срок выполнения работ –  2016-2017 гг. </vt:lpstr>
      <vt:lpstr>проведение лабораторные испытания асфальтобетонных покрытий на 4-х объектах ремонта дорог   на сумму 1 240,5 тыс. руб., в т.ч. 2017г – 671,2 тыс. руб.</vt:lpstr>
      <vt:lpstr>Повышение безопасности дорожного движения</vt:lpstr>
      <vt:lpstr>Слайд 11</vt:lpstr>
      <vt:lpstr>Слайд 12</vt:lpstr>
      <vt:lpstr>Слайд 13</vt:lpstr>
      <vt:lpstr>Слайд 14</vt:lpstr>
      <vt:lpstr>Слайд 15</vt:lpstr>
      <vt:lpstr>Основная цель - обеспечение безопасности дорожного движения в городском округе Тольятти. </vt:lpstr>
      <vt:lpstr>- светофорных объектов</vt:lpstr>
      <vt:lpstr>Изменения в ГОСТ</vt:lpstr>
      <vt:lpstr>Слайд 19</vt:lpstr>
      <vt:lpstr>Слайд 20</vt:lpstr>
      <vt:lpstr>Слайд 21</vt:lpstr>
      <vt:lpstr>Утверждено финансирование –  в сумме 4 084,0 тыс. руб.</vt:lpstr>
      <vt:lpstr>Слайд 23</vt:lpstr>
      <vt:lpstr>Слайд 24</vt:lpstr>
      <vt:lpstr>Содержание дорог</vt:lpstr>
      <vt:lpstr>Слайд 26</vt:lpstr>
      <vt:lpstr>Слайд 27</vt:lpstr>
      <vt:lpstr>Слайд 28</vt:lpstr>
      <vt:lpstr>Слайд 29</vt:lpstr>
      <vt:lpstr>Слайд 30</vt:lpstr>
      <vt:lpstr>Слайд 31</vt:lpstr>
      <vt:lpstr>Муниципальное предприятие  «Тольяттинское троллейбусное управление»</vt:lpstr>
      <vt:lpstr>Муниципальное предприятие «Тольяттинское пассажирское автотранспортное предприятие №3»</vt:lpstr>
      <vt:lpstr>Развитие городского пассажирского транспорта</vt:lpstr>
      <vt:lpstr>Слайд 35</vt:lpstr>
      <vt:lpstr>Слайд 36</vt:lpstr>
      <vt:lpstr>Слайд 37</vt:lpstr>
      <vt:lpstr>Слайд 38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 «ЦОДД ГОТ»</dc:title>
  <dc:creator>SECDIRECTOR</dc:creator>
  <cp:lastModifiedBy>demidova.mn</cp:lastModifiedBy>
  <cp:revision>380</cp:revision>
  <cp:lastPrinted>2015-06-16T05:50:33Z</cp:lastPrinted>
  <dcterms:created xsi:type="dcterms:W3CDTF">2014-06-05T04:32:32Z</dcterms:created>
  <dcterms:modified xsi:type="dcterms:W3CDTF">2016-06-23T10:26:15Z</dcterms:modified>
</cp:coreProperties>
</file>