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0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736740453999143"/>
          <c:y val="4.364157188465613E-2"/>
          <c:w val="0.44514142597562623"/>
          <c:h val="0.95635842811534388"/>
        </c:manualLayout>
      </c:layout>
      <c:overlay val="0"/>
      <c:txPr>
        <a:bodyPr/>
        <a:lstStyle/>
        <a:p>
          <a:pPr>
            <a:defRPr sz="1600">
              <a:latin typeface="Time Roman" pitchFamily="2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Всего:  </a:t>
            </a:r>
            <a:r>
              <a:rPr lang="ru-RU" dirty="0"/>
              <a:t>829 185 тыс. руб.</a:t>
            </a:r>
          </a:p>
        </c:rich>
      </c:tx>
      <c:layout>
        <c:manualLayout>
          <c:xMode val="edge"/>
          <c:yMode val="edge"/>
          <c:x val="0.27485801450917186"/>
          <c:y val="3.880124430618819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 829 185 тыс. руб.</c:v>
                </c:pt>
              </c:strCache>
            </c:strRef>
          </c:tx>
          <c:explosion val="25"/>
          <c:dPt>
            <c:idx val="0"/>
            <c:bubble3D val="0"/>
            <c:explosion val="3"/>
          </c:dPt>
          <c:dLbls>
            <c:dLbl>
              <c:idx val="0"/>
              <c:layout>
                <c:manualLayout>
                  <c:x val="-1.5389480130463337E-2"/>
                  <c:y val="-5.9218728783221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375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813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98062888060043E-2"/>
                  <c:y val="-0.1702048537816785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453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372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культура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375813</c:v>
                </c:pt>
                <c:pt idx="1">
                  <c:v>453372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33262500023538"/>
          <c:y val="0.18259777783378028"/>
          <c:w val="0.90086789873588935"/>
          <c:h val="0.621179851469031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77E-2"/>
                  <c:y val="2.6020681729568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377065448471827E-2"/>
                  <c:y val="7.8062045188704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профессорско-преподавательский состав ВУЗа</c:v>
                </c:pt>
                <c:pt idx="1">
                  <c:v>педагогические работники МБОУ ДОД</c:v>
                </c:pt>
                <c:pt idx="2">
                  <c:v>работники учреждений культуры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17.8</c:v>
                </c:pt>
                <c:pt idx="1">
                  <c:v>6</c:v>
                </c:pt>
                <c:pt idx="2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0352"/>
        <c:axId val="4901888"/>
      </c:barChart>
      <c:catAx>
        <c:axId val="4900352"/>
        <c:scaling>
          <c:orientation val="minMax"/>
        </c:scaling>
        <c:delete val="0"/>
        <c:axPos val="b"/>
        <c:majorGridlines/>
        <c:majorTickMark val="none"/>
        <c:minorTickMark val="none"/>
        <c:tickLblPos val="low"/>
        <c:txPr>
          <a:bodyPr/>
          <a:lstStyle/>
          <a:p>
            <a:pPr>
              <a:defRPr sz="1400" b="1" kern="1000" baseline="0">
                <a:latin typeface="Time Roman" pitchFamily="2" charset="0"/>
              </a:defRPr>
            </a:pPr>
            <a:endParaRPr lang="ru-RU"/>
          </a:p>
        </c:txPr>
        <c:crossAx val="4901888"/>
        <c:crosses val="autoZero"/>
        <c:auto val="0"/>
        <c:lblAlgn val="ctr"/>
        <c:lblOffset val="50"/>
        <c:tickMarkSkip val="30"/>
        <c:noMultiLvlLbl val="0"/>
      </c:catAx>
      <c:valAx>
        <c:axId val="49018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90035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14314699496666"/>
          <c:y val="3.5032033098307193E-2"/>
          <c:w val="6.4156477905468134E-2"/>
          <c:h val="8.6865640878122194E-2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4E2781-DE41-4121-B0DE-2182DF5367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ED3909-415F-4F56-AB57-3C26894F26D4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0" i="0" dirty="0" smtClean="0">
              <a:latin typeface="Time Roman" pitchFamily="2" charset="0"/>
            </a:rPr>
            <a:t>Образовательные учреждения дополнительного образования детей  - 		   </a:t>
          </a:r>
          <a:r>
            <a:rPr lang="ru-RU" sz="3000" b="0" dirty="0" smtClean="0">
              <a:latin typeface="Time Roman" pitchFamily="2" charset="0"/>
            </a:rPr>
            <a:t>277 903 </a:t>
          </a:r>
          <a:r>
            <a:rPr lang="ru-RU" sz="2800" b="0" dirty="0" smtClean="0">
              <a:latin typeface="Time Roman" pitchFamily="2" charset="0"/>
            </a:rPr>
            <a:t>тыс. руб.</a:t>
          </a:r>
          <a:endParaRPr lang="ru-RU" sz="2800" b="0" i="0" dirty="0">
            <a:latin typeface="Time Roman" pitchFamily="2" charset="0"/>
          </a:endParaRPr>
        </a:p>
      </dgm:t>
    </dgm:pt>
    <dgm:pt modelId="{37AC4A00-ED0E-47DB-8DB4-BE4A9B25B1EB}" type="parTrans" cxnId="{98C42AA8-8DBD-4AEF-AA79-50F634F650D7}">
      <dgm:prSet/>
      <dgm:spPr/>
      <dgm:t>
        <a:bodyPr/>
        <a:lstStyle/>
        <a:p>
          <a:endParaRPr lang="ru-RU"/>
        </a:p>
      </dgm:t>
    </dgm:pt>
    <dgm:pt modelId="{CAFC1128-E7AD-4425-9CEF-50B16A773C18}" type="sibTrans" cxnId="{98C42AA8-8DBD-4AEF-AA79-50F634F650D7}">
      <dgm:prSet/>
      <dgm:spPr/>
      <dgm:t>
        <a:bodyPr/>
        <a:lstStyle/>
        <a:p>
          <a:endParaRPr lang="ru-RU"/>
        </a:p>
      </dgm:t>
    </dgm:pt>
    <dgm:pt modelId="{8A3372C3-988C-4283-A4CF-C07684310C30}">
      <dgm:prSet phldrT="[Текст]" custT="1"/>
      <dgm:spPr/>
      <dgm:t>
        <a:bodyPr/>
        <a:lstStyle/>
        <a:p>
          <a:endParaRPr lang="ru-RU" sz="2000" b="1" dirty="0"/>
        </a:p>
      </dgm:t>
    </dgm:pt>
    <dgm:pt modelId="{139602E1-AD7D-4B3A-9727-A8B36F80C57E}" type="parTrans" cxnId="{930CA58C-A570-4CE1-9E24-6DD3A1A349A3}">
      <dgm:prSet/>
      <dgm:spPr/>
      <dgm:t>
        <a:bodyPr/>
        <a:lstStyle/>
        <a:p>
          <a:endParaRPr lang="ru-RU"/>
        </a:p>
      </dgm:t>
    </dgm:pt>
    <dgm:pt modelId="{4CFE74D6-242C-4A30-ACA5-B73C712CF8BE}" type="sibTrans" cxnId="{930CA58C-A570-4CE1-9E24-6DD3A1A349A3}">
      <dgm:prSet/>
      <dgm:spPr/>
      <dgm:t>
        <a:bodyPr/>
        <a:lstStyle/>
        <a:p>
          <a:endParaRPr lang="ru-RU"/>
        </a:p>
      </dgm:t>
    </dgm:pt>
    <dgm:pt modelId="{009BF543-81D8-4551-B585-9E1A4A20C261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800" b="0" dirty="0" smtClean="0">
              <a:latin typeface="Time Roman" pitchFamily="2" charset="0"/>
            </a:rPr>
            <a:t>Тольяттинская консерватория (институт) –</a:t>
          </a:r>
        </a:p>
        <a:p>
          <a:pPr>
            <a:lnSpc>
              <a:spcPct val="90000"/>
            </a:lnSpc>
          </a:pPr>
          <a:r>
            <a:rPr lang="ru-RU" sz="2800" b="0" dirty="0" smtClean="0">
              <a:latin typeface="Time Roman" pitchFamily="2" charset="0"/>
            </a:rPr>
            <a:t>				</a:t>
          </a:r>
          <a:r>
            <a:rPr lang="ru-RU" sz="3000" b="0" dirty="0" smtClean="0">
              <a:latin typeface="Time Roman" pitchFamily="2" charset="0"/>
            </a:rPr>
            <a:t>97 910 </a:t>
          </a:r>
          <a:r>
            <a:rPr lang="ru-RU" sz="2800" b="0" dirty="0" smtClean="0">
              <a:latin typeface="Time Roman" pitchFamily="2" charset="0"/>
            </a:rPr>
            <a:t>тыс. руб.</a:t>
          </a:r>
          <a:endParaRPr lang="ru-RU" sz="2800" b="0" dirty="0">
            <a:latin typeface="Time Roman" pitchFamily="2" charset="0"/>
          </a:endParaRPr>
        </a:p>
      </dgm:t>
    </dgm:pt>
    <dgm:pt modelId="{3BD39A28-6EC6-434A-B175-05CCD6682A19}" type="parTrans" cxnId="{867CD66A-3D59-4882-9292-B209CD766AA4}">
      <dgm:prSet/>
      <dgm:spPr/>
      <dgm:t>
        <a:bodyPr/>
        <a:lstStyle/>
        <a:p>
          <a:endParaRPr lang="ru-RU"/>
        </a:p>
      </dgm:t>
    </dgm:pt>
    <dgm:pt modelId="{3AD323DF-ADA8-4B8B-9694-152C90DE259E}" type="sibTrans" cxnId="{867CD66A-3D59-4882-9292-B209CD766AA4}">
      <dgm:prSet/>
      <dgm:spPr/>
      <dgm:t>
        <a:bodyPr/>
        <a:lstStyle/>
        <a:p>
          <a:endParaRPr lang="ru-RU"/>
        </a:p>
      </dgm:t>
    </dgm:pt>
    <dgm:pt modelId="{FC6463AE-4F20-444E-9E5D-78E6E93A948A}">
      <dgm:prSet phldrT="[Текст]"/>
      <dgm:spPr/>
      <dgm:t>
        <a:bodyPr/>
        <a:lstStyle/>
        <a:p>
          <a:endParaRPr lang="ru-RU" dirty="0"/>
        </a:p>
      </dgm:t>
    </dgm:pt>
    <dgm:pt modelId="{765EC4F4-AAAF-472B-AE28-618485E8528C}" type="parTrans" cxnId="{BA0D4205-2700-4C57-BC19-504015B8EAEA}">
      <dgm:prSet/>
      <dgm:spPr/>
      <dgm:t>
        <a:bodyPr/>
        <a:lstStyle/>
        <a:p>
          <a:endParaRPr lang="ru-RU"/>
        </a:p>
      </dgm:t>
    </dgm:pt>
    <dgm:pt modelId="{6A33C98B-48C9-48A6-8815-5F49CD7B739F}" type="sibTrans" cxnId="{BA0D4205-2700-4C57-BC19-504015B8EAEA}">
      <dgm:prSet/>
      <dgm:spPr/>
      <dgm:t>
        <a:bodyPr/>
        <a:lstStyle/>
        <a:p>
          <a:endParaRPr lang="ru-RU"/>
        </a:p>
      </dgm:t>
    </dgm:pt>
    <dgm:pt modelId="{94F2C344-F962-4579-9BE9-78923ACEF3D8}" type="pres">
      <dgm:prSet presAssocID="{634E2781-DE41-4121-B0DE-2182DF5367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7E94FF-7A02-47A2-BC15-BC08C979A2F3}" type="pres">
      <dgm:prSet presAssocID="{3EED3909-415F-4F56-AB57-3C26894F26D4}" presName="parentText" presStyleLbl="node1" presStyleIdx="0" presStyleCnt="2" custScaleY="159202" custLinFactY="-5851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6C4B0-4416-4568-AAF0-7C902D0A7093}" type="pres">
      <dgm:prSet presAssocID="{3EED3909-415F-4F56-AB57-3C26894F26D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3AB7C-9134-4A19-B31F-CFB63F53261A}" type="pres">
      <dgm:prSet presAssocID="{009BF543-81D8-4551-B585-9E1A4A20C261}" presName="parentText" presStyleLbl="node1" presStyleIdx="1" presStyleCnt="2" custScaleY="146342" custLinFactNeighborX="2868" custLinFactNeighborY="318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EDD79-502F-4748-8FCC-97A21597EA92}" type="pres">
      <dgm:prSet presAssocID="{009BF543-81D8-4551-B585-9E1A4A20C26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7CD66A-3D59-4882-9292-B209CD766AA4}" srcId="{634E2781-DE41-4121-B0DE-2182DF5367B2}" destId="{009BF543-81D8-4551-B585-9E1A4A20C261}" srcOrd="1" destOrd="0" parTransId="{3BD39A28-6EC6-434A-B175-05CCD6682A19}" sibTransId="{3AD323DF-ADA8-4B8B-9694-152C90DE259E}"/>
    <dgm:cxn modelId="{930CA58C-A570-4CE1-9E24-6DD3A1A349A3}" srcId="{3EED3909-415F-4F56-AB57-3C26894F26D4}" destId="{8A3372C3-988C-4283-A4CF-C07684310C30}" srcOrd="0" destOrd="0" parTransId="{139602E1-AD7D-4B3A-9727-A8B36F80C57E}" sibTransId="{4CFE74D6-242C-4A30-ACA5-B73C712CF8BE}"/>
    <dgm:cxn modelId="{6D97C9F5-CE44-4440-ABCC-8FE86B0C4969}" type="presOf" srcId="{009BF543-81D8-4551-B585-9E1A4A20C261}" destId="{F8B3AB7C-9134-4A19-B31F-CFB63F53261A}" srcOrd="0" destOrd="0" presId="urn:microsoft.com/office/officeart/2005/8/layout/vList2"/>
    <dgm:cxn modelId="{BA0D4205-2700-4C57-BC19-504015B8EAEA}" srcId="{009BF543-81D8-4551-B585-9E1A4A20C261}" destId="{FC6463AE-4F20-444E-9E5D-78E6E93A948A}" srcOrd="0" destOrd="0" parTransId="{765EC4F4-AAAF-472B-AE28-618485E8528C}" sibTransId="{6A33C98B-48C9-48A6-8815-5F49CD7B739F}"/>
    <dgm:cxn modelId="{98C42AA8-8DBD-4AEF-AA79-50F634F650D7}" srcId="{634E2781-DE41-4121-B0DE-2182DF5367B2}" destId="{3EED3909-415F-4F56-AB57-3C26894F26D4}" srcOrd="0" destOrd="0" parTransId="{37AC4A00-ED0E-47DB-8DB4-BE4A9B25B1EB}" sibTransId="{CAFC1128-E7AD-4425-9CEF-50B16A773C18}"/>
    <dgm:cxn modelId="{58FED070-65CE-455D-996B-0E488E54A49B}" type="presOf" srcId="{8A3372C3-988C-4283-A4CF-C07684310C30}" destId="{7F76C4B0-4416-4568-AAF0-7C902D0A7093}" srcOrd="0" destOrd="0" presId="urn:microsoft.com/office/officeart/2005/8/layout/vList2"/>
    <dgm:cxn modelId="{0B1406E6-CF89-4827-86F0-B8E230D45E0D}" type="presOf" srcId="{FC6463AE-4F20-444E-9E5D-78E6E93A948A}" destId="{05EEDD79-502F-4748-8FCC-97A21597EA92}" srcOrd="0" destOrd="0" presId="urn:microsoft.com/office/officeart/2005/8/layout/vList2"/>
    <dgm:cxn modelId="{7059B781-8928-43E5-912E-93E5A12B5510}" type="presOf" srcId="{3EED3909-415F-4F56-AB57-3C26894F26D4}" destId="{4A7E94FF-7A02-47A2-BC15-BC08C979A2F3}" srcOrd="0" destOrd="0" presId="urn:microsoft.com/office/officeart/2005/8/layout/vList2"/>
    <dgm:cxn modelId="{D9D901F4-34A5-4701-80DB-AB977BC625F5}" type="presOf" srcId="{634E2781-DE41-4121-B0DE-2182DF5367B2}" destId="{94F2C344-F962-4579-9BE9-78923ACEF3D8}" srcOrd="0" destOrd="0" presId="urn:microsoft.com/office/officeart/2005/8/layout/vList2"/>
    <dgm:cxn modelId="{F0F2D909-7234-4CF7-8AF4-06FAD37F124D}" type="presParOf" srcId="{94F2C344-F962-4579-9BE9-78923ACEF3D8}" destId="{4A7E94FF-7A02-47A2-BC15-BC08C979A2F3}" srcOrd="0" destOrd="0" presId="urn:microsoft.com/office/officeart/2005/8/layout/vList2"/>
    <dgm:cxn modelId="{B0E98038-AB4D-48C8-8C90-E39ABA67F4E1}" type="presParOf" srcId="{94F2C344-F962-4579-9BE9-78923ACEF3D8}" destId="{7F76C4B0-4416-4568-AAF0-7C902D0A7093}" srcOrd="1" destOrd="0" presId="urn:microsoft.com/office/officeart/2005/8/layout/vList2"/>
    <dgm:cxn modelId="{122091D1-9D80-4CC0-A8AF-58F499FFEFEA}" type="presParOf" srcId="{94F2C344-F962-4579-9BE9-78923ACEF3D8}" destId="{F8B3AB7C-9134-4A19-B31F-CFB63F53261A}" srcOrd="2" destOrd="0" presId="urn:microsoft.com/office/officeart/2005/8/layout/vList2"/>
    <dgm:cxn modelId="{835146D2-B187-4BF3-BC8C-3A3B179FDC86}" type="presParOf" srcId="{94F2C344-F962-4579-9BE9-78923ACEF3D8}" destId="{05EEDD79-502F-4748-8FCC-97A21597EA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6FC798-28F3-43A6-BA12-DEF98D9FEF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3DE8C5-58A3-49FA-AC46-24401E3F77AA}">
      <dgm:prSet phldrT="[Текст]"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Библиотеки				136 771 </a:t>
          </a:r>
          <a:r>
            <a:rPr lang="ru-RU" sz="2600" dirty="0" err="1" smtClean="0">
              <a:latin typeface="Time Roman" pitchFamily="2" charset="0"/>
            </a:rPr>
            <a:t>тыс.руб</a:t>
          </a:r>
          <a:r>
            <a:rPr lang="ru-RU" sz="2600" dirty="0" smtClean="0">
              <a:latin typeface="Time Roman" pitchFamily="2" charset="0"/>
            </a:rPr>
            <a:t>.</a:t>
          </a:r>
          <a:endParaRPr lang="ru-RU" sz="2600" dirty="0">
            <a:latin typeface="Time Roman" pitchFamily="2" charset="0"/>
          </a:endParaRPr>
        </a:p>
      </dgm:t>
    </dgm:pt>
    <dgm:pt modelId="{142514AB-C20F-491D-AC07-36A18BD8B032}" type="parTrans" cxnId="{FA39A72A-7465-47E4-9870-B2588536D798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C8398047-A62C-4045-BF84-2974F9B01F7D}" type="sibTrans" cxnId="{FA39A72A-7465-47E4-9870-B2588536D798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62C6A8F-C81F-42A9-83C2-A4EE3D63AD95}">
      <dgm:prSet phldrT="[Текст]"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Культурно-досуговые учреждения	87 458 тыс. руб.</a:t>
          </a:r>
          <a:endParaRPr lang="ru-RU" sz="2600" dirty="0">
            <a:latin typeface="Time Roman" pitchFamily="2" charset="0"/>
          </a:endParaRPr>
        </a:p>
      </dgm:t>
    </dgm:pt>
    <dgm:pt modelId="{F2A573DF-AD85-40A2-8C6D-E2046360F063}" type="parTrans" cxnId="{A3272260-FC34-4D65-8A03-ECD27B7055E0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5A40A0CF-2603-455F-9430-9828864FD0D3}" type="sibTrans" cxnId="{A3272260-FC34-4D65-8A03-ECD27B7055E0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3AB4FAFF-6266-494A-A492-3646E6F537F2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Музеи 					  31 951 тыс. руб.</a:t>
          </a:r>
          <a:endParaRPr lang="ru-RU" sz="2600" dirty="0">
            <a:latin typeface="Time Roman" pitchFamily="2" charset="0"/>
          </a:endParaRPr>
        </a:p>
      </dgm:t>
    </dgm:pt>
    <dgm:pt modelId="{045AFF52-94D3-4BA7-ACCA-7EBA9AC0C828}" type="parTrans" cxnId="{7EF0425C-9E7E-4952-94A3-B08A02D222A1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91AD9F20-7C06-4638-92C0-3135CFF878A7}" type="sibTrans" cxnId="{7EF0425C-9E7E-4952-94A3-B08A02D222A1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4065040-4EE2-4F06-B4E8-ACBD156004F6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Театры					197 085 тыс. руб.</a:t>
          </a:r>
          <a:endParaRPr lang="ru-RU" sz="2600" dirty="0">
            <a:latin typeface="Time Roman" pitchFamily="2" charset="0"/>
          </a:endParaRPr>
        </a:p>
      </dgm:t>
    </dgm:pt>
    <dgm:pt modelId="{C707815F-6172-4E82-B22D-54A062B43900}" type="parTrans" cxnId="{56112659-2087-4305-93B6-97F757FD67EF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4589F6C0-4A42-4F26-A13B-561F6907CA0E}" type="sibTrans" cxnId="{56112659-2087-4305-93B6-97F757FD67EF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3B35D5BD-36F6-4DEE-8302-9F5EA1571176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Департамент культуры			     107 тыс. руб.</a:t>
          </a:r>
          <a:endParaRPr lang="ru-RU" sz="2600" dirty="0">
            <a:latin typeface="Time Roman" pitchFamily="2" charset="0"/>
          </a:endParaRPr>
        </a:p>
      </dgm:t>
    </dgm:pt>
    <dgm:pt modelId="{C7194EE9-6616-47BB-9D3E-95750E272B4F}" type="parTrans" cxnId="{0204AC12-CF23-4011-B88D-A1268EDD1675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CDCA041-1026-42C1-953C-D2C73C31F952}" type="sibTrans" cxnId="{0204AC12-CF23-4011-B88D-A1268EDD1675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FC65227C-528B-48CD-88DD-3669241C012D}" type="pres">
      <dgm:prSet presAssocID="{926FC798-28F3-43A6-BA12-DEF98D9FEF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C1D625-D9F5-4BF3-A77C-DBEACC077588}" type="pres">
      <dgm:prSet presAssocID="{B93DE8C5-58A3-49FA-AC46-24401E3F77AA}" presName="parentText" presStyleLbl="node1" presStyleIdx="0" presStyleCnt="5" custLinFactY="87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3E87F-A000-4EA3-8F39-294B6384C57A}" type="pres">
      <dgm:prSet presAssocID="{C8398047-A62C-4045-BF84-2974F9B01F7D}" presName="spacer" presStyleCnt="0"/>
      <dgm:spPr/>
    </dgm:pt>
    <dgm:pt modelId="{84033E4F-CDE5-4B22-80B1-4C2F255563CF}" type="pres">
      <dgm:prSet presAssocID="{3AB4FAFF-6266-494A-A492-3646E6F537F2}" presName="parentText" presStyleLbl="node1" presStyleIdx="1" presStyleCnt="5" custLinFactY="353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B5D9E-804B-4930-B95F-7BB1DE81B67A}" type="pres">
      <dgm:prSet presAssocID="{91AD9F20-7C06-4638-92C0-3135CFF878A7}" presName="spacer" presStyleCnt="0"/>
      <dgm:spPr/>
    </dgm:pt>
    <dgm:pt modelId="{6D12D8FC-6BAE-4434-A6F1-B31631C10807}" type="pres">
      <dgm:prSet presAssocID="{64065040-4EE2-4F06-B4E8-ACBD156004F6}" presName="parentText" presStyleLbl="node1" presStyleIdx="2" presStyleCnt="5" custLinFactNeighborY="828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6E73D-3837-4002-AED0-0A1CC496FD0D}" type="pres">
      <dgm:prSet presAssocID="{4589F6C0-4A42-4F26-A13B-561F6907CA0E}" presName="spacer" presStyleCnt="0"/>
      <dgm:spPr/>
    </dgm:pt>
    <dgm:pt modelId="{CD2D1919-F9A6-4BEF-9A12-46DB5F98E4C5}" type="pres">
      <dgm:prSet presAssocID="{662C6A8F-C81F-42A9-83C2-A4EE3D63AD95}" presName="parentText" presStyleLbl="node1" presStyleIdx="3" presStyleCnt="5" custLinFactNeighborX="148" custLinFactNeighborY="301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EC5D6-A0D6-4134-8D7C-57E7A65DF9EB}" type="pres">
      <dgm:prSet presAssocID="{5A40A0CF-2603-455F-9430-9828864FD0D3}" presName="spacer" presStyleCnt="0"/>
      <dgm:spPr/>
    </dgm:pt>
    <dgm:pt modelId="{3CC4B795-3D48-4D3D-ABA3-B358E39C1A95}" type="pres">
      <dgm:prSet presAssocID="{3B35D5BD-36F6-4DEE-8302-9F5EA1571176}" presName="parentText" presStyleLbl="node1" presStyleIdx="4" presStyleCnt="5" custLinFactY="-5389" custLinFactNeighborX="10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39A72A-7465-47E4-9870-B2588536D798}" srcId="{926FC798-28F3-43A6-BA12-DEF98D9FEF2A}" destId="{B93DE8C5-58A3-49FA-AC46-24401E3F77AA}" srcOrd="0" destOrd="0" parTransId="{142514AB-C20F-491D-AC07-36A18BD8B032}" sibTransId="{C8398047-A62C-4045-BF84-2974F9B01F7D}"/>
    <dgm:cxn modelId="{7B0A0C48-D695-4993-94BC-348EE0C143E4}" type="presOf" srcId="{3B35D5BD-36F6-4DEE-8302-9F5EA1571176}" destId="{3CC4B795-3D48-4D3D-ABA3-B358E39C1A95}" srcOrd="0" destOrd="0" presId="urn:microsoft.com/office/officeart/2005/8/layout/vList2"/>
    <dgm:cxn modelId="{7B8C52D4-8A60-4C61-B3CE-8E47E5D95BEC}" type="presOf" srcId="{926FC798-28F3-43A6-BA12-DEF98D9FEF2A}" destId="{FC65227C-528B-48CD-88DD-3669241C012D}" srcOrd="0" destOrd="0" presId="urn:microsoft.com/office/officeart/2005/8/layout/vList2"/>
    <dgm:cxn modelId="{7AD9C350-4034-4CCF-9D94-45112881A534}" type="presOf" srcId="{3AB4FAFF-6266-494A-A492-3646E6F537F2}" destId="{84033E4F-CDE5-4B22-80B1-4C2F255563CF}" srcOrd="0" destOrd="0" presId="urn:microsoft.com/office/officeart/2005/8/layout/vList2"/>
    <dgm:cxn modelId="{0204AC12-CF23-4011-B88D-A1268EDD1675}" srcId="{926FC798-28F3-43A6-BA12-DEF98D9FEF2A}" destId="{3B35D5BD-36F6-4DEE-8302-9F5EA1571176}" srcOrd="4" destOrd="0" parTransId="{C7194EE9-6616-47BB-9D3E-95750E272B4F}" sibTransId="{6CDCA041-1026-42C1-953C-D2C73C31F952}"/>
    <dgm:cxn modelId="{CA188D94-5754-4D83-B408-B11F06A5E98A}" type="presOf" srcId="{B93DE8C5-58A3-49FA-AC46-24401E3F77AA}" destId="{08C1D625-D9F5-4BF3-A77C-DBEACC077588}" srcOrd="0" destOrd="0" presId="urn:microsoft.com/office/officeart/2005/8/layout/vList2"/>
    <dgm:cxn modelId="{7FD315EF-8774-45A7-99DF-65E2A6B6F181}" type="presOf" srcId="{662C6A8F-C81F-42A9-83C2-A4EE3D63AD95}" destId="{CD2D1919-F9A6-4BEF-9A12-46DB5F98E4C5}" srcOrd="0" destOrd="0" presId="urn:microsoft.com/office/officeart/2005/8/layout/vList2"/>
    <dgm:cxn modelId="{0949DA76-DE50-4DF2-85AC-CEA58629D519}" type="presOf" srcId="{64065040-4EE2-4F06-B4E8-ACBD156004F6}" destId="{6D12D8FC-6BAE-4434-A6F1-B31631C10807}" srcOrd="0" destOrd="0" presId="urn:microsoft.com/office/officeart/2005/8/layout/vList2"/>
    <dgm:cxn modelId="{56112659-2087-4305-93B6-97F757FD67EF}" srcId="{926FC798-28F3-43A6-BA12-DEF98D9FEF2A}" destId="{64065040-4EE2-4F06-B4E8-ACBD156004F6}" srcOrd="2" destOrd="0" parTransId="{C707815F-6172-4E82-B22D-54A062B43900}" sibTransId="{4589F6C0-4A42-4F26-A13B-561F6907CA0E}"/>
    <dgm:cxn modelId="{A3272260-FC34-4D65-8A03-ECD27B7055E0}" srcId="{926FC798-28F3-43A6-BA12-DEF98D9FEF2A}" destId="{662C6A8F-C81F-42A9-83C2-A4EE3D63AD95}" srcOrd="3" destOrd="0" parTransId="{F2A573DF-AD85-40A2-8C6D-E2046360F063}" sibTransId="{5A40A0CF-2603-455F-9430-9828864FD0D3}"/>
    <dgm:cxn modelId="{7EF0425C-9E7E-4952-94A3-B08A02D222A1}" srcId="{926FC798-28F3-43A6-BA12-DEF98D9FEF2A}" destId="{3AB4FAFF-6266-494A-A492-3646E6F537F2}" srcOrd="1" destOrd="0" parTransId="{045AFF52-94D3-4BA7-ACCA-7EBA9AC0C828}" sibTransId="{91AD9F20-7C06-4638-92C0-3135CFF878A7}"/>
    <dgm:cxn modelId="{9255F3E8-A555-4186-86E2-17D0067309A9}" type="presParOf" srcId="{FC65227C-528B-48CD-88DD-3669241C012D}" destId="{08C1D625-D9F5-4BF3-A77C-DBEACC077588}" srcOrd="0" destOrd="0" presId="urn:microsoft.com/office/officeart/2005/8/layout/vList2"/>
    <dgm:cxn modelId="{88FE8324-0FE3-4528-88DF-5435F26549A2}" type="presParOf" srcId="{FC65227C-528B-48CD-88DD-3669241C012D}" destId="{4A43E87F-A000-4EA3-8F39-294B6384C57A}" srcOrd="1" destOrd="0" presId="urn:microsoft.com/office/officeart/2005/8/layout/vList2"/>
    <dgm:cxn modelId="{F8EA5743-80A8-4370-BD16-487A8C19B5B7}" type="presParOf" srcId="{FC65227C-528B-48CD-88DD-3669241C012D}" destId="{84033E4F-CDE5-4B22-80B1-4C2F255563CF}" srcOrd="2" destOrd="0" presId="urn:microsoft.com/office/officeart/2005/8/layout/vList2"/>
    <dgm:cxn modelId="{B9AE7661-941E-433B-A6C4-38400CFD6F99}" type="presParOf" srcId="{FC65227C-528B-48CD-88DD-3669241C012D}" destId="{ED7B5D9E-804B-4930-B95F-7BB1DE81B67A}" srcOrd="3" destOrd="0" presId="urn:microsoft.com/office/officeart/2005/8/layout/vList2"/>
    <dgm:cxn modelId="{1860ACBA-0DBC-43EE-B1F4-8835C00AEE69}" type="presParOf" srcId="{FC65227C-528B-48CD-88DD-3669241C012D}" destId="{6D12D8FC-6BAE-4434-A6F1-B31631C10807}" srcOrd="4" destOrd="0" presId="urn:microsoft.com/office/officeart/2005/8/layout/vList2"/>
    <dgm:cxn modelId="{9C5F4725-0239-421F-ADD2-514428EDB5ED}" type="presParOf" srcId="{FC65227C-528B-48CD-88DD-3669241C012D}" destId="{7726E73D-3837-4002-AED0-0A1CC496FD0D}" srcOrd="5" destOrd="0" presId="urn:microsoft.com/office/officeart/2005/8/layout/vList2"/>
    <dgm:cxn modelId="{96867994-5A2F-4EC8-A665-CC9EDA496CEE}" type="presParOf" srcId="{FC65227C-528B-48CD-88DD-3669241C012D}" destId="{CD2D1919-F9A6-4BEF-9A12-46DB5F98E4C5}" srcOrd="6" destOrd="0" presId="urn:microsoft.com/office/officeart/2005/8/layout/vList2"/>
    <dgm:cxn modelId="{2458BEAA-35EA-4F2E-BA29-64344A8BEFCA}" type="presParOf" srcId="{FC65227C-528B-48CD-88DD-3669241C012D}" destId="{F57EC5D6-A0D6-4134-8D7C-57E7A65DF9EB}" srcOrd="7" destOrd="0" presId="urn:microsoft.com/office/officeart/2005/8/layout/vList2"/>
    <dgm:cxn modelId="{9C602EC9-FB73-41B5-97A5-090DBE3B0BAF}" type="presParOf" srcId="{FC65227C-528B-48CD-88DD-3669241C012D}" destId="{3CC4B795-3D48-4D3D-ABA3-B358E39C1A9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E94FF-7A02-47A2-BC15-BC08C979A2F3}">
      <dsp:nvSpPr>
        <dsp:cNvPr id="0" name=""/>
        <dsp:cNvSpPr/>
      </dsp:nvSpPr>
      <dsp:spPr>
        <a:xfrm>
          <a:off x="0" y="18339"/>
          <a:ext cx="8038555" cy="1012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0" i="0" kern="1200" dirty="0" smtClean="0">
              <a:latin typeface="Time Roman" pitchFamily="2" charset="0"/>
            </a:rPr>
            <a:t>Образовательные учреждения дополнительного образования детей  - 		   </a:t>
          </a:r>
          <a:r>
            <a:rPr lang="ru-RU" sz="3000" b="0" kern="1200" dirty="0" smtClean="0">
              <a:latin typeface="Time Roman" pitchFamily="2" charset="0"/>
            </a:rPr>
            <a:t>277 903 </a:t>
          </a:r>
          <a:r>
            <a:rPr lang="ru-RU" sz="2800" b="0" kern="1200" dirty="0" smtClean="0">
              <a:latin typeface="Time Roman" pitchFamily="2" charset="0"/>
            </a:rPr>
            <a:t>тыс. руб.</a:t>
          </a:r>
          <a:endParaRPr lang="ru-RU" sz="2800" b="0" i="0" kern="1200" dirty="0">
            <a:latin typeface="Time Roman" pitchFamily="2" charset="0"/>
          </a:endParaRPr>
        </a:p>
      </dsp:txBody>
      <dsp:txXfrm>
        <a:off x="49429" y="67768"/>
        <a:ext cx="7939697" cy="913707"/>
      </dsp:txXfrm>
    </dsp:sp>
    <dsp:sp modelId="{7F76C4B0-4416-4568-AAF0-7C902D0A7093}">
      <dsp:nvSpPr>
        <dsp:cNvPr id="0" name=""/>
        <dsp:cNvSpPr/>
      </dsp:nvSpPr>
      <dsp:spPr>
        <a:xfrm>
          <a:off x="0" y="1464541"/>
          <a:ext cx="8038555" cy="6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22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</dsp:txBody>
      <dsp:txXfrm>
        <a:off x="0" y="1464541"/>
        <a:ext cx="8038555" cy="61453"/>
      </dsp:txXfrm>
    </dsp:sp>
    <dsp:sp modelId="{F8B3AB7C-9134-4A19-B31F-CFB63F53261A}">
      <dsp:nvSpPr>
        <dsp:cNvPr id="0" name=""/>
        <dsp:cNvSpPr/>
      </dsp:nvSpPr>
      <dsp:spPr>
        <a:xfrm>
          <a:off x="0" y="1545562"/>
          <a:ext cx="8038555" cy="93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Time Roman" pitchFamily="2" charset="0"/>
            </a:rPr>
            <a:t>Тольяттинская консерватория (институт) –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Time Roman" pitchFamily="2" charset="0"/>
            </a:rPr>
            <a:t>				</a:t>
          </a:r>
          <a:r>
            <a:rPr lang="ru-RU" sz="3000" b="0" kern="1200" dirty="0" smtClean="0">
              <a:latin typeface="Time Roman" pitchFamily="2" charset="0"/>
            </a:rPr>
            <a:t>97 910 </a:t>
          </a:r>
          <a:r>
            <a:rPr lang="ru-RU" sz="2800" b="0" kern="1200" dirty="0" smtClean="0">
              <a:latin typeface="Time Roman" pitchFamily="2" charset="0"/>
            </a:rPr>
            <a:t>тыс. руб.</a:t>
          </a:r>
          <a:endParaRPr lang="ru-RU" sz="2800" b="0" kern="1200" dirty="0">
            <a:latin typeface="Time Roman" pitchFamily="2" charset="0"/>
          </a:endParaRPr>
        </a:p>
      </dsp:txBody>
      <dsp:txXfrm>
        <a:off x="45437" y="1590999"/>
        <a:ext cx="7947681" cy="839898"/>
      </dsp:txXfrm>
    </dsp:sp>
    <dsp:sp modelId="{05EEDD79-502F-4748-8FCC-97A21597EA92}">
      <dsp:nvSpPr>
        <dsp:cNvPr id="0" name=""/>
        <dsp:cNvSpPr/>
      </dsp:nvSpPr>
      <dsp:spPr>
        <a:xfrm>
          <a:off x="0" y="2456767"/>
          <a:ext cx="8038555" cy="6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224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2456767"/>
        <a:ext cx="8038555" cy="61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1D625-D9F5-4BF3-A77C-DBEACC077588}">
      <dsp:nvSpPr>
        <dsp:cNvPr id="0" name=""/>
        <dsp:cNvSpPr/>
      </dsp:nvSpPr>
      <dsp:spPr>
        <a:xfrm>
          <a:off x="0" y="95847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Библиотеки				136 771 </a:t>
          </a:r>
          <a:r>
            <a:rPr lang="ru-RU" sz="2600" kern="1200" dirty="0" err="1" smtClean="0">
              <a:latin typeface="Time Roman" pitchFamily="2" charset="0"/>
            </a:rPr>
            <a:t>тыс.руб</a:t>
          </a:r>
          <a:r>
            <a:rPr lang="ru-RU" sz="2600" kern="1200" dirty="0" smtClean="0">
              <a:latin typeface="Time Roman" pitchFamily="2" charset="0"/>
            </a:rPr>
            <a:t>.</a:t>
          </a:r>
          <a:endParaRPr lang="ru-RU" sz="2600" kern="1200" dirty="0">
            <a:latin typeface="Time Roman" pitchFamily="2" charset="0"/>
          </a:endParaRPr>
        </a:p>
      </dsp:txBody>
      <dsp:txXfrm>
        <a:off x="28786" y="124633"/>
        <a:ext cx="8506686" cy="532107"/>
      </dsp:txXfrm>
    </dsp:sp>
    <dsp:sp modelId="{84033E4F-CDE5-4B22-80B1-4C2F255563CF}">
      <dsp:nvSpPr>
        <dsp:cNvPr id="0" name=""/>
        <dsp:cNvSpPr/>
      </dsp:nvSpPr>
      <dsp:spPr>
        <a:xfrm>
          <a:off x="0" y="689164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Музеи 					  31 951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717950"/>
        <a:ext cx="8506686" cy="532107"/>
      </dsp:txXfrm>
    </dsp:sp>
    <dsp:sp modelId="{6D12D8FC-6BAE-4434-A6F1-B31631C10807}">
      <dsp:nvSpPr>
        <dsp:cNvPr id="0" name=""/>
        <dsp:cNvSpPr/>
      </dsp:nvSpPr>
      <dsp:spPr>
        <a:xfrm>
          <a:off x="0" y="128662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Театры					197 085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1315406"/>
        <a:ext cx="8506686" cy="532107"/>
      </dsp:txXfrm>
    </dsp:sp>
    <dsp:sp modelId="{CD2D1919-F9A6-4BEF-9A12-46DB5F98E4C5}">
      <dsp:nvSpPr>
        <dsp:cNvPr id="0" name=""/>
        <dsp:cNvSpPr/>
      </dsp:nvSpPr>
      <dsp:spPr>
        <a:xfrm>
          <a:off x="0" y="189264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Культурно-досуговые учреждения	87 458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1921426"/>
        <a:ext cx="8506686" cy="532107"/>
      </dsp:txXfrm>
    </dsp:sp>
    <dsp:sp modelId="{3CC4B795-3D48-4D3D-ABA3-B358E39C1A95}">
      <dsp:nvSpPr>
        <dsp:cNvPr id="0" name=""/>
        <dsp:cNvSpPr/>
      </dsp:nvSpPr>
      <dsp:spPr>
        <a:xfrm>
          <a:off x="0" y="244013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Департамент культуры			     107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2468916"/>
        <a:ext cx="8506686" cy="532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7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7332" y="1326617"/>
            <a:ext cx="7867412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городского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96944" cy="3456384"/>
          </a:xfrm>
        </p:spPr>
        <p:txBody>
          <a:bodyPr>
            <a:normAutofit/>
          </a:bodyPr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бюджетных   ассигнований  на 2015 год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и  плановый период  2016 и 2017 г.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8426"/>
            <a:ext cx="760862" cy="93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481329"/>
            <a:ext cx="8219256" cy="939560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искусства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80064"/>
          </a:xfrm>
        </p:spPr>
        <p:txBody>
          <a:bodyPr>
            <a:normAutofit/>
          </a:bodyPr>
          <a:lstStyle/>
          <a:p>
            <a:r>
              <a:rPr lang="ru-RU" dirty="0" smtClean="0"/>
              <a:t>     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бюджета-2015.  Культура</a:t>
            </a:r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53332352"/>
              </p:ext>
            </p:extLst>
          </p:nvPr>
        </p:nvGraphicFramePr>
        <p:xfrm>
          <a:off x="323528" y="2492896"/>
          <a:ext cx="8712968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467544" y="155679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8447" y="1628800"/>
            <a:ext cx="8363210" cy="504055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Общий объем бюджетных ассигнований на 2015 год - </a:t>
            </a:r>
            <a:r>
              <a:rPr lang="ru-RU" sz="11200" b="1" dirty="0" smtClean="0">
                <a:latin typeface="Time Roman" pitchFamily="2" charset="0"/>
              </a:rPr>
              <a:t>830 </a:t>
            </a:r>
            <a:r>
              <a:rPr lang="ru-RU" sz="11200" b="1" dirty="0">
                <a:latin typeface="Time Roman" pitchFamily="2" charset="0"/>
              </a:rPr>
              <a:t>467 тыс. руб.</a:t>
            </a:r>
          </a:p>
          <a:p>
            <a:pPr marL="109728" indent="0" algn="ctr">
              <a:buNone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458447" y="274638"/>
            <a:ext cx="8229600" cy="111036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бюджета-2015.  Культура</a:t>
            </a:r>
            <a:endParaRPr lang="ru-RU" sz="33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708920"/>
            <a:ext cx="885698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</a:t>
            </a:r>
            <a:r>
              <a:rPr lang="ru-RU" sz="2400" dirty="0" smtClean="0">
                <a:latin typeface="Time Roman" pitchFamily="2" charset="0"/>
              </a:rPr>
              <a:t> «</a:t>
            </a:r>
            <a:r>
              <a:rPr lang="ru-RU" sz="2400" dirty="0">
                <a:latin typeface="Time Roman" pitchFamily="2" charset="0"/>
              </a:rPr>
              <a:t>Культура</a:t>
            </a:r>
            <a:r>
              <a:rPr lang="ru-RU" sz="2400" dirty="0" smtClean="0">
                <a:latin typeface="Time Roman" pitchFamily="2" charset="0"/>
              </a:rPr>
              <a:t> Тольятти (2014-2018 </a:t>
            </a:r>
            <a:r>
              <a:rPr lang="ru-RU" sz="2400" dirty="0">
                <a:latin typeface="Time Roman" pitchFamily="2" charset="0"/>
              </a:rPr>
              <a:t>гг</a:t>
            </a:r>
            <a:r>
              <a:rPr lang="ru-RU" sz="2400" dirty="0" smtClean="0">
                <a:latin typeface="Time Roman" pitchFamily="2" charset="0"/>
              </a:rPr>
              <a:t>.)» -	829 185 тыс. руб.</a:t>
            </a:r>
          </a:p>
          <a:p>
            <a:pPr>
              <a:spcAft>
                <a:spcPts val="600"/>
              </a:spcAft>
            </a:pPr>
            <a:r>
              <a:rPr lang="ru-RU" sz="1600" dirty="0">
                <a:latin typeface="Time Roman" pitchFamily="2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 </a:t>
            </a:r>
            <a:r>
              <a:rPr lang="ru-RU" sz="2400" dirty="0" smtClean="0">
                <a:latin typeface="Time Roman" pitchFamily="2" charset="0"/>
              </a:rPr>
              <a:t>«</a:t>
            </a:r>
            <a:r>
              <a:rPr lang="ru-RU" sz="2400" dirty="0">
                <a:latin typeface="Time Roman" pitchFamily="2" charset="0"/>
              </a:rPr>
              <a:t>Формирование</a:t>
            </a:r>
            <a:r>
              <a:rPr lang="ru-RU" sz="2400" dirty="0" smtClean="0">
                <a:latin typeface="Time Roman" pitchFamily="2" charset="0"/>
              </a:rPr>
              <a:t> беспрепятственного                                                    </a:t>
            </a:r>
            <a:r>
              <a:rPr lang="ru-RU" sz="2400" dirty="0">
                <a:latin typeface="Time Roman" pitchFamily="2" charset="0"/>
              </a:rPr>
              <a:t>доступа </a:t>
            </a:r>
            <a:r>
              <a:rPr lang="ru-RU" sz="2400" dirty="0" smtClean="0">
                <a:latin typeface="Time Roman" pitchFamily="2" charset="0"/>
              </a:rPr>
              <a:t>инвалидов» -     				427 </a:t>
            </a:r>
            <a:r>
              <a:rPr lang="ru-RU" sz="2400" dirty="0">
                <a:latin typeface="Time Roman" pitchFamily="2" charset="0"/>
              </a:rPr>
              <a:t>тыс. руб</a:t>
            </a:r>
            <a:r>
              <a:rPr lang="ru-RU" sz="2400" dirty="0" smtClean="0">
                <a:latin typeface="Time Roman" pitchFamily="2" charset="0"/>
              </a:rPr>
              <a:t>.</a:t>
            </a:r>
            <a:r>
              <a:rPr lang="ru-RU" sz="2400" dirty="0">
                <a:latin typeface="Time Roman" pitchFamily="2" charset="0"/>
              </a:rPr>
              <a:t>	</a:t>
            </a:r>
            <a:endParaRPr lang="ru-RU" sz="2400" dirty="0" smtClean="0">
              <a:latin typeface="Time Roman" pitchFamily="2" charset="0"/>
            </a:endParaRPr>
          </a:p>
          <a:p>
            <a:pPr>
              <a:spcAft>
                <a:spcPts val="600"/>
              </a:spcAft>
            </a:pPr>
            <a:endParaRPr lang="ru-RU" sz="1600" dirty="0">
              <a:latin typeface="Time Roman" pitchFamily="2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 </a:t>
            </a:r>
            <a:r>
              <a:rPr lang="ru-RU" sz="2400" dirty="0" smtClean="0">
                <a:latin typeface="Time Roman" pitchFamily="2" charset="0"/>
              </a:rPr>
              <a:t>«Пожарная безопасность» -			855 </a:t>
            </a:r>
            <a:r>
              <a:rPr lang="ru-RU" sz="2400" dirty="0">
                <a:latin typeface="Time Roman" pitchFamily="2" charset="0"/>
              </a:rPr>
              <a:t>тыс. руб. </a:t>
            </a: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7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39552" y="1534166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42422713"/>
              </p:ext>
            </p:extLst>
          </p:nvPr>
        </p:nvGraphicFramePr>
        <p:xfrm>
          <a:off x="1751856" y="2780928"/>
          <a:ext cx="64925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39552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20333" y="26602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 Roman" pitchFamily="2" charset="0"/>
              </a:rPr>
              <a:t>ОБРАЗОВАНИЕ</a:t>
            </a:r>
            <a:endParaRPr lang="ru-RU" b="1" dirty="0">
              <a:latin typeface="Time Roman" pitchFamily="2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188071573"/>
              </p:ext>
            </p:extLst>
          </p:nvPr>
        </p:nvGraphicFramePr>
        <p:xfrm>
          <a:off x="637901" y="3214226"/>
          <a:ext cx="8038555" cy="2970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Заголовок 2"/>
          <p:cNvSpPr txBox="1">
            <a:spLocks/>
          </p:cNvSpPr>
          <p:nvPr/>
        </p:nvSpPr>
        <p:spPr>
          <a:xfrm>
            <a:off x="457200" y="308751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       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бюджета-2015.  Культура</a:t>
            </a:r>
            <a:endParaRPr lang="ru-RU" sz="3400" dirty="0"/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431870" y="1628800"/>
            <a:ext cx="8229600" cy="8636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ru-RU" dirty="0" smtClean="0">
                <a:latin typeface="Time Roman" pitchFamily="2" charset="0"/>
              </a:rPr>
              <a:t>Муниципальная программа </a:t>
            </a:r>
          </a:p>
          <a:p>
            <a:pPr marL="109728" indent="0" algn="ctr">
              <a:buFont typeface="Wingdings 3"/>
              <a:buNone/>
            </a:pPr>
            <a:r>
              <a:rPr lang="ru-RU" dirty="0" smtClean="0">
                <a:latin typeface="Time Roman" pitchFamily="2" charset="0"/>
              </a:rPr>
              <a:t>«Культура Тольятти (2014-2018 гг.)»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9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>
                <a:latin typeface="Time Roman" pitchFamily="2" charset="0"/>
              </a:rPr>
              <a:t>Муниципальная программа </a:t>
            </a:r>
            <a:endParaRPr lang="ru-RU" dirty="0" smtClean="0">
              <a:latin typeface="Time Roman" pitchFamily="2" charset="0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67544" y="269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7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" y="155679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941087" y="2618308"/>
            <a:ext cx="1356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 Roman" pitchFamily="2" charset="0"/>
              </a:rPr>
              <a:t>КУЛЬТУРА</a:t>
            </a:r>
            <a:endParaRPr lang="ru-RU" b="1" dirty="0">
              <a:latin typeface="Time Roman" pitchFamily="2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407247571"/>
              </p:ext>
            </p:extLst>
          </p:nvPr>
        </p:nvGraphicFramePr>
        <p:xfrm>
          <a:off x="467544" y="2881159"/>
          <a:ext cx="8564258" cy="310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 Roman" pitchFamily="2" charset="0"/>
              </a:rPr>
              <a:t>Субсидии на проведение мероприятий  - </a:t>
            </a:r>
            <a:r>
              <a:rPr lang="ru-RU" sz="3600" b="1" dirty="0">
                <a:latin typeface="Time Roman" pitchFamily="2" charset="0"/>
              </a:rPr>
              <a:t>33405</a:t>
            </a:r>
            <a:r>
              <a:rPr lang="ru-RU" sz="4400" b="1" dirty="0">
                <a:latin typeface="Time Roman" pitchFamily="2" charset="0"/>
              </a:rPr>
              <a:t> </a:t>
            </a:r>
            <a:r>
              <a:rPr lang="ru-RU" b="1" dirty="0">
                <a:latin typeface="Time Roman" pitchFamily="2" charset="0"/>
              </a:rPr>
              <a:t>тыс. </a:t>
            </a:r>
            <a:r>
              <a:rPr lang="ru-RU" b="1" dirty="0" smtClean="0">
                <a:latin typeface="Time Roman" pitchFamily="2" charset="0"/>
              </a:rPr>
              <a:t>руб.  </a:t>
            </a:r>
            <a:endParaRPr lang="ru-RU" b="1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1534141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5398" y="2564904"/>
            <a:ext cx="816708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>
                <a:latin typeface="Time Roman" pitchFamily="2" charset="0"/>
              </a:rPr>
              <a:t>К</a:t>
            </a:r>
            <a:r>
              <a:rPr lang="ru-RU" sz="2200" dirty="0" smtClean="0">
                <a:latin typeface="Time Roman" pitchFamily="2" charset="0"/>
              </a:rPr>
              <a:t>ультурно-массовые мероприятия в рамках празднования Масленицы, Дня Победы, Дня защитника Отечества,                   278-летия города Ставрополь-Тольятти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3 598</a:t>
            </a:r>
            <a:r>
              <a:rPr lang="ru-RU" sz="2200" dirty="0" smtClean="0">
                <a:solidFill>
                  <a:prstClr val="black"/>
                </a:solidFill>
                <a:latin typeface="Time Roman" pitchFamily="2" charset="0"/>
              </a:rPr>
              <a:t>  тыс</a:t>
            </a:r>
            <a:r>
              <a:rPr lang="ru-RU" sz="2200" dirty="0">
                <a:solidFill>
                  <a:prstClr val="black"/>
                </a:solidFill>
                <a:latin typeface="Time Roman" pitchFamily="2" charset="0"/>
              </a:rPr>
              <a:t>. </a:t>
            </a:r>
            <a:r>
              <a:rPr lang="ru-RU" sz="2200" dirty="0" smtClean="0">
                <a:solidFill>
                  <a:prstClr val="black"/>
                </a:solidFill>
                <a:latin typeface="Time Roman" pitchFamily="2" charset="0"/>
              </a:rPr>
              <a:t>руб.</a:t>
            </a:r>
          </a:p>
          <a:p>
            <a:endParaRPr lang="ru-RU" sz="900" dirty="0" smtClean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Фестивали, народные гуляния, культурные акции, презентации книжных изданий, приём иностранных творческих  коллективов 			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1 307 </a:t>
            </a:r>
            <a:r>
              <a:rPr lang="ru-RU" sz="2200" dirty="0" smtClean="0">
                <a:latin typeface="Time Roman" pitchFamily="2" charset="0"/>
              </a:rPr>
              <a:t>тыс. руб.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800" dirty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Проектные работы на реконструкцию </a:t>
            </a:r>
          </a:p>
          <a:p>
            <a:r>
              <a:rPr lang="ru-RU" sz="2200" dirty="0" smtClean="0">
                <a:latin typeface="Time Roman" pitchFamily="2" charset="0"/>
              </a:rPr>
              <a:t>    здания «Пирамида»			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28 500</a:t>
            </a:r>
            <a:r>
              <a:rPr lang="ru-RU" sz="2200" dirty="0" smtClean="0">
                <a:latin typeface="Time Roman" pitchFamily="2" charset="0"/>
              </a:rPr>
              <a:t> тыс. руб.	</a:t>
            </a:r>
            <a:endParaRPr lang="ru-RU" sz="2200" dirty="0">
              <a:latin typeface="Time 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44611"/>
            <a:ext cx="8280920" cy="704269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 Roman" pitchFamily="2" charset="0"/>
              </a:rPr>
              <a:t>Увеличение фонда оплаты труда </a:t>
            </a:r>
          </a:p>
          <a:p>
            <a:pPr marL="109728" indent="0" algn="ctr">
              <a:buNone/>
            </a:pPr>
            <a:r>
              <a:rPr lang="ru-RU" sz="2600" dirty="0" smtClean="0">
                <a:latin typeface="Time Roman" pitchFamily="2" charset="0"/>
              </a:rPr>
              <a:t>отдельных категорий работников</a:t>
            </a:r>
            <a:endParaRPr lang="ru-RU" sz="2600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8929" y="308579"/>
            <a:ext cx="8229600" cy="1143000"/>
          </a:xfrm>
        </p:spPr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39552" y="160466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19580501"/>
              </p:ext>
            </p:extLst>
          </p:nvPr>
        </p:nvGraphicFramePr>
        <p:xfrm>
          <a:off x="326976" y="1604662"/>
          <a:ext cx="8496944" cy="488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58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6856" y="1916832"/>
            <a:ext cx="8229600" cy="72046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b="1" dirty="0" smtClean="0">
                <a:latin typeface="Time Roman" pitchFamily="2" charset="0"/>
              </a:rPr>
              <a:t>Спасибо за внимание!</a:t>
            </a:r>
            <a:endParaRPr lang="ru-RU" sz="3200" b="1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Проект  бюджета-2015.  Культура</a:t>
            </a:r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95536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C:\Documents and Settings\Косенкова Марина\Рабочий стол\Презентация Год Культуры\Презентация 2014\IMG_4335.JPG"/>
          <p:cNvPicPr>
            <a:picLocks noChangeAspect="1" noChangeArrowheads="1"/>
          </p:cNvPicPr>
          <p:nvPr/>
        </p:nvPicPr>
        <p:blipFill rotWithShape="1">
          <a:blip r:embed="rId3">
            <a:lum bright="12000"/>
          </a:blip>
          <a:srcRect t="1493" b="3208"/>
          <a:stretch/>
        </p:blipFill>
        <p:spPr bwMode="auto">
          <a:xfrm>
            <a:off x="2672" y="2762718"/>
            <a:ext cx="3049372" cy="2138379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8" name="Picture 8" descr="C:\Documents and Settings\Косенкова Марина\Рабочий стол\Презентация Год Культуры\Добро\IMG_0030.JPG"/>
          <p:cNvPicPr>
            <a:picLocks noChangeAspect="1" noChangeArrowheads="1"/>
          </p:cNvPicPr>
          <p:nvPr/>
        </p:nvPicPr>
        <p:blipFill rotWithShape="1">
          <a:blip r:embed="rId4"/>
          <a:srcRect l="5272" t="2454" r="5107"/>
          <a:stretch/>
        </p:blipFill>
        <p:spPr bwMode="auto">
          <a:xfrm>
            <a:off x="6198396" y="2762715"/>
            <a:ext cx="2919123" cy="2138381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7" name="Picture 4" descr="Картины фото"/>
          <p:cNvPicPr>
            <a:picLocks noChangeAspect="1" noChangeArrowheads="1"/>
          </p:cNvPicPr>
          <p:nvPr/>
        </p:nvPicPr>
        <p:blipFill rotWithShape="1">
          <a:blip r:embed="rId5"/>
          <a:srcRect b="2454"/>
          <a:stretch/>
        </p:blipFill>
        <p:spPr bwMode="auto">
          <a:xfrm>
            <a:off x="3052044" y="2762718"/>
            <a:ext cx="3203951" cy="2138380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00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</TotalTime>
  <Words>209</Words>
  <Application>Microsoft Office PowerPoint</Application>
  <PresentationFormat>Экран 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Мэрия городского округа Тольятти</vt:lpstr>
      <vt:lpstr>       Проект  бюджета-2015.  Культура</vt:lpstr>
      <vt:lpstr>    Проект  бюджета-2015.  Культура</vt:lpstr>
      <vt:lpstr>          Проект  бюджета-2015.  Культура</vt:lpstr>
      <vt:lpstr>Презентация PowerPoint</vt:lpstr>
      <vt:lpstr>        Проект  бюджета-2015.  Культура</vt:lpstr>
      <vt:lpstr>           Проект  бюджета-2015.  Культура</vt:lpstr>
      <vt:lpstr>            Проект  бюджета-2015.  Культура</vt:lpstr>
      <vt:lpstr>            Проект  бюджета-2015. 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user</cp:lastModifiedBy>
  <cp:revision>49</cp:revision>
  <dcterms:created xsi:type="dcterms:W3CDTF">2014-09-19T07:36:54Z</dcterms:created>
  <dcterms:modified xsi:type="dcterms:W3CDTF">2014-09-22T04:43:55Z</dcterms:modified>
</cp:coreProperties>
</file>