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4" r:id="rId6"/>
    <p:sldId id="263" r:id="rId7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103" d="100"/>
          <a:sy n="103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 Cyr" panose="02020603050405020304" pitchFamily="18" charset="-52"/>
              </a:defRPr>
            </a:pPr>
            <a:r>
              <a:rPr lang="ru-RU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32 учреждения</a:t>
            </a:r>
          </a:p>
        </c:rich>
      </c:tx>
      <c:layout>
        <c:manualLayout>
          <c:xMode val="edge"/>
          <c:yMode val="edge"/>
          <c:x val="0.24017854765448465"/>
          <c:y val="8.1935963037764958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32 учреждения: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>
                        <a:latin typeface="Times New Roman Cyr" panose="02020603050405020304" pitchFamily="18" charset="-52"/>
                      </a:rPr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415646195418139E-2"/>
                  <c:y val="-5.5740939963858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164285694610608E-2"/>
                  <c:y val="1.789739717541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 Cyr" panose="02020603050405020304" pitchFamily="18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образовательные учреждения дополнительного образования</c:v>
                </c:pt>
                <c:pt idx="1">
                  <c:v>ВУЗ </c:v>
                </c:pt>
                <c:pt idx="2">
                  <c:v>учреждения культурно-досугового типа</c:v>
                </c:pt>
                <c:pt idx="3">
                  <c:v>музеи</c:v>
                </c:pt>
                <c:pt idx="4">
                  <c:v>библиотечные системы</c:v>
                </c:pt>
                <c:pt idx="5">
                  <c:v>филармония</c:v>
                </c:pt>
                <c:pt idx="6">
                  <c:v>театры</c:v>
                </c:pt>
                <c:pt idx="7">
                  <c:v>парковый комплекс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latin typeface="Times New Roman Cyr" panose="02020603050405020304" pitchFamily="18" charset="-52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600">
                <a:latin typeface="Times New Roman Cyr" panose="02020603050405020304" pitchFamily="18" charset="-52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611298928218266"/>
          <c:y val="0"/>
          <c:w val="0.44514142597562623"/>
          <c:h val="1"/>
        </c:manualLayout>
      </c:layout>
      <c:overlay val="0"/>
      <c:txPr>
        <a:bodyPr/>
        <a:lstStyle/>
        <a:p>
          <a:pPr>
            <a:defRPr sz="1600">
              <a:latin typeface="Times New Roman Cyr" panose="02020603050405020304" pitchFamily="18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 Cyr" panose="02020603050405020304" pitchFamily="18" charset="-52"/>
              </a:defRPr>
            </a:pPr>
            <a:r>
              <a:rPr lang="ru-RU" dirty="0" smtClean="0">
                <a:latin typeface="Times New Roman Cyr" panose="02020603050405020304" pitchFamily="18" charset="-52"/>
              </a:rPr>
              <a:t>Всего:  668 780 тыс</a:t>
            </a:r>
            <a:r>
              <a:rPr lang="ru-RU" dirty="0">
                <a:latin typeface="Times New Roman Cyr" panose="02020603050405020304" pitchFamily="18" charset="-52"/>
              </a:rPr>
              <a:t>. руб.</a:t>
            </a:r>
          </a:p>
        </c:rich>
      </c:tx>
      <c:layout>
        <c:manualLayout>
          <c:xMode val="edge"/>
          <c:yMode val="edge"/>
          <c:x val="0.26703367181348719"/>
          <c:y val="2.8741662449028298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всего: 668 780 тыс. руб.</c:v>
                </c:pt>
              </c:strCache>
            </c:strRef>
          </c:tx>
          <c:explosion val="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1.9301655188899598E-2"/>
                  <c:y val="-5.268653277207882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 Cyr" panose="02020603050405020304" pitchFamily="18" charset="-52"/>
                      </a:rPr>
                      <a:t> 247 706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898062888060043E-2"/>
                  <c:y val="-1.343214951425150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 Cyr" panose="02020603050405020304" pitchFamily="18" charset="-52"/>
                      </a:rPr>
                      <a:t>75 710</a:t>
                    </a:r>
                    <a:endParaRPr lang="ru-RU" b="1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698597408230233E-2"/>
                  <c:y val="-0.3316866541577684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 Cyr" panose="02020603050405020304" pitchFamily="18" charset="-52"/>
                      </a:rPr>
                      <a:t>345 364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 Cyr" panose="02020603050405020304" pitchFamily="18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Дополнительное образование </c:v>
                </c:pt>
                <c:pt idx="1">
                  <c:v>Тольяттинская консерватория (институт)</c:v>
                </c:pt>
                <c:pt idx="2">
                  <c:v>Культура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247706</c:v>
                </c:pt>
                <c:pt idx="1">
                  <c:v>75710</c:v>
                </c:pt>
                <c:pt idx="2">
                  <c:v>345364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 Cyr" panose="02020603050405020304" pitchFamily="18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 Roman" pitchFamily="2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99B72-EF08-4AB9-B523-4AFC3DC955B9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64F6A-93F2-4AAA-896E-6844D8EF3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234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64F6A-93F2-4AAA-896E-6844D8EF372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69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06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73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83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35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71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61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66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44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21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29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45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EDE18-A6B4-4930-B064-5A19D5057813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74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0183" y="1558169"/>
            <a:ext cx="7867650" cy="4318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Мэрия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Cyr" panose="02020603050405020304" pitchFamily="18" charset="-52"/>
                <a:cs typeface="Times New Roman" panose="02020603050405020304" pitchFamily="18" charset="0"/>
              </a:rPr>
              <a:t>городского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округа Тольятти</a:t>
            </a: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056" y="2420888"/>
            <a:ext cx="8497887" cy="3457575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Общественное обсуждение  </a:t>
            </a:r>
            <a:r>
              <a:rPr lang="ru-RU" altLang="ru-RU" b="1" dirty="0" smtClean="0">
                <a:latin typeface="Times New Roman Cyr" panose="02020603050405020304" pitchFamily="18" charset="-52"/>
                <a:ea typeface="+mj-ea"/>
                <a:cs typeface="+mj-cs"/>
              </a:rPr>
              <a:t>проекта</a:t>
            </a:r>
          </a:p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b="1" dirty="0" smtClean="0">
                <a:latin typeface="Times New Roman Cyr" panose="02020603050405020304" pitchFamily="18" charset="-52"/>
                <a:ea typeface="+mj-ea"/>
                <a:cs typeface="+mj-cs"/>
              </a:rPr>
              <a:t> бюджета на 2016 г.</a:t>
            </a:r>
            <a:endParaRPr lang="ru-RU" altLang="ru-RU" b="1" dirty="0" smtClean="0">
              <a:solidFill>
                <a:schemeClr val="tx1"/>
              </a:solidFill>
              <a:latin typeface="Times New Roman Cyr" panose="02020603050405020304" pitchFamily="18" charset="-52"/>
              <a:ea typeface="+mj-ea"/>
              <a:cs typeface="+mj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b="1" u="sng" dirty="0" smtClean="0">
              <a:solidFill>
                <a:schemeClr val="tx1"/>
              </a:solidFill>
              <a:latin typeface="Times New Roman Cyr" panose="02020603050405020304" pitchFamily="18" charset="-52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900" b="1" u="sng" dirty="0" smtClean="0">
              <a:solidFill>
                <a:schemeClr val="tx1"/>
              </a:solidFill>
              <a:latin typeface="Times New Roman Cyr" panose="02020603050405020304" pitchFamily="18" charset="-52"/>
              <a:cs typeface="Times New Roman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b="1" dirty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Главный распорядитель бюджетных средств </a:t>
            </a:r>
            <a:r>
              <a:rPr lang="ru-RU" altLang="ru-RU" sz="3000" b="1" dirty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– </a:t>
            </a:r>
          </a:p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000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Департамент культуры</a:t>
            </a:r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0103"/>
            <a:ext cx="1008112" cy="124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68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88651" y="1534663"/>
            <a:ext cx="8064896" cy="792089"/>
          </a:xfrm>
        </p:spPr>
        <p:txBody>
          <a:bodyPr>
            <a:normAutofit fontScale="77500" lnSpcReduction="20000"/>
          </a:bodyPr>
          <a:lstStyle/>
          <a:p>
            <a:pPr marL="109728" indent="0" algn="ctr">
              <a:buNone/>
            </a:pPr>
            <a:r>
              <a:rPr lang="ru-RU" b="1" dirty="0" smtClean="0">
                <a:latin typeface="Times New Roman Cyr" panose="02020603050405020304" pitchFamily="18" charset="-52"/>
              </a:rPr>
              <a:t>Сеть</a:t>
            </a:r>
          </a:p>
          <a:p>
            <a:pPr marL="109728" indent="0" algn="ctr">
              <a:buNone/>
            </a:pPr>
            <a:r>
              <a:rPr lang="ru-RU" b="1" dirty="0" smtClean="0">
                <a:latin typeface="Times New Roman Cyr" panose="02020603050405020304" pitchFamily="18" charset="-52"/>
              </a:rPr>
              <a:t> муниципальных учреждений культуры и искусства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186840445"/>
              </p:ext>
            </p:extLst>
          </p:nvPr>
        </p:nvGraphicFramePr>
        <p:xfrm>
          <a:off x="323528" y="2420888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300" dirty="0" smtClean="0">
                <a:solidFill>
                  <a:schemeClr val="tx1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Проект  бюджета-2016.  Культура</a:t>
            </a:r>
            <a:endParaRPr lang="ru-RU" sz="3300" dirty="0">
              <a:latin typeface="Times New Roman Cyr" panose="02020603050405020304" pitchFamily="18" charset="-52"/>
            </a:endParaRPr>
          </a:p>
        </p:txBody>
      </p:sp>
      <p:pic>
        <p:nvPicPr>
          <p:cNvPr id="11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45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Проект  </a:t>
            </a:r>
            <a:r>
              <a:rPr lang="ru-RU" sz="3300" dirty="0" smtClean="0">
                <a:solidFill>
                  <a:schemeClr val="tx1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бюджета-2016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Культура</a:t>
            </a:r>
            <a:endParaRPr lang="ru-RU" sz="33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6399" y="1916832"/>
            <a:ext cx="8363210" cy="864096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бюджетных ассигнований на 2016 год 669 207 тыс. руб.</a:t>
            </a:r>
          </a:p>
          <a:p>
            <a:pPr marL="109728" indent="0" algn="ctr">
              <a:buNone/>
            </a:pP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88650" y="3068960"/>
            <a:ext cx="841221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МП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 «</a:t>
            </a: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Культура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 Тольятти (2014-2018 </a:t>
            </a: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гг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.)» </a:t>
            </a: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               </a:t>
            </a:r>
            <a:r>
              <a:rPr lang="ru-RU" sz="2000" b="1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668 780 тыс. руб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	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МП 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Формирование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 беспрепятственного                                                    </a:t>
            </a: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доступа 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инвалидов» -     				</a:t>
            </a:r>
            <a:r>
              <a:rPr lang="ru-RU" sz="2000" b="1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427 </a:t>
            </a:r>
            <a:r>
              <a:rPr lang="ru-RU" sz="2000" b="1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тыс. руб</a:t>
            </a:r>
            <a:r>
              <a:rPr lang="ru-RU" sz="2000" b="1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3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558574"/>
            <a:ext cx="8229600" cy="1008112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ru-RU" dirty="0" smtClean="0">
                <a:latin typeface="Times New Roman Cyr" panose="02020603050405020304" pitchFamily="18" charset="-52"/>
              </a:rPr>
              <a:t>Муниципальная программа </a:t>
            </a:r>
          </a:p>
          <a:p>
            <a:pPr marL="109728" indent="0" algn="ctr">
              <a:buNone/>
            </a:pPr>
            <a:r>
              <a:rPr lang="ru-RU" dirty="0" smtClean="0">
                <a:latin typeface="Times New Roman Cyr" panose="02020603050405020304" pitchFamily="18" charset="-52"/>
              </a:rPr>
              <a:t>«</a:t>
            </a:r>
            <a:r>
              <a:rPr lang="ru-RU" dirty="0">
                <a:latin typeface="Times New Roman Cyr" panose="02020603050405020304" pitchFamily="18" charset="-52"/>
              </a:rPr>
              <a:t>Культура Тольятти (2014-2018 гг.)»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802008525"/>
              </p:ext>
            </p:extLst>
          </p:nvPr>
        </p:nvGraphicFramePr>
        <p:xfrm>
          <a:off x="1691680" y="2636912"/>
          <a:ext cx="649255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300" dirty="0" smtClean="0">
                <a:solidFill>
                  <a:schemeClr val="tx1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Проект  бюджета-2016.  Культура</a:t>
            </a:r>
            <a:endParaRPr lang="ru-RU" sz="3300" dirty="0">
              <a:latin typeface="Times New Roman Cyr" panose="02020603050405020304" pitchFamily="18" charset="-52"/>
            </a:endParaRPr>
          </a:p>
        </p:txBody>
      </p:sp>
      <p:pic>
        <p:nvPicPr>
          <p:cNvPr id="10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8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82860" y="1628800"/>
            <a:ext cx="8229600" cy="864096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ru-RU" dirty="0">
                <a:latin typeface="Times New Roman Cyr" panose="02020603050405020304" pitchFamily="18" charset="-52"/>
              </a:rPr>
              <a:t>Муниципальная программа </a:t>
            </a:r>
            <a:endParaRPr lang="ru-RU" dirty="0" smtClean="0">
              <a:latin typeface="Times New Roman Cyr" panose="02020603050405020304" pitchFamily="18" charset="-52"/>
            </a:endParaRPr>
          </a:p>
          <a:p>
            <a:pPr marL="109728" indent="0" algn="ctr">
              <a:buNone/>
            </a:pPr>
            <a:r>
              <a:rPr lang="ru-RU" dirty="0" smtClean="0">
                <a:latin typeface="Times New Roman Cyr" panose="02020603050405020304" pitchFamily="18" charset="-52"/>
              </a:rPr>
              <a:t>«</a:t>
            </a:r>
            <a:r>
              <a:rPr lang="ru-RU" dirty="0">
                <a:latin typeface="Times New Roman Cyr" panose="02020603050405020304" pitchFamily="18" charset="-52"/>
              </a:rPr>
              <a:t>Культура Тольятти (2014-2018 гг.)»</a:t>
            </a:r>
          </a:p>
          <a:p>
            <a:pPr algn="ctr"/>
            <a:endParaRPr lang="ru-RU" dirty="0"/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300" dirty="0" smtClean="0">
                <a:solidFill>
                  <a:schemeClr val="tx1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Проект  бюджета-2016.  Культура</a:t>
            </a:r>
            <a:endParaRPr lang="ru-RU" sz="3300" dirty="0">
              <a:latin typeface="Times New Roman Cyr" panose="02020603050405020304" pitchFamily="18" charset="-52"/>
            </a:endParaRPr>
          </a:p>
        </p:txBody>
      </p:sp>
      <p:pic>
        <p:nvPicPr>
          <p:cNvPr id="11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88651" y="2780928"/>
            <a:ext cx="81285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 Cyr" panose="02020603050405020304" pitchFamily="18" charset="-52"/>
              </a:rPr>
              <a:t>Библиотеки	</a:t>
            </a:r>
            <a:r>
              <a:rPr lang="ru-RU" sz="2400" dirty="0" smtClean="0">
                <a:latin typeface="Times New Roman Cyr" panose="02020603050405020304" pitchFamily="18" charset="-52"/>
              </a:rPr>
              <a:t>			</a:t>
            </a:r>
            <a:r>
              <a:rPr lang="ru-RU" sz="2400" dirty="0" smtClean="0">
                <a:latin typeface="Times New Roman Cyr" panose="02020603050405020304" pitchFamily="18" charset="-52"/>
              </a:rPr>
              <a:t>            </a:t>
            </a:r>
            <a:r>
              <a:rPr lang="ru-RU" sz="2400" b="1" dirty="0" smtClean="0">
                <a:latin typeface="Times New Roman Cyr" panose="02020603050405020304" pitchFamily="18" charset="-52"/>
              </a:rPr>
              <a:t>118 </a:t>
            </a:r>
            <a:r>
              <a:rPr lang="ru-RU" sz="2400" b="1" dirty="0" smtClean="0">
                <a:latin typeface="Times New Roman Cyr" panose="02020603050405020304" pitchFamily="18" charset="-52"/>
              </a:rPr>
              <a:t>500 тыс</a:t>
            </a:r>
            <a:r>
              <a:rPr lang="ru-RU" sz="2400" b="1" dirty="0">
                <a:latin typeface="Times New Roman Cyr" panose="02020603050405020304" pitchFamily="18" charset="-52"/>
              </a:rPr>
              <a:t>. руб</a:t>
            </a:r>
            <a:r>
              <a:rPr lang="ru-RU" sz="2400" b="1" dirty="0" smtClean="0">
                <a:latin typeface="Times New Roman Cyr" panose="02020603050405020304" pitchFamily="18" charset="-52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 Cyr" panose="02020603050405020304" pitchFamily="18" charset="-52"/>
              </a:rPr>
              <a:t>Музеи 	</a:t>
            </a:r>
            <a:r>
              <a:rPr lang="ru-RU" sz="2400" dirty="0" smtClean="0">
                <a:latin typeface="Times New Roman Cyr" panose="02020603050405020304" pitchFamily="18" charset="-52"/>
              </a:rPr>
              <a:t>			  	  </a:t>
            </a:r>
            <a:r>
              <a:rPr lang="ru-RU" sz="2400" b="1" dirty="0" smtClean="0">
                <a:latin typeface="Times New Roman Cyr" panose="02020603050405020304" pitchFamily="18" charset="-52"/>
              </a:rPr>
              <a:t>26 434 тыс</a:t>
            </a:r>
            <a:r>
              <a:rPr lang="ru-RU" sz="2400" b="1" dirty="0">
                <a:latin typeface="Times New Roman Cyr" panose="02020603050405020304" pitchFamily="18" charset="-52"/>
              </a:rPr>
              <a:t>. руб</a:t>
            </a:r>
            <a:r>
              <a:rPr lang="ru-RU" sz="2400" b="1" dirty="0" smtClean="0">
                <a:latin typeface="Times New Roman Cyr" panose="02020603050405020304" pitchFamily="18" charset="-52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 Cyr" panose="02020603050405020304" pitchFamily="18" charset="-52"/>
              </a:rPr>
              <a:t>Театры	</a:t>
            </a:r>
            <a:r>
              <a:rPr lang="ru-RU" sz="2400" dirty="0" smtClean="0">
                <a:latin typeface="Times New Roman Cyr" panose="02020603050405020304" pitchFamily="18" charset="-52"/>
              </a:rPr>
              <a:t>				</a:t>
            </a:r>
            <a:r>
              <a:rPr lang="ru-RU" sz="2400" b="1" dirty="0" smtClean="0">
                <a:latin typeface="Times New Roman Cyr" panose="02020603050405020304" pitchFamily="18" charset="-52"/>
              </a:rPr>
              <a:t>131 142 тыс</a:t>
            </a:r>
            <a:r>
              <a:rPr lang="ru-RU" sz="2400" b="1" dirty="0">
                <a:latin typeface="Times New Roman Cyr" panose="02020603050405020304" pitchFamily="18" charset="-52"/>
              </a:rPr>
              <a:t>. руб</a:t>
            </a:r>
            <a:r>
              <a:rPr lang="ru-RU" sz="2400" b="1" dirty="0" smtClean="0">
                <a:latin typeface="Times New Roman Cyr" panose="02020603050405020304" pitchFamily="18" charset="-52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 Cyr" panose="02020603050405020304" pitchFamily="18" charset="-52"/>
              </a:rPr>
              <a:t>Культурно-досуговые </a:t>
            </a:r>
            <a:r>
              <a:rPr lang="ru-RU" sz="2400" dirty="0" smtClean="0">
                <a:latin typeface="Times New Roman Cyr" panose="02020603050405020304" pitchFamily="18" charset="-52"/>
              </a:rPr>
              <a:t>учреждения            </a:t>
            </a:r>
            <a:r>
              <a:rPr lang="ru-RU" sz="2400" b="1" dirty="0" smtClean="0">
                <a:latin typeface="Times New Roman Cyr" panose="02020603050405020304" pitchFamily="18" charset="-52"/>
              </a:rPr>
              <a:t>69 </a:t>
            </a:r>
            <a:r>
              <a:rPr lang="ru-RU" sz="2400" b="1" dirty="0" smtClean="0">
                <a:latin typeface="Times New Roman Cyr" panose="02020603050405020304" pitchFamily="18" charset="-52"/>
              </a:rPr>
              <a:t>181 тыс</a:t>
            </a:r>
            <a:r>
              <a:rPr lang="ru-RU" sz="2400" b="1" dirty="0">
                <a:latin typeface="Times New Roman Cyr" panose="02020603050405020304" pitchFamily="18" charset="-52"/>
              </a:rPr>
              <a:t>. руб</a:t>
            </a:r>
            <a:r>
              <a:rPr lang="ru-RU" sz="2400" b="1" dirty="0" smtClean="0">
                <a:latin typeface="Times New Roman Cyr" panose="02020603050405020304" pitchFamily="18" charset="-52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 Cyr" panose="02020603050405020304" pitchFamily="18" charset="-52"/>
              </a:rPr>
              <a:t>Департамент культуры	</a:t>
            </a:r>
            <a:r>
              <a:rPr lang="ru-RU" sz="2400" dirty="0" smtClean="0">
                <a:latin typeface="Times New Roman Cyr" panose="02020603050405020304" pitchFamily="18" charset="-52"/>
              </a:rPr>
              <a:t>                  	       </a:t>
            </a:r>
            <a:r>
              <a:rPr lang="ru-RU" sz="2400" b="1" dirty="0" smtClean="0">
                <a:latin typeface="Times New Roman Cyr" panose="02020603050405020304" pitchFamily="18" charset="-52"/>
              </a:rPr>
              <a:t>107 </a:t>
            </a:r>
            <a:r>
              <a:rPr lang="ru-RU" sz="2400" b="1" dirty="0">
                <a:latin typeface="Times New Roman Cyr" panose="02020603050405020304" pitchFamily="18" charset="-52"/>
              </a:rPr>
              <a:t>тыс. руб</a:t>
            </a:r>
            <a:r>
              <a:rPr lang="ru-RU" sz="2400" b="1" dirty="0" smtClean="0">
                <a:latin typeface="Times New Roman Cyr" panose="02020603050405020304" pitchFamily="18" charset="-52"/>
              </a:rPr>
              <a:t>.</a:t>
            </a:r>
            <a:endParaRPr lang="ru-RU" sz="2400" b="1" dirty="0">
              <a:latin typeface="Times New Roman Cyr" panose="020206030504050203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2412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8370"/>
            <a:ext cx="8229600" cy="718501"/>
          </a:xfrm>
        </p:spPr>
        <p:txBody>
          <a:bodyPr>
            <a:normAutofit fontScale="62500" lnSpcReduction="20000"/>
          </a:bodyPr>
          <a:lstStyle/>
          <a:p>
            <a:pPr marL="109728" indent="0" algn="ctr">
              <a:buNone/>
            </a:pPr>
            <a:r>
              <a:rPr lang="ru-RU" b="1" dirty="0" smtClean="0">
                <a:latin typeface="Times New Roman Cyr" panose="02020603050405020304" pitchFamily="18" charset="-52"/>
              </a:rPr>
              <a:t>Мероприятия в установленной сфере деятельности : </a:t>
            </a:r>
            <a:r>
              <a:rPr lang="ru-RU" sz="3600" b="1" dirty="0" smtClean="0">
                <a:latin typeface="Times New Roman Cyr" panose="02020603050405020304" pitchFamily="18" charset="-52"/>
              </a:rPr>
              <a:t>7 471</a:t>
            </a:r>
            <a:r>
              <a:rPr lang="ru-RU" sz="4400" b="1" dirty="0" smtClean="0">
                <a:latin typeface="Times New Roman Cyr" panose="02020603050405020304" pitchFamily="18" charset="-52"/>
              </a:rPr>
              <a:t> </a:t>
            </a:r>
            <a:r>
              <a:rPr lang="ru-RU" b="1" dirty="0">
                <a:latin typeface="Times New Roman Cyr" panose="02020603050405020304" pitchFamily="18" charset="-52"/>
              </a:rPr>
              <a:t>тыс. </a:t>
            </a:r>
            <a:r>
              <a:rPr lang="ru-RU" b="1" dirty="0" smtClean="0">
                <a:latin typeface="Times New Roman Cyr" panose="02020603050405020304" pitchFamily="18" charset="-52"/>
              </a:rPr>
              <a:t>руб.  </a:t>
            </a:r>
            <a:endParaRPr lang="ru-RU" b="1" dirty="0">
              <a:latin typeface="Times New Roman Cyr" panose="02020603050405020304" pitchFamily="18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788" y="2276872"/>
            <a:ext cx="81670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 Cyr" panose="02020603050405020304" pitchFamily="18" charset="-52"/>
              </a:rPr>
              <a:t>Проведение праздничных культурно-массовых </a:t>
            </a:r>
          </a:p>
          <a:p>
            <a:r>
              <a:rPr lang="ru-RU" sz="2000" dirty="0" smtClean="0">
                <a:latin typeface="Times New Roman Cyr" panose="02020603050405020304" pitchFamily="18" charset="-52"/>
              </a:rPr>
              <a:t>мероприятий, фестивалей, выставок, акций</a:t>
            </a:r>
            <a:r>
              <a:rPr lang="ru-RU" sz="2000" dirty="0">
                <a:latin typeface="Times New Roman Cyr" panose="02020603050405020304" pitchFamily="18" charset="-52"/>
              </a:rPr>
              <a:t>	 </a:t>
            </a:r>
            <a:r>
              <a:rPr lang="ru-RU" sz="2000" dirty="0" smtClean="0">
                <a:latin typeface="Times New Roman Cyr" panose="02020603050405020304" pitchFamily="18" charset="-52"/>
              </a:rPr>
              <a:t>         </a:t>
            </a:r>
            <a:r>
              <a:rPr lang="ru-RU" sz="2000" b="1" dirty="0" smtClean="0">
                <a:solidFill>
                  <a:prstClr val="black"/>
                </a:solidFill>
                <a:latin typeface="Times New Roman Cyr" panose="02020603050405020304" pitchFamily="18" charset="-52"/>
              </a:rPr>
              <a:t>4 905 </a:t>
            </a:r>
            <a:r>
              <a:rPr lang="ru-RU" sz="2000" b="1" dirty="0" smtClean="0">
                <a:latin typeface="Times New Roman Cyr" panose="02020603050405020304" pitchFamily="18" charset="-52"/>
              </a:rPr>
              <a:t>тыс. руб.</a:t>
            </a:r>
          </a:p>
          <a:p>
            <a:endParaRPr lang="ru-RU" sz="2000" b="1" dirty="0" smtClean="0">
              <a:latin typeface="Times New Roman Cyr" panose="02020603050405020304" pitchFamily="18" charset="-5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 Cyr" panose="02020603050405020304" pitchFamily="18" charset="-52"/>
              </a:rPr>
              <a:t>Стипендиальное обеспечение обучающихся </a:t>
            </a:r>
          </a:p>
          <a:p>
            <a:r>
              <a:rPr lang="ru-RU" sz="2000" dirty="0" smtClean="0">
                <a:latin typeface="Times New Roman Cyr" panose="02020603050405020304" pitchFamily="18" charset="-52"/>
              </a:rPr>
              <a:t>в высшем учебном заведении 			          </a:t>
            </a:r>
            <a:r>
              <a:rPr lang="ru-RU" sz="2000" b="1" dirty="0" smtClean="0">
                <a:latin typeface="Times New Roman Cyr" panose="02020603050405020304" pitchFamily="18" charset="-52"/>
              </a:rPr>
              <a:t>2 082 тыс. руб.</a:t>
            </a:r>
          </a:p>
          <a:p>
            <a:endParaRPr lang="ru-RU" sz="2000" b="1" dirty="0" smtClean="0">
              <a:latin typeface="Times New Roman Cyr" panose="02020603050405020304" pitchFamily="18" charset="-5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 Cyr" panose="02020603050405020304" pitchFamily="18" charset="-52"/>
              </a:rPr>
              <a:t>Осуществление отдельных ежемесячных выплат </a:t>
            </a:r>
          </a:p>
          <a:p>
            <a:r>
              <a:rPr lang="ru-RU" sz="2000" dirty="0" smtClean="0">
                <a:latin typeface="Times New Roman Cyr" panose="02020603050405020304" pitchFamily="18" charset="-52"/>
              </a:rPr>
              <a:t>матерям (или другим родственникам, фактически осуществляющим уход за ребёнком), находящимся </a:t>
            </a:r>
          </a:p>
          <a:p>
            <a:r>
              <a:rPr lang="ru-RU" sz="2000" dirty="0" smtClean="0">
                <a:latin typeface="Times New Roman Cyr" panose="02020603050405020304" pitchFamily="18" charset="-52"/>
              </a:rPr>
              <a:t>в отпуске по уходу за ребёнком 		            </a:t>
            </a:r>
            <a:r>
              <a:rPr lang="ru-RU" sz="2000" dirty="0" smtClean="0">
                <a:latin typeface="Times New Roman Cyr" panose="02020603050405020304" pitchFamily="18" charset="-52"/>
              </a:rPr>
              <a:t>               </a:t>
            </a:r>
            <a:r>
              <a:rPr lang="ru-RU" sz="2000" b="1" dirty="0" smtClean="0">
                <a:latin typeface="Times New Roman Cyr" panose="02020603050405020304" pitchFamily="18" charset="-52"/>
              </a:rPr>
              <a:t>484 тыс. руб.</a:t>
            </a:r>
            <a:endParaRPr lang="ru-RU" sz="2000" b="1" dirty="0">
              <a:latin typeface="Times New Roman Cyr" panose="02020603050405020304" pitchFamily="18" charset="-52"/>
            </a:endParaRPr>
          </a:p>
        </p:txBody>
      </p:sp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300" dirty="0" smtClean="0">
                <a:solidFill>
                  <a:schemeClr val="tx1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Проект  бюджета-2016.  Культура</a:t>
            </a:r>
            <a:endParaRPr lang="ru-RU" sz="3300" dirty="0">
              <a:latin typeface="Times New Roman Cyr" panose="02020603050405020304" pitchFamily="18" charset="-52"/>
            </a:endParaRPr>
          </a:p>
        </p:txBody>
      </p:sp>
      <p:pic>
        <p:nvPicPr>
          <p:cNvPr id="9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55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142</Words>
  <Application>Microsoft Office PowerPoint</Application>
  <PresentationFormat>Экран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Мэрия городского округа Тольятти</vt:lpstr>
      <vt:lpstr>    Проект  бюджета-2016.  Культура</vt:lpstr>
      <vt:lpstr>    Проект  бюджета-2016.  Культура</vt:lpstr>
      <vt:lpstr>    Проект  бюджета-2016.  Культура</vt:lpstr>
      <vt:lpstr>    Проект  бюджета-2016.  Культура</vt:lpstr>
      <vt:lpstr>    Проект  бюджета-2016.  Культура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Мэрия городского округа Тольятти</dc:title>
  <dc:creator>user</dc:creator>
  <cp:lastModifiedBy>user</cp:lastModifiedBy>
  <cp:revision>104</cp:revision>
  <cp:lastPrinted>2015-09-17T11:37:41Z</cp:lastPrinted>
  <dcterms:created xsi:type="dcterms:W3CDTF">2014-09-19T07:36:54Z</dcterms:created>
  <dcterms:modified xsi:type="dcterms:W3CDTF">2015-09-21T04:51:35Z</dcterms:modified>
</cp:coreProperties>
</file>