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4" r:id="rId6"/>
    <p:sldId id="263" r:id="rId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103" d="100"/>
          <a:sy n="103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 Cyr" panose="02020603050405020304" pitchFamily="18" charset="-52"/>
              </a:defRPr>
            </a:pPr>
            <a:r>
              <a:rPr lang="ru-RU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32 учреждения</a:t>
            </a:r>
          </a:p>
        </c:rich>
      </c:tx>
      <c:layout>
        <c:manualLayout>
          <c:xMode val="edge"/>
          <c:yMode val="edge"/>
          <c:x val="0.24017854765448465"/>
          <c:y val="8.193596303776495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32 учреждения: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>
                        <a:latin typeface="Times New Roman Cyr" panose="02020603050405020304" pitchFamily="18" charset="-52"/>
                      </a:rPr>
                      <a:t>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15646195418139E-2"/>
                  <c:y val="-5.5740939963858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164285694610608E-2"/>
                  <c:y val="1.78973971754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 Cyr" panose="020206030504050203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образовательные учреждения дополнительного образования</c:v>
                </c:pt>
                <c:pt idx="1">
                  <c:v>ВУЗ </c:v>
                </c:pt>
                <c:pt idx="2">
                  <c:v>учреждения культурно-досугового типа</c:v>
                </c:pt>
                <c:pt idx="3">
                  <c:v>музеи</c:v>
                </c:pt>
                <c:pt idx="4">
                  <c:v>библиотечные системы</c:v>
                </c:pt>
                <c:pt idx="5">
                  <c:v>филармония</c:v>
                </c:pt>
                <c:pt idx="6">
                  <c:v>театры</c:v>
                </c:pt>
                <c:pt idx="7">
                  <c:v>парковый комплекс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 Cyr" panose="02020603050405020304" pitchFamily="18" charset="-52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1298928218266"/>
          <c:y val="0"/>
          <c:w val="0.44514142597562623"/>
          <c:h val="1"/>
        </c:manualLayout>
      </c:layout>
      <c:overlay val="0"/>
      <c:txPr>
        <a:bodyPr/>
        <a:lstStyle/>
        <a:p>
          <a:pPr>
            <a:defRPr sz="1600">
              <a:latin typeface="Times New Roman Cyr" panose="02020603050405020304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 Cyr" panose="02020603050405020304" pitchFamily="18" charset="-52"/>
              </a:defRPr>
            </a:pPr>
            <a:r>
              <a:rPr lang="ru-RU" dirty="0" smtClean="0">
                <a:latin typeface="Times New Roman Cyr" panose="02020603050405020304" pitchFamily="18" charset="-52"/>
              </a:rPr>
              <a:t>Всего:  668 780 тыс</a:t>
            </a:r>
            <a:r>
              <a:rPr lang="ru-RU" dirty="0">
                <a:latin typeface="Times New Roman Cyr" panose="02020603050405020304" pitchFamily="18" charset="-52"/>
              </a:rPr>
              <a:t>. руб.</a:t>
            </a:r>
          </a:p>
        </c:rich>
      </c:tx>
      <c:layout>
        <c:manualLayout>
          <c:xMode val="edge"/>
          <c:yMode val="edge"/>
          <c:x val="0.26703367181348719"/>
          <c:y val="2.8741662449028298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всего: 668 780 тыс. руб.</c:v>
                </c:pt>
              </c:strCache>
            </c:strRef>
          </c:tx>
          <c:explosion val="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1.9301655188899598E-2"/>
                  <c:y val="-5.268653277207882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 Cyr" panose="02020603050405020304" pitchFamily="18" charset="-52"/>
                      </a:rPr>
                      <a:t> 247 706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898062888060043E-2"/>
                  <c:y val="-1.343214951425150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 Cyr" panose="02020603050405020304" pitchFamily="18" charset="-52"/>
                      </a:rPr>
                      <a:t>75 710</a:t>
                    </a:r>
                    <a:endParaRPr lang="ru-RU" b="1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698597408230233E-2"/>
                  <c:y val="-0.3316866541577684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 Cyr" panose="02020603050405020304" pitchFamily="18" charset="-52"/>
                      </a:rPr>
                      <a:t>345 364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 Cyr" panose="020206030504050203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Дополнительное образование </c:v>
                </c:pt>
                <c:pt idx="1">
                  <c:v>Тольяттинская консерватория (институт)</c:v>
                </c:pt>
                <c:pt idx="2">
                  <c:v>Культура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247706</c:v>
                </c:pt>
                <c:pt idx="1">
                  <c:v>75710</c:v>
                </c:pt>
                <c:pt idx="2">
                  <c:v>345364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Times New Roman Cyr" panose="02020603050405020304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 Roman" pitchFamily="2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8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5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1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1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6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44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1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EDE18-A6B4-4930-B064-5A19D5057813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Cyr" panose="02020603050405020304" pitchFamily="18" charset="-52"/>
                <a:cs typeface="Times New Roman" panose="02020603050405020304" pitchFamily="18" charset="0"/>
              </a:rPr>
              <a:t>городского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420888"/>
            <a:ext cx="8497887" cy="3457575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 </a:t>
            </a: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проекта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 бюджета на 2016 г.</a:t>
            </a:r>
            <a:endParaRPr lang="ru-RU" altLang="ru-RU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</a:t>
            </a:r>
            <a:r>
              <a:rPr lang="ru-RU" altLang="ru-RU" sz="30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– 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культуры</a:t>
            </a: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8651" y="1534663"/>
            <a:ext cx="8064896" cy="792089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Сеть</a:t>
            </a:r>
          </a:p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 муниципальных учреждений культуры и искусства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86840445"/>
              </p:ext>
            </p:extLst>
          </p:nvPr>
        </p:nvGraphicFramePr>
        <p:xfrm>
          <a:off x="323528" y="2420888"/>
          <a:ext cx="8424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бюджета-2016.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4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бюджета-2016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Культура</a:t>
            </a:r>
            <a:endParaRPr lang="ru-RU" sz="33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6399" y="1916832"/>
            <a:ext cx="8363210" cy="864096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бюджетных ассигнований на 2016 год 669 207 тыс. руб.</a:t>
            </a:r>
          </a:p>
          <a:p>
            <a:pPr marL="109728" indent="0" algn="ctr">
              <a:buNone/>
            </a:pP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8650" y="3068960"/>
            <a:ext cx="841221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МП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«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Культура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Тольятти (2014-2018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гг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.)»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              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668 780 тыс. руб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МП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Формирование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беспрепятственного                                                   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доступа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инвалидов» -     				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427 </a:t>
            </a:r>
            <a:r>
              <a:rPr lang="ru-RU" sz="2000" b="1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тыс. руб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8574"/>
            <a:ext cx="8229600" cy="1008112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Муниципальная программа 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«</a:t>
            </a:r>
            <a:r>
              <a:rPr lang="ru-RU" dirty="0">
                <a:latin typeface="Times New Roman Cyr" panose="02020603050405020304" pitchFamily="18" charset="-52"/>
              </a:rPr>
              <a:t>Культура Тольятти (2014-2018 гг.)»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802008525"/>
              </p:ext>
            </p:extLst>
          </p:nvPr>
        </p:nvGraphicFramePr>
        <p:xfrm>
          <a:off x="1691680" y="2636912"/>
          <a:ext cx="64925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бюджета-2016.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0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8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2860" y="1628800"/>
            <a:ext cx="8229600" cy="864096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dirty="0">
                <a:latin typeface="Times New Roman Cyr" panose="02020603050405020304" pitchFamily="18" charset="-52"/>
              </a:rPr>
              <a:t>Муниципальная программа </a:t>
            </a:r>
            <a:endParaRPr lang="ru-RU" dirty="0" smtClean="0">
              <a:latin typeface="Times New Roman Cyr" panose="02020603050405020304" pitchFamily="18" charset="-52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«</a:t>
            </a:r>
            <a:r>
              <a:rPr lang="ru-RU" dirty="0">
                <a:latin typeface="Times New Roman Cyr" panose="02020603050405020304" pitchFamily="18" charset="-52"/>
              </a:rPr>
              <a:t>Культура Тольятти (2014-2018 гг.)»</a:t>
            </a:r>
          </a:p>
          <a:p>
            <a:pPr algn="ctr"/>
            <a:endParaRPr lang="ru-RU" dirty="0"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бюджета-2016.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88651" y="2780928"/>
            <a:ext cx="81285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 Cyr" panose="02020603050405020304" pitchFamily="18" charset="-52"/>
              </a:rPr>
              <a:t>Библиотеки	</a:t>
            </a:r>
            <a:r>
              <a:rPr lang="ru-RU" sz="2400" dirty="0" smtClean="0">
                <a:latin typeface="Times New Roman Cyr" panose="02020603050405020304" pitchFamily="18" charset="-52"/>
              </a:rPr>
              <a:t>			</a:t>
            </a:r>
            <a:r>
              <a:rPr lang="ru-RU" sz="2400" dirty="0" smtClean="0">
                <a:latin typeface="Times New Roman Cyr" panose="02020603050405020304" pitchFamily="18" charset="-52"/>
              </a:rPr>
              <a:t>           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118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500 тыс</a:t>
            </a:r>
            <a:r>
              <a:rPr lang="ru-RU" sz="2400" b="1" dirty="0">
                <a:latin typeface="Times New Roman Cyr" panose="02020603050405020304" pitchFamily="18" charset="-52"/>
              </a:rPr>
              <a:t>. 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 Cyr" panose="02020603050405020304" pitchFamily="18" charset="-52"/>
              </a:rPr>
              <a:t>Музеи 	</a:t>
            </a:r>
            <a:r>
              <a:rPr lang="ru-RU" sz="2400" dirty="0" smtClean="0">
                <a:latin typeface="Times New Roman Cyr" panose="02020603050405020304" pitchFamily="18" charset="-52"/>
              </a:rPr>
              <a:t>			  	 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26 434 тыс</a:t>
            </a:r>
            <a:r>
              <a:rPr lang="ru-RU" sz="2400" b="1" dirty="0">
                <a:latin typeface="Times New Roman Cyr" panose="02020603050405020304" pitchFamily="18" charset="-52"/>
              </a:rPr>
              <a:t>. 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 Cyr" panose="02020603050405020304" pitchFamily="18" charset="-52"/>
              </a:rPr>
              <a:t>Театры	</a:t>
            </a:r>
            <a:r>
              <a:rPr lang="ru-RU" sz="2400" dirty="0" smtClean="0">
                <a:latin typeface="Times New Roman Cyr" panose="02020603050405020304" pitchFamily="18" charset="-52"/>
              </a:rPr>
              <a:t>				</a:t>
            </a:r>
            <a:r>
              <a:rPr lang="ru-RU" sz="2400" b="1" dirty="0" smtClean="0">
                <a:latin typeface="Times New Roman Cyr" panose="02020603050405020304" pitchFamily="18" charset="-52"/>
              </a:rPr>
              <a:t>131 142 тыс</a:t>
            </a:r>
            <a:r>
              <a:rPr lang="ru-RU" sz="2400" b="1" dirty="0">
                <a:latin typeface="Times New Roman Cyr" panose="02020603050405020304" pitchFamily="18" charset="-52"/>
              </a:rPr>
              <a:t>. 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 Cyr" panose="02020603050405020304" pitchFamily="18" charset="-52"/>
              </a:rPr>
              <a:t>Культурно-досуговые </a:t>
            </a:r>
            <a:r>
              <a:rPr lang="ru-RU" sz="2400" dirty="0" smtClean="0">
                <a:latin typeface="Times New Roman Cyr" panose="02020603050405020304" pitchFamily="18" charset="-52"/>
              </a:rPr>
              <a:t>учреждения           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69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181 тыс</a:t>
            </a:r>
            <a:r>
              <a:rPr lang="ru-RU" sz="2400" b="1" dirty="0">
                <a:latin typeface="Times New Roman Cyr" panose="02020603050405020304" pitchFamily="18" charset="-52"/>
              </a:rPr>
              <a:t>. 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 Cyr" panose="02020603050405020304" pitchFamily="18" charset="-52"/>
              </a:rPr>
              <a:t>Департамент культуры	</a:t>
            </a:r>
            <a:r>
              <a:rPr lang="ru-RU" sz="2400" dirty="0" smtClean="0">
                <a:latin typeface="Times New Roman Cyr" panose="02020603050405020304" pitchFamily="18" charset="-52"/>
              </a:rPr>
              <a:t>                  	      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107 </a:t>
            </a:r>
            <a:r>
              <a:rPr lang="ru-RU" sz="2400" b="1" dirty="0">
                <a:latin typeface="Times New Roman Cyr" panose="02020603050405020304" pitchFamily="18" charset="-52"/>
              </a:rPr>
              <a:t>тыс. 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  <a:endParaRPr lang="ru-RU" sz="2400" b="1" dirty="0">
              <a:latin typeface="Times New Roman Cyr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241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8370"/>
            <a:ext cx="8229600" cy="718501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Мероприятия в установленной сфере деятельности : </a:t>
            </a:r>
            <a:r>
              <a:rPr lang="ru-RU" sz="3600" b="1" dirty="0" smtClean="0">
                <a:latin typeface="Times New Roman Cyr" panose="02020603050405020304" pitchFamily="18" charset="-52"/>
              </a:rPr>
              <a:t>7 471</a:t>
            </a:r>
            <a:r>
              <a:rPr lang="ru-RU" sz="4400" b="1" dirty="0" smtClean="0">
                <a:latin typeface="Times New Roman Cyr" panose="02020603050405020304" pitchFamily="18" charset="-52"/>
              </a:rPr>
              <a:t> </a:t>
            </a:r>
            <a:r>
              <a:rPr lang="ru-RU" b="1" dirty="0">
                <a:latin typeface="Times New Roman Cyr" panose="02020603050405020304" pitchFamily="18" charset="-52"/>
              </a:rPr>
              <a:t>тыс. </a:t>
            </a:r>
            <a:r>
              <a:rPr lang="ru-RU" b="1" dirty="0" smtClean="0">
                <a:latin typeface="Times New Roman Cyr" panose="02020603050405020304" pitchFamily="18" charset="-52"/>
              </a:rPr>
              <a:t>руб.  </a:t>
            </a:r>
            <a:endParaRPr lang="ru-RU" b="1" dirty="0">
              <a:latin typeface="Times New Roman Cyr" panose="02020603050405020304" pitchFamily="18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788" y="2276872"/>
            <a:ext cx="81670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Проведение праздничных культурно-массовых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мероприятий, фестивалей, выставок, акций</a:t>
            </a:r>
            <a:r>
              <a:rPr lang="ru-RU" sz="2000" dirty="0">
                <a:latin typeface="Times New Roman Cyr" panose="02020603050405020304" pitchFamily="18" charset="-52"/>
              </a:rPr>
              <a:t>	 </a:t>
            </a:r>
            <a:r>
              <a:rPr lang="ru-RU" sz="2000" dirty="0" smtClean="0">
                <a:latin typeface="Times New Roman Cyr" panose="02020603050405020304" pitchFamily="18" charset="-52"/>
              </a:rPr>
              <a:t>         </a:t>
            </a:r>
            <a:r>
              <a:rPr lang="ru-RU" sz="2000" b="1" dirty="0" smtClean="0">
                <a:solidFill>
                  <a:prstClr val="black"/>
                </a:solidFill>
                <a:latin typeface="Times New Roman Cyr" panose="02020603050405020304" pitchFamily="18" charset="-52"/>
              </a:rPr>
              <a:t>4 905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тыс. руб.</a:t>
            </a:r>
          </a:p>
          <a:p>
            <a:endParaRPr lang="ru-RU" sz="2000" b="1" dirty="0" smtClean="0">
              <a:latin typeface="Times New Roman Cyr" panose="02020603050405020304" pitchFamily="18" charset="-5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Стипендиальное обеспечение обучающихся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в высшем учебном заведении 			         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2 082 тыс. руб.</a:t>
            </a:r>
          </a:p>
          <a:p>
            <a:endParaRPr lang="ru-RU" sz="2000" b="1" dirty="0" smtClean="0">
              <a:latin typeface="Times New Roman Cyr" panose="02020603050405020304" pitchFamily="18" charset="-5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Осуществление отдельных ежемесячных выплат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матерям (или другим родственникам, фактически осуществляющим уход за ребёнком), находящимся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в отпуске по уходу за ребёнком 		            </a:t>
            </a:r>
            <a:r>
              <a:rPr lang="ru-RU" sz="2000" dirty="0" smtClean="0">
                <a:latin typeface="Times New Roman Cyr" panose="02020603050405020304" pitchFamily="18" charset="-52"/>
              </a:rPr>
              <a:t>              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484 тыс. руб.</a:t>
            </a:r>
            <a:endParaRPr lang="ru-RU" sz="2000" b="1" dirty="0">
              <a:latin typeface="Times New Roman Cyr" panose="02020603050405020304" pitchFamily="18" charset="-52"/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бюджета-2016.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9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5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142</Words>
  <Application>Microsoft Office PowerPoint</Application>
  <PresentationFormat>Экран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Мэрия городского округа Тольятти</vt:lpstr>
      <vt:lpstr>    Проект  бюджета-2016.  Культура</vt:lpstr>
      <vt:lpstr>    Проект  бюджета-2016.  Культура</vt:lpstr>
      <vt:lpstr>    Проект  бюджета-2016.  Культура</vt:lpstr>
      <vt:lpstr>    Проект  бюджета-2016.  Культура</vt:lpstr>
      <vt:lpstr>    Проект  бюджета-2016.  Культура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user</cp:lastModifiedBy>
  <cp:revision>104</cp:revision>
  <cp:lastPrinted>2015-09-17T11:37:41Z</cp:lastPrinted>
  <dcterms:created xsi:type="dcterms:W3CDTF">2014-09-19T07:36:54Z</dcterms:created>
  <dcterms:modified xsi:type="dcterms:W3CDTF">2015-09-21T04:51:35Z</dcterms:modified>
</cp:coreProperties>
</file>