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64" r:id="rId6"/>
    <p:sldId id="263" r:id="rId7"/>
    <p:sldId id="260" r:id="rId8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 varScale="1">
        <p:scale>
          <a:sx n="68" d="100"/>
          <a:sy n="68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 учреждения</a:t>
            </a:r>
          </a:p>
        </c:rich>
      </c:tx>
      <c:layout>
        <c:manualLayout>
          <c:xMode val="edge"/>
          <c:yMode val="edge"/>
          <c:x val="0.24017854765448465"/>
          <c:y val="8.1935963037764958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33 учреждения: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ru-RU" smtClean="0"/>
                      <a:t>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415646195418139E-2"/>
                  <c:y val="-5.5740939963858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3164285694610608E-2"/>
                  <c:y val="1.7897397175416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образовательные учреждения дополнительного образования</c:v>
                </c:pt>
                <c:pt idx="1">
                  <c:v>ВУЗ </c:v>
                </c:pt>
                <c:pt idx="2">
                  <c:v>учреждения культурно-досугового типа</c:v>
                </c:pt>
                <c:pt idx="3">
                  <c:v>музеи</c:v>
                </c:pt>
                <c:pt idx="4">
                  <c:v>библиотечные системы</c:v>
                </c:pt>
                <c:pt idx="5">
                  <c:v>филармония</c:v>
                </c:pt>
                <c:pt idx="6">
                  <c:v>театры</c:v>
                </c:pt>
                <c:pt idx="7">
                  <c:v>парковый комплекс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16</c:v>
                </c:pt>
                <c:pt idx="1">
                  <c:v>1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  <c:pt idx="6">
                  <c:v>4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4611298928218266"/>
          <c:y val="0"/>
          <c:w val="0.44514142597562623"/>
          <c:h val="1"/>
        </c:manualLayout>
      </c:layout>
      <c:overlay val="0"/>
      <c:txPr>
        <a:bodyPr/>
        <a:lstStyle/>
        <a:p>
          <a:pPr>
            <a:defRPr sz="1600">
              <a:latin typeface="Time Roman" pitchFamily="2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Всего:  803 048 </a:t>
            </a:r>
            <a:r>
              <a:rPr lang="ru-RU" dirty="0"/>
              <a:t>тыс. руб.</a:t>
            </a:r>
          </a:p>
        </c:rich>
      </c:tx>
      <c:layout>
        <c:manualLayout>
          <c:xMode val="edge"/>
          <c:yMode val="edge"/>
          <c:x val="0.26703367181348719"/>
          <c:y val="2.8741662449028298E-3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всего: 803 048 тыс. руб.</c:v>
                </c:pt>
              </c:strCache>
            </c:strRef>
          </c:tx>
          <c:explosion val="4"/>
          <c:dPt>
            <c:idx val="0"/>
            <c:bubble3D val="0"/>
            <c:explosion val="0"/>
          </c:dPt>
          <c:dPt>
            <c:idx val="1"/>
            <c:bubble3D val="0"/>
            <c:explosion val="0"/>
          </c:dPt>
          <c:dPt>
            <c:idx val="2"/>
            <c:bubble3D val="0"/>
            <c:explosion val="0"/>
          </c:dPt>
          <c:dLbls>
            <c:dLbl>
              <c:idx val="0"/>
              <c:layout>
                <c:manualLayout>
                  <c:x val="-1.9301655188899598E-2"/>
                  <c:y val="-5.2686532772078826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 279 504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898062888060043E-2"/>
                  <c:y val="-1.3432149514251503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97 910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5698597408230233E-2"/>
                  <c:y val="-0.3316866541577684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425 634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Дополнительное образование </c:v>
                </c:pt>
                <c:pt idx="1">
                  <c:v>Тольяттинская консерватория (институт)</c:v>
                </c:pt>
                <c:pt idx="2">
                  <c:v>Культура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279504</c:v>
                </c:pt>
                <c:pt idx="1">
                  <c:v>97910</c:v>
                </c:pt>
                <c:pt idx="2">
                  <c:v>425634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ime Roman" pitchFamily="2" charset="0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99B72-EF08-4AB9-B523-4AFC3DC955B9}" type="datetimeFigureOut">
              <a:rPr lang="ru-RU" smtClean="0"/>
              <a:t>23.06.2015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64F6A-93F2-4AAA-896E-6844D8EF37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234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64F6A-93F2-4AAA-896E-6844D8EF372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669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64F6A-93F2-4AAA-896E-6844D8EF372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372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062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73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833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353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715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23.06.2015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61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23.06.2015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660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23.06.2015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440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23.06.2015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21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23.06.2015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29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23.06.2015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453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EDE18-A6B4-4930-B064-5A19D5057813}" type="datetimeFigureOut">
              <a:rPr lang="ru-RU" smtClean="0"/>
              <a:t>23.06.2015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74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10183" y="1558169"/>
            <a:ext cx="7867650" cy="4318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Мэрия городского округа Тольятти</a:t>
            </a:r>
            <a:endParaRPr lang="ru-RU" sz="24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23056" y="2420888"/>
            <a:ext cx="8497887" cy="3457575"/>
          </a:xfrm>
        </p:spPr>
        <p:txBody>
          <a:bodyPr>
            <a:normAutofit lnSpcReduction="10000"/>
          </a:bodyPr>
          <a:lstStyle/>
          <a:p>
            <a:pPr marL="0" indent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300" b="1" dirty="0" smtClean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Общественное обсуждение </a:t>
            </a:r>
          </a:p>
          <a:p>
            <a:pPr marL="0" indent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300" b="1" dirty="0" smtClean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бюджетных   ассигнований 2016  года, утверждённого бюджета городского округа Тольятти на 2015 г. и  на плановый период  2016 и 2017 г.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800" b="1" u="sng" dirty="0" smtClean="0">
              <a:solidFill>
                <a:schemeClr val="tx1"/>
              </a:solidFill>
              <a:latin typeface="Times New Roman Cyr" panose="02020603050405020304" pitchFamily="18" charset="-52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1900" b="1" u="sng" dirty="0" smtClean="0">
              <a:solidFill>
                <a:schemeClr val="tx1"/>
              </a:solidFill>
              <a:latin typeface="Times New Roman Cyr" panose="02020603050405020304" pitchFamily="18" charset="-52"/>
              <a:cs typeface="Times New Roman" pitchFamily="18" charset="0"/>
            </a:endParaRPr>
          </a:p>
          <a:p>
            <a:pPr mar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400" b="1" dirty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Главный распорядитель бюджетных средств </a:t>
            </a:r>
            <a:r>
              <a:rPr lang="ru-RU" altLang="ru-RU" sz="3000" b="1" dirty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– </a:t>
            </a:r>
          </a:p>
          <a:p>
            <a:pPr marL="0" indent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000" b="1" dirty="0" smtClean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Департамент культуры</a:t>
            </a:r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50103"/>
            <a:ext cx="1008112" cy="1241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668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88651" y="1534663"/>
            <a:ext cx="8064896" cy="792089"/>
          </a:xfrm>
        </p:spPr>
        <p:txBody>
          <a:bodyPr>
            <a:normAutofit fontScale="77500" lnSpcReduction="20000"/>
          </a:bodyPr>
          <a:lstStyle/>
          <a:p>
            <a:pPr marL="109728" indent="0" algn="ctr">
              <a:buNone/>
            </a:pPr>
            <a:r>
              <a:rPr lang="ru-RU" b="1" dirty="0" smtClean="0">
                <a:latin typeface="Times New Roman Cyr" panose="02020603050405020304" pitchFamily="18" charset="-52"/>
              </a:rPr>
              <a:t>Сеть</a:t>
            </a:r>
          </a:p>
          <a:p>
            <a:pPr marL="109728" indent="0" algn="ctr">
              <a:buNone/>
            </a:pPr>
            <a:r>
              <a:rPr lang="ru-RU" b="1" dirty="0" smtClean="0">
                <a:latin typeface="Times New Roman Cyr" panose="02020603050405020304" pitchFamily="18" charset="-52"/>
              </a:rPr>
              <a:t> муниципальных учреждений культуры и искусства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306995862"/>
              </p:ext>
            </p:extLst>
          </p:nvPr>
        </p:nvGraphicFramePr>
        <p:xfrm>
          <a:off x="323528" y="2420888"/>
          <a:ext cx="842493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10360"/>
          </a:xfrm>
        </p:spPr>
        <p:txBody>
          <a:bodyPr>
            <a:normAutofit/>
          </a:bodyPr>
          <a:lstStyle/>
          <a:p>
            <a:pPr algn="ctr"/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Проект  бюджета-2016.  Культура</a:t>
            </a:r>
            <a:endParaRPr lang="ru-RU" sz="3300" dirty="0"/>
          </a:p>
        </p:txBody>
      </p:sp>
      <p:pic>
        <p:nvPicPr>
          <p:cNvPr id="11" name="Picture 3" descr="C:\Users\user\Desktop\city_gerb_ligh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51" y="232895"/>
            <a:ext cx="935706" cy="11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619943" y="1484784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445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10360"/>
          </a:xfrm>
        </p:spPr>
        <p:txBody>
          <a:bodyPr>
            <a:normAutofit/>
          </a:bodyPr>
          <a:lstStyle/>
          <a:p>
            <a:pPr algn="ctr"/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Проект  бюджета-2016.  Культура</a:t>
            </a:r>
            <a:endParaRPr lang="ru-RU" sz="33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26399" y="1916832"/>
            <a:ext cx="8363210" cy="864096"/>
          </a:xfrm>
        </p:spPr>
        <p:txBody>
          <a:bodyPr>
            <a:normAutofit fontScale="25000" lnSpcReduction="20000"/>
          </a:bodyPr>
          <a:lstStyle/>
          <a:p>
            <a:pPr marL="109728" indent="0" algn="ctr">
              <a:buNone/>
            </a:pPr>
            <a:r>
              <a:rPr lang="ru-RU" sz="11200" b="1" dirty="0" smtClean="0">
                <a:latin typeface="Time Roman" pitchFamily="2" charset="0"/>
                <a:cs typeface="Times New Roman" panose="02020603050405020304" pitchFamily="18" charset="0"/>
              </a:rPr>
              <a:t>Общий объем бюджетных ассигнований на </a:t>
            </a:r>
            <a:r>
              <a:rPr lang="ru-RU" sz="11200" b="1" dirty="0" smtClean="0">
                <a:latin typeface="Time Roman" pitchFamily="2" charset="0"/>
                <a:cs typeface="Times New Roman" panose="02020603050405020304" pitchFamily="18" charset="0"/>
              </a:rPr>
              <a:t>2016 </a:t>
            </a:r>
            <a:r>
              <a:rPr lang="ru-RU" sz="11200" b="1" dirty="0" smtClean="0">
                <a:latin typeface="Time Roman" pitchFamily="2" charset="0"/>
                <a:cs typeface="Times New Roman" panose="02020603050405020304" pitchFamily="18" charset="0"/>
              </a:rPr>
              <a:t>год </a:t>
            </a:r>
            <a:r>
              <a:rPr lang="ru-RU" sz="11200" b="1" dirty="0" smtClean="0">
                <a:latin typeface="Time Roman" pitchFamily="2" charset="0"/>
              </a:rPr>
              <a:t>803 475 тыс. руб.</a:t>
            </a:r>
          </a:p>
          <a:p>
            <a:pPr marL="109728" indent="0" algn="ctr">
              <a:buNone/>
            </a:pP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51" y="232895"/>
            <a:ext cx="935706" cy="11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619943" y="1484784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88650" y="3068960"/>
            <a:ext cx="841221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000" dirty="0">
                <a:latin typeface="Time Roman" pitchFamily="2" charset="0"/>
              </a:rPr>
              <a:t>МП</a:t>
            </a:r>
            <a:r>
              <a:rPr lang="ru-RU" sz="2000" dirty="0" smtClean="0">
                <a:latin typeface="Time Roman" pitchFamily="2" charset="0"/>
              </a:rPr>
              <a:t> «</a:t>
            </a:r>
            <a:r>
              <a:rPr lang="ru-RU" sz="2000" dirty="0">
                <a:latin typeface="Time Roman" pitchFamily="2" charset="0"/>
              </a:rPr>
              <a:t>Культура</a:t>
            </a:r>
            <a:r>
              <a:rPr lang="ru-RU" sz="2000" dirty="0" smtClean="0">
                <a:latin typeface="Time Roman" pitchFamily="2" charset="0"/>
              </a:rPr>
              <a:t> Тольятти (2014-2018 </a:t>
            </a:r>
            <a:r>
              <a:rPr lang="ru-RU" sz="2000" dirty="0">
                <a:latin typeface="Time Roman" pitchFamily="2" charset="0"/>
              </a:rPr>
              <a:t>гг</a:t>
            </a:r>
            <a:r>
              <a:rPr lang="ru-RU" sz="2000" dirty="0" smtClean="0">
                <a:latin typeface="Time Roman" pitchFamily="2" charset="0"/>
              </a:rPr>
              <a:t>.)» </a:t>
            </a:r>
            <a:r>
              <a:rPr lang="ru-RU" sz="2000" dirty="0">
                <a:latin typeface="Time Roman" pitchFamily="2" charset="0"/>
              </a:rPr>
              <a:t> </a:t>
            </a:r>
            <a:r>
              <a:rPr lang="ru-RU" sz="2000" dirty="0" smtClean="0">
                <a:latin typeface="Time Roman" pitchFamily="2" charset="0"/>
              </a:rPr>
              <a:t>               </a:t>
            </a:r>
            <a:r>
              <a:rPr lang="ru-RU" sz="2000" b="1" dirty="0" smtClean="0">
                <a:latin typeface="Time Roman" pitchFamily="2" charset="0"/>
              </a:rPr>
              <a:t>803 048 тыс. руб</a:t>
            </a:r>
            <a:r>
              <a:rPr lang="ru-RU" sz="2000" dirty="0" smtClean="0">
                <a:latin typeface="Time Roman" pitchFamily="2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ru-RU" sz="2000" dirty="0">
                <a:latin typeface="Time Roman" pitchFamily="2" charset="0"/>
              </a:rPr>
              <a:t>	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000" dirty="0">
                <a:latin typeface="Time Roman" pitchFamily="2" charset="0"/>
              </a:rPr>
              <a:t>МП </a:t>
            </a:r>
            <a:r>
              <a:rPr lang="ru-RU" sz="2000" dirty="0" smtClean="0">
                <a:latin typeface="Time Roman" pitchFamily="2" charset="0"/>
              </a:rPr>
              <a:t>«</a:t>
            </a:r>
            <a:r>
              <a:rPr lang="ru-RU" sz="2000" dirty="0">
                <a:latin typeface="Time Roman" pitchFamily="2" charset="0"/>
              </a:rPr>
              <a:t>Формирование</a:t>
            </a:r>
            <a:r>
              <a:rPr lang="ru-RU" sz="2000" dirty="0" smtClean="0">
                <a:latin typeface="Time Roman" pitchFamily="2" charset="0"/>
              </a:rPr>
              <a:t> беспрепятственного                                                    </a:t>
            </a:r>
            <a:r>
              <a:rPr lang="ru-RU" sz="2000" dirty="0">
                <a:latin typeface="Time Roman" pitchFamily="2" charset="0"/>
              </a:rPr>
              <a:t>доступа </a:t>
            </a:r>
            <a:r>
              <a:rPr lang="ru-RU" sz="2000" dirty="0" smtClean="0">
                <a:latin typeface="Time Roman" pitchFamily="2" charset="0"/>
              </a:rPr>
              <a:t>инвалидов» -     				</a:t>
            </a:r>
            <a:r>
              <a:rPr lang="ru-RU" sz="2000" b="1" dirty="0" smtClean="0">
                <a:latin typeface="Time Roman" pitchFamily="2" charset="0"/>
              </a:rPr>
              <a:t>427 </a:t>
            </a:r>
            <a:r>
              <a:rPr lang="ru-RU" sz="2000" b="1" dirty="0">
                <a:latin typeface="Time Roman" pitchFamily="2" charset="0"/>
              </a:rPr>
              <a:t>тыс. руб</a:t>
            </a:r>
            <a:r>
              <a:rPr lang="ru-RU" sz="2000" b="1" dirty="0" smtClean="0">
                <a:latin typeface="Time Roman" pitchFamily="2" charset="0"/>
              </a:rPr>
              <a:t>.</a:t>
            </a:r>
            <a:r>
              <a:rPr lang="ru-RU" sz="2400" dirty="0">
                <a:latin typeface="Time Roman" pitchFamily="2" charset="0"/>
              </a:rPr>
              <a:t>	</a:t>
            </a:r>
            <a:endParaRPr lang="ru-RU" sz="2400" dirty="0" smtClean="0">
              <a:latin typeface="Time Rom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3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558574"/>
            <a:ext cx="8229600" cy="1008112"/>
          </a:xfrm>
        </p:spPr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ru-RU" dirty="0" smtClean="0">
                <a:latin typeface="Time Roman" pitchFamily="2" charset="0"/>
              </a:rPr>
              <a:t>Муниципальная программа </a:t>
            </a:r>
          </a:p>
          <a:p>
            <a:pPr marL="109728" indent="0" algn="ctr">
              <a:buNone/>
            </a:pPr>
            <a:r>
              <a:rPr lang="ru-RU" dirty="0" smtClean="0">
                <a:latin typeface="Time Roman" pitchFamily="2" charset="0"/>
              </a:rPr>
              <a:t>«</a:t>
            </a:r>
            <a:r>
              <a:rPr lang="ru-RU" dirty="0">
                <a:latin typeface="Time Roman" pitchFamily="2" charset="0"/>
              </a:rPr>
              <a:t>Культура Тольятти (2014-2018 гг.)»</a:t>
            </a:r>
            <a:endParaRPr lang="ru-RU" dirty="0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153090085"/>
              </p:ext>
            </p:extLst>
          </p:nvPr>
        </p:nvGraphicFramePr>
        <p:xfrm>
          <a:off x="1751856" y="2780928"/>
          <a:ext cx="649255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10360"/>
          </a:xfrm>
        </p:spPr>
        <p:txBody>
          <a:bodyPr>
            <a:normAutofit/>
          </a:bodyPr>
          <a:lstStyle/>
          <a:p>
            <a:pPr algn="ctr"/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Проект  бюджета-2016.  Культура</a:t>
            </a:r>
            <a:endParaRPr lang="ru-RU" sz="3300" dirty="0"/>
          </a:p>
        </p:txBody>
      </p:sp>
      <p:pic>
        <p:nvPicPr>
          <p:cNvPr id="10" name="Picture 3" descr="C:\Users\user\Desktop\city_gerb_ligh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51" y="232895"/>
            <a:ext cx="935706" cy="11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619943" y="1484784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185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82860" y="1628800"/>
            <a:ext cx="8229600" cy="864096"/>
          </a:xfrm>
        </p:spPr>
        <p:txBody>
          <a:bodyPr>
            <a:normAutofit fontScale="85000" lnSpcReduction="20000"/>
          </a:bodyPr>
          <a:lstStyle/>
          <a:p>
            <a:pPr marL="109728" indent="0" algn="ctr">
              <a:buNone/>
            </a:pPr>
            <a:r>
              <a:rPr lang="ru-RU" dirty="0">
                <a:latin typeface="Time Roman" pitchFamily="2" charset="0"/>
              </a:rPr>
              <a:t>Муниципальная программа </a:t>
            </a:r>
            <a:endParaRPr lang="ru-RU" dirty="0" smtClean="0">
              <a:latin typeface="Time Roman" pitchFamily="2" charset="0"/>
            </a:endParaRPr>
          </a:p>
          <a:p>
            <a:pPr marL="109728" indent="0" algn="ctr">
              <a:buNone/>
            </a:pPr>
            <a:r>
              <a:rPr lang="ru-RU" dirty="0" smtClean="0">
                <a:latin typeface="Time Roman" pitchFamily="2" charset="0"/>
              </a:rPr>
              <a:t>«</a:t>
            </a:r>
            <a:r>
              <a:rPr lang="ru-RU" dirty="0">
                <a:latin typeface="Time Roman" pitchFamily="2" charset="0"/>
              </a:rPr>
              <a:t>Культура Тольятти (2014-2018 гг.)»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10360"/>
          </a:xfrm>
        </p:spPr>
        <p:txBody>
          <a:bodyPr>
            <a:normAutofit/>
          </a:bodyPr>
          <a:lstStyle/>
          <a:p>
            <a:pPr algn="ctr"/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Проект  бюджета-2016.  Культура</a:t>
            </a:r>
            <a:endParaRPr lang="ru-RU" sz="3300" dirty="0"/>
          </a:p>
        </p:txBody>
      </p:sp>
      <p:pic>
        <p:nvPicPr>
          <p:cNvPr id="11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51" y="232895"/>
            <a:ext cx="935706" cy="11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619943" y="1484784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488651" y="2780928"/>
            <a:ext cx="812852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400" dirty="0">
                <a:latin typeface="Time Roman" pitchFamily="2" charset="0"/>
              </a:rPr>
              <a:t>Библиотеки	</a:t>
            </a:r>
            <a:r>
              <a:rPr lang="ru-RU" sz="2400" dirty="0" smtClean="0">
                <a:latin typeface="Time Roman" pitchFamily="2" charset="0"/>
              </a:rPr>
              <a:t>			</a:t>
            </a:r>
            <a:r>
              <a:rPr lang="ru-RU" sz="2400" b="1" dirty="0" smtClean="0">
                <a:latin typeface="Time Roman" pitchFamily="2" charset="0"/>
              </a:rPr>
              <a:t>136 </a:t>
            </a:r>
            <a:r>
              <a:rPr lang="ru-RU" sz="2400" b="1" dirty="0">
                <a:latin typeface="Time Roman" pitchFamily="2" charset="0"/>
              </a:rPr>
              <a:t>771 тыс. руб</a:t>
            </a:r>
            <a:r>
              <a:rPr lang="ru-RU" sz="2400" b="1" dirty="0" smtClean="0">
                <a:latin typeface="Time Roman" pitchFamily="2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>
                <a:latin typeface="Time Roman" pitchFamily="2" charset="0"/>
              </a:rPr>
              <a:t>Музеи 	</a:t>
            </a:r>
            <a:r>
              <a:rPr lang="ru-RU" sz="2400" dirty="0" smtClean="0">
                <a:latin typeface="Time Roman" pitchFamily="2" charset="0"/>
              </a:rPr>
              <a:t>			  	  </a:t>
            </a:r>
            <a:r>
              <a:rPr lang="ru-RU" sz="2400" b="1" dirty="0" smtClean="0">
                <a:latin typeface="Time Roman" pitchFamily="2" charset="0"/>
              </a:rPr>
              <a:t>32 </a:t>
            </a:r>
            <a:r>
              <a:rPr lang="ru-RU" sz="2400" b="1" dirty="0">
                <a:latin typeface="Time Roman" pitchFamily="2" charset="0"/>
              </a:rPr>
              <a:t>713 тыс. руб</a:t>
            </a:r>
            <a:r>
              <a:rPr lang="ru-RU" sz="2400" b="1" dirty="0" smtClean="0">
                <a:latin typeface="Time Roman" pitchFamily="2" charset="0"/>
              </a:rPr>
              <a:t>.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400" dirty="0">
                <a:latin typeface="Time Roman" pitchFamily="2" charset="0"/>
              </a:rPr>
              <a:t>Театры	</a:t>
            </a:r>
            <a:r>
              <a:rPr lang="ru-RU" sz="2400" dirty="0" smtClean="0">
                <a:latin typeface="Time Roman" pitchFamily="2" charset="0"/>
              </a:rPr>
              <a:t>				</a:t>
            </a:r>
            <a:r>
              <a:rPr lang="ru-RU" sz="2400" b="1" dirty="0" smtClean="0">
                <a:latin typeface="Time Roman" pitchFamily="2" charset="0"/>
              </a:rPr>
              <a:t>168 </a:t>
            </a:r>
            <a:r>
              <a:rPr lang="ru-RU" sz="2400" b="1" dirty="0">
                <a:latin typeface="Time Roman" pitchFamily="2" charset="0"/>
              </a:rPr>
              <a:t>585 тыс. руб</a:t>
            </a:r>
            <a:r>
              <a:rPr lang="ru-RU" sz="2400" b="1" dirty="0" smtClean="0">
                <a:latin typeface="Time Roman" pitchFamily="2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>
                <a:latin typeface="Time Roman" pitchFamily="2" charset="0"/>
              </a:rPr>
              <a:t>Культурно-досуговые </a:t>
            </a:r>
            <a:endParaRPr lang="ru-RU" sz="2400" dirty="0" smtClean="0">
              <a:latin typeface="Time Roman" pitchFamily="2" charset="0"/>
            </a:endParaRPr>
          </a:p>
          <a:p>
            <a:r>
              <a:rPr lang="ru-RU" sz="2400" dirty="0">
                <a:latin typeface="Time Roman" pitchFamily="2" charset="0"/>
              </a:rPr>
              <a:t> </a:t>
            </a:r>
            <a:r>
              <a:rPr lang="ru-RU" sz="2400" dirty="0" smtClean="0">
                <a:latin typeface="Time Roman" pitchFamily="2" charset="0"/>
              </a:rPr>
              <a:t>  учреждения</a:t>
            </a:r>
            <a:r>
              <a:rPr lang="ru-RU" sz="2400" dirty="0">
                <a:latin typeface="Time Roman" pitchFamily="2" charset="0"/>
              </a:rPr>
              <a:t>	</a:t>
            </a:r>
            <a:r>
              <a:rPr lang="ru-RU" sz="2400" dirty="0" smtClean="0">
                <a:latin typeface="Time Roman" pitchFamily="2" charset="0"/>
              </a:rPr>
              <a:t>                                    	  </a:t>
            </a:r>
            <a:r>
              <a:rPr lang="ru-RU" sz="2400" b="1" dirty="0" smtClean="0">
                <a:latin typeface="Time Roman" pitchFamily="2" charset="0"/>
              </a:rPr>
              <a:t>87 </a:t>
            </a:r>
            <a:r>
              <a:rPr lang="ru-RU" sz="2400" b="1" dirty="0">
                <a:latin typeface="Time Roman" pitchFamily="2" charset="0"/>
              </a:rPr>
              <a:t>458 тыс. руб</a:t>
            </a:r>
            <a:r>
              <a:rPr lang="ru-RU" sz="2400" b="1" dirty="0" smtClean="0">
                <a:latin typeface="Time Roman" pitchFamily="2" charset="0"/>
              </a:rPr>
              <a:t>.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400" dirty="0">
                <a:latin typeface="Time Roman" pitchFamily="2" charset="0"/>
              </a:rPr>
              <a:t>Департамент культуры	</a:t>
            </a:r>
            <a:r>
              <a:rPr lang="ru-RU" sz="2400" dirty="0" smtClean="0">
                <a:latin typeface="Time Roman" pitchFamily="2" charset="0"/>
              </a:rPr>
              <a:t>                  	       </a:t>
            </a:r>
            <a:r>
              <a:rPr lang="ru-RU" sz="2400" b="1" dirty="0" smtClean="0">
                <a:latin typeface="Time Roman" pitchFamily="2" charset="0"/>
              </a:rPr>
              <a:t>107 </a:t>
            </a:r>
            <a:r>
              <a:rPr lang="ru-RU" sz="2400" b="1" dirty="0">
                <a:latin typeface="Time Roman" pitchFamily="2" charset="0"/>
              </a:rPr>
              <a:t>тыс. руб</a:t>
            </a:r>
            <a:r>
              <a:rPr lang="ru-RU" sz="2400" b="1" dirty="0" smtClean="0">
                <a:latin typeface="Time Roman" pitchFamily="2" charset="0"/>
              </a:rPr>
              <a:t>.</a:t>
            </a:r>
            <a:endParaRPr lang="ru-RU" sz="2400" b="1" dirty="0">
              <a:latin typeface="Time Rom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12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558370"/>
            <a:ext cx="8229600" cy="718501"/>
          </a:xfrm>
        </p:spPr>
        <p:txBody>
          <a:bodyPr>
            <a:normAutofit fontScale="62500" lnSpcReduction="20000"/>
          </a:bodyPr>
          <a:lstStyle/>
          <a:p>
            <a:pPr marL="109728" indent="0" algn="ctr">
              <a:buNone/>
            </a:pPr>
            <a:r>
              <a:rPr lang="ru-RU" b="1" dirty="0" smtClean="0">
                <a:latin typeface="Time Roman" pitchFamily="2" charset="0"/>
              </a:rPr>
              <a:t>Мероприятия в установленной сфере деятельности : </a:t>
            </a:r>
            <a:r>
              <a:rPr lang="ru-RU" sz="3600" b="1" dirty="0" smtClean="0">
                <a:latin typeface="Time Roman" pitchFamily="2" charset="0"/>
              </a:rPr>
              <a:t>7 697</a:t>
            </a:r>
            <a:r>
              <a:rPr lang="ru-RU" sz="4400" b="1" dirty="0" smtClean="0">
                <a:latin typeface="Time Roman" pitchFamily="2" charset="0"/>
              </a:rPr>
              <a:t> </a:t>
            </a:r>
            <a:r>
              <a:rPr lang="ru-RU" b="1" dirty="0">
                <a:latin typeface="Time Roman" pitchFamily="2" charset="0"/>
              </a:rPr>
              <a:t>тыс. </a:t>
            </a:r>
            <a:r>
              <a:rPr lang="ru-RU" b="1" dirty="0" smtClean="0">
                <a:latin typeface="Time Roman" pitchFamily="2" charset="0"/>
              </a:rPr>
              <a:t>руб.  </a:t>
            </a:r>
            <a:endParaRPr lang="ru-RU" b="1" dirty="0">
              <a:latin typeface="Time Roman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5788" y="2276872"/>
            <a:ext cx="816708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200" dirty="0" smtClean="0">
                <a:latin typeface="Time Roman" pitchFamily="2" charset="0"/>
              </a:rPr>
              <a:t>Проведение праздничных культурно-массовых </a:t>
            </a:r>
          </a:p>
          <a:p>
            <a:r>
              <a:rPr lang="ru-RU" sz="2200" dirty="0" smtClean="0">
                <a:latin typeface="Time Roman" pitchFamily="2" charset="0"/>
              </a:rPr>
              <a:t>мероприятий, фестивалей, выставок, акций</a:t>
            </a:r>
            <a:r>
              <a:rPr lang="ru-RU" sz="2200" dirty="0">
                <a:latin typeface="Time Roman" pitchFamily="2" charset="0"/>
              </a:rPr>
              <a:t>	 </a:t>
            </a:r>
            <a:r>
              <a:rPr lang="ru-RU" sz="2200" dirty="0" smtClean="0">
                <a:latin typeface="Time Roman" pitchFamily="2" charset="0"/>
              </a:rPr>
              <a:t>         </a:t>
            </a:r>
            <a:r>
              <a:rPr lang="ru-RU" sz="2200" b="1" dirty="0" smtClean="0">
                <a:solidFill>
                  <a:prstClr val="black"/>
                </a:solidFill>
                <a:latin typeface="Time Roman" pitchFamily="2" charset="0"/>
              </a:rPr>
              <a:t>4 905 </a:t>
            </a:r>
            <a:r>
              <a:rPr lang="ru-RU" sz="2200" b="1" dirty="0" smtClean="0">
                <a:latin typeface="Time Roman" pitchFamily="2" charset="0"/>
              </a:rPr>
              <a:t>тыс. руб.</a:t>
            </a:r>
          </a:p>
          <a:p>
            <a:endParaRPr lang="ru-RU" sz="2200" b="1" dirty="0" smtClean="0">
              <a:latin typeface="Time Roman" pitchFamily="2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200" dirty="0" smtClean="0">
                <a:latin typeface="Time Roman" pitchFamily="2" charset="0"/>
              </a:rPr>
              <a:t>Стипендиальное обеспечение обучающихся </a:t>
            </a:r>
          </a:p>
          <a:p>
            <a:r>
              <a:rPr lang="ru-RU" sz="2200" dirty="0" smtClean="0">
                <a:latin typeface="Time Roman" pitchFamily="2" charset="0"/>
              </a:rPr>
              <a:t>в высшем учебном заведении 			          </a:t>
            </a:r>
            <a:r>
              <a:rPr lang="ru-RU" sz="2200" b="1" dirty="0" smtClean="0">
                <a:latin typeface="Time Roman" pitchFamily="2" charset="0"/>
              </a:rPr>
              <a:t>2 308 тыс. руб.</a:t>
            </a:r>
          </a:p>
          <a:p>
            <a:endParaRPr lang="ru-RU" sz="2200" b="1" dirty="0" smtClean="0">
              <a:latin typeface="Time Roman" pitchFamily="2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200" dirty="0" smtClean="0">
                <a:latin typeface="Time Roman" pitchFamily="2" charset="0"/>
              </a:rPr>
              <a:t>Осуществление отдельных ежемесячных выплат </a:t>
            </a:r>
          </a:p>
          <a:p>
            <a:r>
              <a:rPr lang="ru-RU" sz="2200" dirty="0" smtClean="0">
                <a:latin typeface="Time Roman" pitchFamily="2" charset="0"/>
              </a:rPr>
              <a:t>матерям (или другим родственникам, фактически осуществляющим уход за ребёнком), находящимся </a:t>
            </a:r>
          </a:p>
          <a:p>
            <a:r>
              <a:rPr lang="ru-RU" sz="2200" dirty="0" smtClean="0">
                <a:latin typeface="Time Roman" pitchFamily="2" charset="0"/>
              </a:rPr>
              <a:t>в отпуске по уходу за ребёнком 		             </a:t>
            </a:r>
            <a:r>
              <a:rPr lang="ru-RU" sz="2200" b="1" dirty="0" smtClean="0">
                <a:latin typeface="Time Roman" pitchFamily="2" charset="0"/>
              </a:rPr>
              <a:t>484 тыс. руб.</a:t>
            </a:r>
            <a:endParaRPr lang="ru-RU" sz="2200" b="1" dirty="0">
              <a:latin typeface="Time Roman" pitchFamily="2" charset="0"/>
            </a:endParaRPr>
          </a:p>
        </p:txBody>
      </p:sp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10360"/>
          </a:xfrm>
        </p:spPr>
        <p:txBody>
          <a:bodyPr>
            <a:normAutofit/>
          </a:bodyPr>
          <a:lstStyle/>
          <a:p>
            <a:pPr algn="ctr"/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Проект  бюджета-2016.  Культура</a:t>
            </a:r>
            <a:endParaRPr lang="ru-RU" sz="3300" dirty="0"/>
          </a:p>
        </p:txBody>
      </p:sp>
      <p:pic>
        <p:nvPicPr>
          <p:cNvPr id="9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51" y="232895"/>
            <a:ext cx="935706" cy="11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619943" y="1484784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655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148667"/>
            <a:ext cx="8424936" cy="4376677"/>
          </a:xfrm>
        </p:spPr>
        <p:txBody>
          <a:bodyPr>
            <a:normAutofit fontScale="77500" lnSpcReduction="20000"/>
          </a:bodyPr>
          <a:lstStyle/>
          <a:p>
            <a:pPr marL="109728" indent="0" algn="ctr">
              <a:buNone/>
            </a:pPr>
            <a:r>
              <a:rPr lang="ru-RU" sz="2600" b="1" dirty="0" smtClean="0">
                <a:latin typeface="Time Roman" pitchFamily="2" charset="0"/>
              </a:rPr>
              <a:t>В 2016 году продолжится работа по увеличению заработной платы отдельных категорий работников в соответствии с указами президента РФ</a:t>
            </a:r>
          </a:p>
          <a:p>
            <a:pPr marL="109728" indent="0" algn="ctr">
              <a:buNone/>
            </a:pPr>
            <a:endParaRPr lang="ru-RU" sz="2600" b="1" dirty="0" smtClean="0">
              <a:latin typeface="Time Roman" pitchFamily="2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2600" dirty="0" smtClean="0">
                <a:latin typeface="Time Roman" pitchFamily="2" charset="0"/>
              </a:rPr>
              <a:t>Средняя заработная плата профессорско-преподавательского состава ВУЗа будет доведена до </a:t>
            </a:r>
            <a:r>
              <a:rPr lang="ru-RU" sz="2600" b="1" dirty="0" smtClean="0">
                <a:latin typeface="Time Roman" pitchFamily="2" charset="0"/>
              </a:rPr>
              <a:t>150%</a:t>
            </a:r>
            <a:r>
              <a:rPr lang="ru-RU" sz="2600" dirty="0" smtClean="0">
                <a:latin typeface="Time Roman" pitchFamily="2" charset="0"/>
              </a:rPr>
              <a:t> от средней заработной платы по Самарской области</a:t>
            </a:r>
          </a:p>
          <a:p>
            <a:pPr>
              <a:buFont typeface="Wingdings" panose="05000000000000000000" pitchFamily="2" charset="2"/>
              <a:buChar char="v"/>
            </a:pPr>
            <a:endParaRPr lang="ru-RU" sz="2600" dirty="0" smtClean="0">
              <a:latin typeface="Time Roman" pitchFamily="2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2600" dirty="0">
                <a:latin typeface="Time Roman" pitchFamily="2" charset="0"/>
              </a:rPr>
              <a:t>Средняя заработная </a:t>
            </a:r>
            <a:r>
              <a:rPr lang="ru-RU" sz="2600" dirty="0" smtClean="0">
                <a:latin typeface="Time Roman" pitchFamily="2" charset="0"/>
              </a:rPr>
              <a:t>плата педагогических работников МБОУ ДОД </a:t>
            </a:r>
            <a:r>
              <a:rPr lang="ru-RU" sz="2600" dirty="0">
                <a:latin typeface="Time Roman" pitchFamily="2" charset="0"/>
              </a:rPr>
              <a:t>будет доведена до </a:t>
            </a:r>
            <a:r>
              <a:rPr lang="ru-RU" sz="2600" b="1" dirty="0" smtClean="0">
                <a:latin typeface="Time Roman" pitchFamily="2" charset="0"/>
              </a:rPr>
              <a:t>90% </a:t>
            </a:r>
            <a:r>
              <a:rPr lang="ru-RU" sz="2600" dirty="0" smtClean="0">
                <a:latin typeface="Time Roman" pitchFamily="2" charset="0"/>
              </a:rPr>
              <a:t>от средней заработной платы учителей в Самарской области</a:t>
            </a:r>
          </a:p>
          <a:p>
            <a:pPr>
              <a:buFont typeface="Wingdings" panose="05000000000000000000" pitchFamily="2" charset="2"/>
              <a:buChar char="v"/>
            </a:pPr>
            <a:endParaRPr lang="ru-RU" sz="2600" dirty="0" smtClean="0">
              <a:latin typeface="Time Roman" pitchFamily="2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2600" dirty="0">
                <a:latin typeface="Time Roman" pitchFamily="2" charset="0"/>
              </a:rPr>
              <a:t>Средняя заработная </a:t>
            </a:r>
            <a:r>
              <a:rPr lang="ru-RU" sz="2600" dirty="0" smtClean="0">
                <a:latin typeface="Time Roman" pitchFamily="2" charset="0"/>
              </a:rPr>
              <a:t>плата работников учреждений культуры будет доведена до </a:t>
            </a:r>
            <a:r>
              <a:rPr lang="ru-RU" sz="2600" b="1" dirty="0" smtClean="0">
                <a:latin typeface="Time Roman" pitchFamily="2" charset="0"/>
              </a:rPr>
              <a:t>79,3 %</a:t>
            </a:r>
            <a:r>
              <a:rPr lang="ru-RU" sz="2600" dirty="0" smtClean="0">
                <a:latin typeface="Time Roman" pitchFamily="2" charset="0"/>
              </a:rPr>
              <a:t> от средней заработной платы по Самарской области</a:t>
            </a:r>
            <a:endParaRPr lang="ru-RU" sz="2600" dirty="0">
              <a:latin typeface="Time Roman" pitchFamily="2" charset="0"/>
            </a:endParaRPr>
          </a:p>
        </p:txBody>
      </p:sp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10360"/>
          </a:xfrm>
        </p:spPr>
        <p:txBody>
          <a:bodyPr>
            <a:normAutofit/>
          </a:bodyPr>
          <a:lstStyle/>
          <a:p>
            <a:pPr algn="ctr"/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Проект  бюджета-2016.  Культура</a:t>
            </a:r>
            <a:endParaRPr lang="ru-RU" sz="3300" dirty="0"/>
          </a:p>
        </p:txBody>
      </p:sp>
      <p:pic>
        <p:nvPicPr>
          <p:cNvPr id="9" name="Picture 3" descr="C:\Users\user\Desktop\city_gerb_ligh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51" y="232895"/>
            <a:ext cx="935706" cy="11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619943" y="1484784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585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</TotalTime>
  <Words>238</Words>
  <Application>Microsoft Office PowerPoint</Application>
  <PresentationFormat>Экран (4:3)</PresentationFormat>
  <Paragraphs>56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Мэрия городского округа Тольятти</vt:lpstr>
      <vt:lpstr>    Проект  бюджета-2016.  Культура</vt:lpstr>
      <vt:lpstr>    Проект  бюджета-2016.  Культура</vt:lpstr>
      <vt:lpstr>    Проект  бюджета-2016.  Культура</vt:lpstr>
      <vt:lpstr>    Проект  бюджета-2016.  Культура</vt:lpstr>
      <vt:lpstr>    Проект  бюджета-2016.  Культура</vt:lpstr>
      <vt:lpstr>    Проект  бюджета-2016.  Культура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Мэрия городского округа Тольятти</dc:title>
  <dc:creator>user</dc:creator>
  <cp:lastModifiedBy>user</cp:lastModifiedBy>
  <cp:revision>89</cp:revision>
  <cp:lastPrinted>2015-06-04T11:21:37Z</cp:lastPrinted>
  <dcterms:created xsi:type="dcterms:W3CDTF">2014-09-19T07:36:54Z</dcterms:created>
  <dcterms:modified xsi:type="dcterms:W3CDTF">2015-06-23T06:42:16Z</dcterms:modified>
</cp:coreProperties>
</file>