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средства- 773 т.р.</c:v>
                </c:pt>
                <c:pt idx="1">
                  <c:v>Непрограммные средства - 1 850 т.р.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General">
                  <c:v>773</c:v>
                </c:pt>
                <c:pt idx="1">
                  <c:v>1850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9A245-466C-4AEA-AC69-E0FA7F6CF2B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FE76F8-7FC6-4F84-A56A-5138D151D165}">
      <dgm:prSet phldrT="[Текст]"/>
      <dgm:spPr/>
      <dgm:t>
        <a:bodyPr/>
        <a:lstStyle/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Муниципальная программа «Развитие потребительского рынка в городском округе Тольятти на 2014-2016гг.»</a:t>
          </a:r>
        </a:p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773 тыс.руб.</a:t>
          </a:r>
          <a:endParaRPr lang="ru-RU" dirty="0"/>
        </a:p>
      </dgm:t>
    </dgm:pt>
    <dgm:pt modelId="{49098523-5CA5-4A2B-9F26-4AE1FEE124A0}" type="parTrans" cxnId="{C2C67A40-DE8B-419C-99AC-7767AE887C08}">
      <dgm:prSet/>
      <dgm:spPr/>
      <dgm:t>
        <a:bodyPr/>
        <a:lstStyle/>
        <a:p>
          <a:endParaRPr lang="ru-RU"/>
        </a:p>
      </dgm:t>
    </dgm:pt>
    <dgm:pt modelId="{20069B26-488B-40C5-8396-D52058D830A7}" type="sibTrans" cxnId="{C2C67A40-DE8B-419C-99AC-7767AE887C08}">
      <dgm:prSet/>
      <dgm:spPr/>
      <dgm:t>
        <a:bodyPr/>
        <a:lstStyle/>
        <a:p>
          <a:endParaRPr lang="ru-RU"/>
        </a:p>
      </dgm:t>
    </dgm:pt>
    <dgm:pt modelId="{0411AB03-A72E-438F-8DC4-963D136AF9F2}">
      <dgm:prSet phldrT="[Текст]"/>
      <dgm:spPr/>
      <dgm:t>
        <a:bodyPr/>
        <a:lstStyle/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Непрограммные средства</a:t>
          </a:r>
        </a:p>
        <a:p>
          <a:endParaRPr lang="ru-RU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endParaRPr lang="ru-RU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1 850 тыс.руб.</a:t>
          </a:r>
          <a:endParaRPr lang="ru-RU" dirty="0"/>
        </a:p>
      </dgm:t>
    </dgm:pt>
    <dgm:pt modelId="{3157870E-ED9B-4984-ACF8-D1BC351E2599}" type="parTrans" cxnId="{0B029175-5555-4A2A-98BD-364BCFA980DF}">
      <dgm:prSet/>
      <dgm:spPr/>
      <dgm:t>
        <a:bodyPr/>
        <a:lstStyle/>
        <a:p>
          <a:endParaRPr lang="ru-RU"/>
        </a:p>
      </dgm:t>
    </dgm:pt>
    <dgm:pt modelId="{692CD46B-21BE-4F44-8FFE-A6B6C937975E}" type="sibTrans" cxnId="{0B029175-5555-4A2A-98BD-364BCFA980DF}">
      <dgm:prSet/>
      <dgm:spPr/>
      <dgm:t>
        <a:bodyPr/>
        <a:lstStyle/>
        <a:p>
          <a:endParaRPr lang="ru-RU"/>
        </a:p>
      </dgm:t>
    </dgm:pt>
    <dgm:pt modelId="{36EC1548-6AC1-4D48-B9BF-39AF567619E1}">
      <dgm:prSet phldrT="[Текст]"/>
      <dgm:spPr/>
      <dgm:t>
        <a:bodyPr/>
        <a:lstStyle/>
        <a:p>
          <a:r>
            <a:rPr lang="ru-RU" dirty="0" smtClean="0"/>
            <a:t>Расходы по опубликованию информации о проведении торгов на право заключения договоров – </a:t>
          </a:r>
          <a:r>
            <a:rPr lang="ru-RU" b="1" dirty="0" smtClean="0"/>
            <a:t>350 тыс. руб.</a:t>
          </a:r>
          <a:endParaRPr lang="ru-RU" b="1" dirty="0"/>
        </a:p>
      </dgm:t>
    </dgm:pt>
    <dgm:pt modelId="{BEB45E1C-8977-48F7-A742-5C327522811B}" type="parTrans" cxnId="{CA39FD27-AB0C-4B48-8373-C7B95E34B7B0}">
      <dgm:prSet/>
      <dgm:spPr/>
      <dgm:t>
        <a:bodyPr/>
        <a:lstStyle/>
        <a:p>
          <a:endParaRPr lang="ru-RU"/>
        </a:p>
      </dgm:t>
    </dgm:pt>
    <dgm:pt modelId="{6E50F4F9-4B72-4E0E-8AF4-6B0B4D1D4570}" type="sibTrans" cxnId="{CA39FD27-AB0C-4B48-8373-C7B95E34B7B0}">
      <dgm:prSet/>
      <dgm:spPr/>
      <dgm:t>
        <a:bodyPr/>
        <a:lstStyle/>
        <a:p>
          <a:endParaRPr lang="ru-RU"/>
        </a:p>
      </dgm:t>
    </dgm:pt>
    <dgm:pt modelId="{EF1FF0DD-9FA3-44C5-B7BB-60A70A79C529}">
      <dgm:prSet/>
      <dgm:spPr/>
      <dgm:t>
        <a:bodyPr/>
        <a:lstStyle/>
        <a:p>
          <a:r>
            <a:rPr lang="ru-RU" dirty="0" smtClean="0"/>
            <a:t>Демонтаж рекламных конструкций, незаконно установленных на территории городского округа Тольятти – </a:t>
          </a:r>
          <a:r>
            <a:rPr lang="ru-RU" b="1" dirty="0" smtClean="0"/>
            <a:t>473 тыс.руб.</a:t>
          </a:r>
          <a:endParaRPr lang="ru-RU" b="1" dirty="0"/>
        </a:p>
      </dgm:t>
    </dgm:pt>
    <dgm:pt modelId="{4832E295-9B96-4869-8C6F-A33FC55D4EC9}" type="parTrans" cxnId="{73CC5E40-2794-4B11-89BB-32965076A37B}">
      <dgm:prSet/>
      <dgm:spPr/>
      <dgm:t>
        <a:bodyPr/>
        <a:lstStyle/>
        <a:p>
          <a:endParaRPr lang="ru-RU"/>
        </a:p>
      </dgm:t>
    </dgm:pt>
    <dgm:pt modelId="{DE05A810-DC30-40F0-B4F6-37FFA53DA00A}" type="sibTrans" cxnId="{73CC5E40-2794-4B11-89BB-32965076A37B}">
      <dgm:prSet/>
      <dgm:spPr/>
      <dgm:t>
        <a:bodyPr/>
        <a:lstStyle/>
        <a:p>
          <a:endParaRPr lang="ru-RU"/>
        </a:p>
      </dgm:t>
    </dgm:pt>
    <dgm:pt modelId="{FBBD7B41-4F4D-4316-8B6E-C1AE010714E6}">
      <dgm:prSet/>
      <dgm:spPr/>
      <dgm:t>
        <a:bodyPr/>
        <a:lstStyle/>
        <a:p>
          <a:r>
            <a:rPr lang="ru-RU" dirty="0" smtClean="0"/>
            <a:t>Изготовление и размещение социальной рекламы на местах, незаполненных коммерческой рекламой – </a:t>
          </a:r>
          <a:r>
            <a:rPr lang="ru-RU" b="1" dirty="0" smtClean="0"/>
            <a:t>100 тыс. руб.</a:t>
          </a:r>
          <a:endParaRPr lang="ru-RU" b="1" dirty="0"/>
        </a:p>
      </dgm:t>
    </dgm:pt>
    <dgm:pt modelId="{89DCCD2B-0664-436E-B03D-E356FE3437C7}" type="parTrans" cxnId="{9647EC95-CF07-4EAA-B485-EB3BB9C9B10B}">
      <dgm:prSet/>
      <dgm:spPr/>
      <dgm:t>
        <a:bodyPr/>
        <a:lstStyle/>
        <a:p>
          <a:endParaRPr lang="ru-RU"/>
        </a:p>
      </dgm:t>
    </dgm:pt>
    <dgm:pt modelId="{2F837714-C273-4B67-9ED2-CEAEB5E2E441}" type="sibTrans" cxnId="{9647EC95-CF07-4EAA-B485-EB3BB9C9B10B}">
      <dgm:prSet/>
      <dgm:spPr/>
      <dgm:t>
        <a:bodyPr/>
        <a:lstStyle/>
        <a:p>
          <a:endParaRPr lang="ru-RU"/>
        </a:p>
      </dgm:t>
    </dgm:pt>
    <dgm:pt modelId="{065A5FED-21EA-4BCD-B37C-6873C7D188B2}">
      <dgm:prSet/>
      <dgm:spPr/>
      <dgm:t>
        <a:bodyPr/>
        <a:lstStyle/>
        <a:p>
          <a:r>
            <a:rPr lang="ru-RU" dirty="0" smtClean="0"/>
            <a:t>Организация работы по вывозу незаконно размещенных объектов потребительского рынка городского округа Тольятти – </a:t>
          </a:r>
          <a:r>
            <a:rPr lang="ru-RU" b="1" dirty="0" smtClean="0"/>
            <a:t>200 тыс.руб.</a:t>
          </a:r>
          <a:endParaRPr lang="ru-RU" b="1" dirty="0"/>
        </a:p>
      </dgm:t>
    </dgm:pt>
    <dgm:pt modelId="{49007881-9F0F-4004-A68E-F7A5B6906D15}" type="parTrans" cxnId="{A000C3AF-A2A6-415A-B578-6EA6BA960CF0}">
      <dgm:prSet/>
      <dgm:spPr/>
      <dgm:t>
        <a:bodyPr/>
        <a:lstStyle/>
        <a:p>
          <a:endParaRPr lang="ru-RU"/>
        </a:p>
      </dgm:t>
    </dgm:pt>
    <dgm:pt modelId="{5806E507-9F61-4E19-B23E-F00E14D60D84}" type="sibTrans" cxnId="{A000C3AF-A2A6-415A-B578-6EA6BA960CF0}">
      <dgm:prSet/>
      <dgm:spPr/>
      <dgm:t>
        <a:bodyPr/>
        <a:lstStyle/>
        <a:p>
          <a:endParaRPr lang="ru-RU"/>
        </a:p>
      </dgm:t>
    </dgm:pt>
    <dgm:pt modelId="{1B34F745-9E4F-441E-8904-28F78624C3AC}">
      <dgm:prSet phldrT="[Текст]"/>
      <dgm:spPr/>
      <dgm:t>
        <a:bodyPr/>
        <a:lstStyle/>
        <a:p>
          <a:r>
            <a:rPr lang="ru-RU" dirty="0" smtClean="0"/>
            <a:t>Средства на уплату налога на добавленную стоимость по реализации услуг на право установки и эксплуатации рекламных конструкций – </a:t>
          </a:r>
          <a:r>
            <a:rPr lang="ru-RU" b="1" dirty="0" smtClean="0"/>
            <a:t>1 500 тыс.руб.</a:t>
          </a:r>
          <a:endParaRPr lang="ru-RU" b="1" dirty="0"/>
        </a:p>
      </dgm:t>
    </dgm:pt>
    <dgm:pt modelId="{D8833645-AA49-4F19-98EB-D63F3EDA3DD7}" type="parTrans" cxnId="{94B66EFF-8D87-495A-8B79-0C56BCED50B3}">
      <dgm:prSet/>
      <dgm:spPr/>
    </dgm:pt>
    <dgm:pt modelId="{B74BCC7D-E7CC-491D-B2F5-B751EDB7EBA8}" type="sibTrans" cxnId="{94B66EFF-8D87-495A-8B79-0C56BCED50B3}">
      <dgm:prSet/>
      <dgm:spPr/>
    </dgm:pt>
    <dgm:pt modelId="{85B8D0DA-D3CF-49C4-94F3-4C483122DEC6}">
      <dgm:prSet phldrT="[Текст]"/>
      <dgm:spPr/>
      <dgm:t>
        <a:bodyPr/>
        <a:lstStyle/>
        <a:p>
          <a:endParaRPr lang="ru-RU" b="1" dirty="0"/>
        </a:p>
      </dgm:t>
    </dgm:pt>
    <dgm:pt modelId="{9BED615F-B4E2-400B-8504-1986F450A269}" type="parTrans" cxnId="{E45DF0F5-1EA8-4A16-AA4A-6378F49C1F0F}">
      <dgm:prSet/>
      <dgm:spPr/>
    </dgm:pt>
    <dgm:pt modelId="{0F29C487-4756-4464-B208-856C6B46BDD1}" type="sibTrans" cxnId="{E45DF0F5-1EA8-4A16-AA4A-6378F49C1F0F}">
      <dgm:prSet/>
      <dgm:spPr/>
    </dgm:pt>
    <dgm:pt modelId="{93591147-A50F-426F-8D4C-10D5CF768D82}" type="pres">
      <dgm:prSet presAssocID="{93B9A245-466C-4AEA-AC69-E0FA7F6CF2B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4C48F1-FCE2-4503-B98F-70D1F82E7EE2}" type="pres">
      <dgm:prSet presAssocID="{C5FE76F8-7FC6-4F84-A56A-5138D151D165}" presName="linNode" presStyleCnt="0"/>
      <dgm:spPr/>
    </dgm:pt>
    <dgm:pt modelId="{A09196D5-C0CB-4907-A131-F9BFAFD08116}" type="pres">
      <dgm:prSet presAssocID="{C5FE76F8-7FC6-4F84-A56A-5138D151D16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1BE67-3740-4376-94C8-83AA082B3EA3}" type="pres">
      <dgm:prSet presAssocID="{C5FE76F8-7FC6-4F84-A56A-5138D151D165}" presName="childShp" presStyleLbl="bgAccFollowNode1" presStyleIdx="0" presStyleCnt="2" custScaleX="124009" custScaleY="139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43127-D0A2-47AC-A5BC-DA562ED7203B}" type="pres">
      <dgm:prSet presAssocID="{20069B26-488B-40C5-8396-D52058D830A7}" presName="spacing" presStyleCnt="0"/>
      <dgm:spPr/>
    </dgm:pt>
    <dgm:pt modelId="{B20A2710-849A-4675-8EA1-B174082FAE39}" type="pres">
      <dgm:prSet presAssocID="{0411AB03-A72E-438F-8DC4-963D136AF9F2}" presName="linNode" presStyleCnt="0"/>
      <dgm:spPr/>
    </dgm:pt>
    <dgm:pt modelId="{5E0A4224-809A-473B-93CF-7EEF90D08AFB}" type="pres">
      <dgm:prSet presAssocID="{0411AB03-A72E-438F-8DC4-963D136AF9F2}" presName="parentShp" presStyleLbl="node1" presStyleIdx="1" presStyleCnt="2" custLinFactNeighborX="209" custLinFactNeighborY="-1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99D60-FDB9-435B-9350-7B1BB43E44E7}" type="pres">
      <dgm:prSet presAssocID="{0411AB03-A72E-438F-8DC4-963D136AF9F2}" presName="childShp" presStyleLbl="bgAccFollowNode1" presStyleIdx="1" presStyleCnt="2" custScaleX="124009" custScaleY="138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5DF0F5-1EA8-4A16-AA4A-6378F49C1F0F}" srcId="{0411AB03-A72E-438F-8DC4-963D136AF9F2}" destId="{85B8D0DA-D3CF-49C4-94F3-4C483122DEC6}" srcOrd="1" destOrd="0" parTransId="{9BED615F-B4E2-400B-8504-1986F450A269}" sibTransId="{0F29C487-4756-4464-B208-856C6B46BDD1}"/>
    <dgm:cxn modelId="{39031886-376F-41A2-A2AF-B392AD96073E}" type="presOf" srcId="{EF1FF0DD-9FA3-44C5-B7BB-60A70A79C529}" destId="{78E1BE67-3740-4376-94C8-83AA082B3EA3}" srcOrd="0" destOrd="0" presId="urn:microsoft.com/office/officeart/2005/8/layout/vList6"/>
    <dgm:cxn modelId="{CA39FD27-AB0C-4B48-8373-C7B95E34B7B0}" srcId="{0411AB03-A72E-438F-8DC4-963D136AF9F2}" destId="{36EC1548-6AC1-4D48-B9BF-39AF567619E1}" srcOrd="0" destOrd="0" parTransId="{BEB45E1C-8977-48F7-A742-5C327522811B}" sibTransId="{6E50F4F9-4B72-4E0E-8AF4-6B0B4D1D4570}"/>
    <dgm:cxn modelId="{1A7283CD-C717-42D4-ABCE-7B4B111FFAE2}" type="presOf" srcId="{85B8D0DA-D3CF-49C4-94F3-4C483122DEC6}" destId="{E8899D60-FDB9-435B-9350-7B1BB43E44E7}" srcOrd="0" destOrd="1" presId="urn:microsoft.com/office/officeart/2005/8/layout/vList6"/>
    <dgm:cxn modelId="{9647EC95-CF07-4EAA-B485-EB3BB9C9B10B}" srcId="{C5FE76F8-7FC6-4F84-A56A-5138D151D165}" destId="{FBBD7B41-4F4D-4316-8B6E-C1AE010714E6}" srcOrd="1" destOrd="0" parTransId="{89DCCD2B-0664-436E-B03D-E356FE3437C7}" sibTransId="{2F837714-C273-4B67-9ED2-CEAEB5E2E441}"/>
    <dgm:cxn modelId="{E432FBEE-42DB-4AD1-A24A-18520605685D}" type="presOf" srcId="{93B9A245-466C-4AEA-AC69-E0FA7F6CF2BF}" destId="{93591147-A50F-426F-8D4C-10D5CF768D82}" srcOrd="0" destOrd="0" presId="urn:microsoft.com/office/officeart/2005/8/layout/vList6"/>
    <dgm:cxn modelId="{94B66EFF-8D87-495A-8B79-0C56BCED50B3}" srcId="{0411AB03-A72E-438F-8DC4-963D136AF9F2}" destId="{1B34F745-9E4F-441E-8904-28F78624C3AC}" srcOrd="2" destOrd="0" parTransId="{D8833645-AA49-4F19-98EB-D63F3EDA3DD7}" sibTransId="{B74BCC7D-E7CC-491D-B2F5-B751EDB7EBA8}"/>
    <dgm:cxn modelId="{E561D7AF-7101-40C2-B5EE-A43F149357B5}" type="presOf" srcId="{065A5FED-21EA-4BCD-B37C-6873C7D188B2}" destId="{78E1BE67-3740-4376-94C8-83AA082B3EA3}" srcOrd="0" destOrd="2" presId="urn:microsoft.com/office/officeart/2005/8/layout/vList6"/>
    <dgm:cxn modelId="{E80CBE12-07DF-450A-B7A5-29EDBEEB2834}" type="presOf" srcId="{FBBD7B41-4F4D-4316-8B6E-C1AE010714E6}" destId="{78E1BE67-3740-4376-94C8-83AA082B3EA3}" srcOrd="0" destOrd="1" presId="urn:microsoft.com/office/officeart/2005/8/layout/vList6"/>
    <dgm:cxn modelId="{E00AECA0-782E-44AC-8CA7-E12615218DE7}" type="presOf" srcId="{36EC1548-6AC1-4D48-B9BF-39AF567619E1}" destId="{E8899D60-FDB9-435B-9350-7B1BB43E44E7}" srcOrd="0" destOrd="0" presId="urn:microsoft.com/office/officeart/2005/8/layout/vList6"/>
    <dgm:cxn modelId="{BF44CC79-F00C-4528-98FF-9B0F17823D6F}" type="presOf" srcId="{1B34F745-9E4F-441E-8904-28F78624C3AC}" destId="{E8899D60-FDB9-435B-9350-7B1BB43E44E7}" srcOrd="0" destOrd="2" presId="urn:microsoft.com/office/officeart/2005/8/layout/vList6"/>
    <dgm:cxn modelId="{A15B63BC-68C7-46AF-BC16-806F94736702}" type="presOf" srcId="{0411AB03-A72E-438F-8DC4-963D136AF9F2}" destId="{5E0A4224-809A-473B-93CF-7EEF90D08AFB}" srcOrd="0" destOrd="0" presId="urn:microsoft.com/office/officeart/2005/8/layout/vList6"/>
    <dgm:cxn modelId="{0B029175-5555-4A2A-98BD-364BCFA980DF}" srcId="{93B9A245-466C-4AEA-AC69-E0FA7F6CF2BF}" destId="{0411AB03-A72E-438F-8DC4-963D136AF9F2}" srcOrd="1" destOrd="0" parTransId="{3157870E-ED9B-4984-ACF8-D1BC351E2599}" sibTransId="{692CD46B-21BE-4F44-8FFE-A6B6C937975E}"/>
    <dgm:cxn modelId="{46FB76B7-70B8-4B4A-BDA0-296019113305}" type="presOf" srcId="{C5FE76F8-7FC6-4F84-A56A-5138D151D165}" destId="{A09196D5-C0CB-4907-A131-F9BFAFD08116}" srcOrd="0" destOrd="0" presId="urn:microsoft.com/office/officeart/2005/8/layout/vList6"/>
    <dgm:cxn modelId="{73CC5E40-2794-4B11-89BB-32965076A37B}" srcId="{C5FE76F8-7FC6-4F84-A56A-5138D151D165}" destId="{EF1FF0DD-9FA3-44C5-B7BB-60A70A79C529}" srcOrd="0" destOrd="0" parTransId="{4832E295-9B96-4869-8C6F-A33FC55D4EC9}" sibTransId="{DE05A810-DC30-40F0-B4F6-37FFA53DA00A}"/>
    <dgm:cxn modelId="{A000C3AF-A2A6-415A-B578-6EA6BA960CF0}" srcId="{C5FE76F8-7FC6-4F84-A56A-5138D151D165}" destId="{065A5FED-21EA-4BCD-B37C-6873C7D188B2}" srcOrd="2" destOrd="0" parTransId="{49007881-9F0F-4004-A68E-F7A5B6906D15}" sibTransId="{5806E507-9F61-4E19-B23E-F00E14D60D84}"/>
    <dgm:cxn modelId="{C2C67A40-DE8B-419C-99AC-7767AE887C08}" srcId="{93B9A245-466C-4AEA-AC69-E0FA7F6CF2BF}" destId="{C5FE76F8-7FC6-4F84-A56A-5138D151D165}" srcOrd="0" destOrd="0" parTransId="{49098523-5CA5-4A2B-9F26-4AE1FEE124A0}" sibTransId="{20069B26-488B-40C5-8396-D52058D830A7}"/>
    <dgm:cxn modelId="{9614EBFD-AE61-4997-BF5B-6CECA7E20DD5}" type="presParOf" srcId="{93591147-A50F-426F-8D4C-10D5CF768D82}" destId="{964C48F1-FCE2-4503-B98F-70D1F82E7EE2}" srcOrd="0" destOrd="0" presId="urn:microsoft.com/office/officeart/2005/8/layout/vList6"/>
    <dgm:cxn modelId="{CCDC029D-F7DB-4904-935C-452E36B6D3E0}" type="presParOf" srcId="{964C48F1-FCE2-4503-B98F-70D1F82E7EE2}" destId="{A09196D5-C0CB-4907-A131-F9BFAFD08116}" srcOrd="0" destOrd="0" presId="urn:microsoft.com/office/officeart/2005/8/layout/vList6"/>
    <dgm:cxn modelId="{648C8107-0E3A-4317-9F69-727CAA5C851A}" type="presParOf" srcId="{964C48F1-FCE2-4503-B98F-70D1F82E7EE2}" destId="{78E1BE67-3740-4376-94C8-83AA082B3EA3}" srcOrd="1" destOrd="0" presId="urn:microsoft.com/office/officeart/2005/8/layout/vList6"/>
    <dgm:cxn modelId="{8E0D9CD4-761B-4127-ACBA-19722F7E9414}" type="presParOf" srcId="{93591147-A50F-426F-8D4C-10D5CF768D82}" destId="{49E43127-D0A2-47AC-A5BC-DA562ED7203B}" srcOrd="1" destOrd="0" presId="urn:microsoft.com/office/officeart/2005/8/layout/vList6"/>
    <dgm:cxn modelId="{745A2B6F-B1AF-496B-9DF7-E10F02BA9F3D}" type="presParOf" srcId="{93591147-A50F-426F-8D4C-10D5CF768D82}" destId="{B20A2710-849A-4675-8EA1-B174082FAE39}" srcOrd="2" destOrd="0" presId="urn:microsoft.com/office/officeart/2005/8/layout/vList6"/>
    <dgm:cxn modelId="{824CF3E8-C88A-4449-B21A-D5D9A57ECBCB}" type="presParOf" srcId="{B20A2710-849A-4675-8EA1-B174082FAE39}" destId="{5E0A4224-809A-473B-93CF-7EEF90D08AFB}" srcOrd="0" destOrd="0" presId="urn:microsoft.com/office/officeart/2005/8/layout/vList6"/>
    <dgm:cxn modelId="{49F9F06D-A0A5-4254-B697-20E6F3916037}" type="presParOf" srcId="{B20A2710-849A-4675-8EA1-B174082FAE39}" destId="{E8899D60-FDB9-435B-9350-7B1BB43E44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E1BE67-3740-4376-94C8-83AA082B3EA3}">
      <dsp:nvSpPr>
        <dsp:cNvPr id="0" name=""/>
        <dsp:cNvSpPr/>
      </dsp:nvSpPr>
      <dsp:spPr>
        <a:xfrm>
          <a:off x="2878641" y="41"/>
          <a:ext cx="5346652" cy="24773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Демонтаж рекламных конструкций, незаконно установленных на территории городского округа Тольятти – </a:t>
          </a:r>
          <a:r>
            <a:rPr lang="ru-RU" sz="1400" b="1" kern="1200" dirty="0" smtClean="0"/>
            <a:t>473 тыс.руб.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Изготовление и размещение социальной рекламы на местах, незаполненных коммерческой рекламой – </a:t>
          </a:r>
          <a:r>
            <a:rPr lang="ru-RU" sz="1400" b="1" kern="1200" dirty="0" smtClean="0"/>
            <a:t>100 тыс. руб.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Организация работы по вывозу незаконно размещенных объектов потребительского рынка городского округа Тольятти – </a:t>
          </a:r>
          <a:r>
            <a:rPr lang="ru-RU" sz="1400" b="1" kern="1200" dirty="0" smtClean="0"/>
            <a:t>200 тыс.руб.</a:t>
          </a:r>
          <a:endParaRPr lang="ru-RU" sz="1400" b="1" kern="1200" dirty="0"/>
        </a:p>
      </dsp:txBody>
      <dsp:txXfrm>
        <a:off x="2878641" y="41"/>
        <a:ext cx="5346652" cy="2477316"/>
      </dsp:txXfrm>
    </dsp:sp>
    <dsp:sp modelId="{A09196D5-C0CB-4907-A131-F9BFAFD08116}">
      <dsp:nvSpPr>
        <dsp:cNvPr id="0" name=""/>
        <dsp:cNvSpPr/>
      </dsp:nvSpPr>
      <dsp:spPr>
        <a:xfrm>
          <a:off x="4306" y="352488"/>
          <a:ext cx="2874335" cy="1772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Муниципальная программа «Развитие потребительского рынка в городском округе Тольятти на 2014-2016гг.»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773 тыс.руб.</a:t>
          </a:r>
          <a:endParaRPr lang="ru-RU" sz="1700" kern="1200" dirty="0"/>
        </a:p>
      </dsp:txBody>
      <dsp:txXfrm>
        <a:off x="4306" y="352488"/>
        <a:ext cx="2874335" cy="1772423"/>
      </dsp:txXfrm>
    </dsp:sp>
    <dsp:sp modelId="{E8899D60-FDB9-435B-9350-7B1BB43E44E7}">
      <dsp:nvSpPr>
        <dsp:cNvPr id="0" name=""/>
        <dsp:cNvSpPr/>
      </dsp:nvSpPr>
      <dsp:spPr>
        <a:xfrm>
          <a:off x="2878641" y="2654600"/>
          <a:ext cx="5346652" cy="24579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Расходы по опубликованию информации о проведении торгов на право заключения договоров – </a:t>
          </a:r>
          <a:r>
            <a:rPr lang="ru-RU" sz="1400" b="1" kern="1200" dirty="0" smtClean="0"/>
            <a:t>350 тыс. руб.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Средства на уплату налога на добавленную стоимость по реализации услуг на право установки и эксплуатации рекламных конструкций – </a:t>
          </a:r>
          <a:r>
            <a:rPr lang="ru-RU" sz="1400" b="1" kern="1200" dirty="0" smtClean="0"/>
            <a:t>1 500 тыс.руб.</a:t>
          </a:r>
          <a:endParaRPr lang="ru-RU" sz="1400" b="1" kern="1200" dirty="0"/>
        </a:p>
      </dsp:txBody>
      <dsp:txXfrm>
        <a:off x="2878641" y="2654600"/>
        <a:ext cx="5346652" cy="2457925"/>
      </dsp:txXfrm>
    </dsp:sp>
    <dsp:sp modelId="{5E0A4224-809A-473B-93CF-7EEF90D08AFB}">
      <dsp:nvSpPr>
        <dsp:cNvPr id="0" name=""/>
        <dsp:cNvSpPr/>
      </dsp:nvSpPr>
      <dsp:spPr>
        <a:xfrm>
          <a:off x="13317" y="2978510"/>
          <a:ext cx="2874335" cy="1772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Непрограммные средства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1 850 тыс.руб.</a:t>
          </a:r>
          <a:endParaRPr lang="ru-RU" sz="1700" kern="1200" dirty="0"/>
        </a:p>
      </dsp:txBody>
      <dsp:txXfrm>
        <a:off x="13317" y="2978510"/>
        <a:ext cx="2874335" cy="1772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sz="3800" dirty="0" smtClean="0"/>
              <a:t>Общественное обсуждение предельных объёмов бюджетных ассигнований </a:t>
            </a:r>
            <a:br>
              <a:rPr lang="ru-RU" sz="3800" dirty="0" smtClean="0"/>
            </a:br>
            <a:r>
              <a:rPr lang="ru-RU" sz="3800" dirty="0" smtClean="0"/>
              <a:t>на 2015 </a:t>
            </a:r>
            <a:r>
              <a:rPr lang="ru-RU" sz="3800" dirty="0" smtClean="0"/>
              <a:t>год </a:t>
            </a:r>
            <a:br>
              <a:rPr lang="ru-RU" sz="3800" dirty="0" smtClean="0"/>
            </a:br>
            <a:r>
              <a:rPr lang="ru-RU" sz="3800" dirty="0" smtClean="0"/>
              <a:t>и плановый период 2016 и 2017 годов</a:t>
            </a:r>
            <a:endParaRPr lang="ru-RU" sz="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848872" cy="1464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Главный распорядитель бюджетных средств: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Управление потребительского рынка мэрии городского округа Тольятти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1026" name="AutoShape 2" descr="data:image/jpeg;base64,/9j/4AAQSkZJRgABAQAAAQABAAD/2wCEAAkGBxQTEhUUEhQUFhUXGRkbFxgYFRUXGRobHB8aHBofHhoYHSggGBsmHBgYITEhJSkrLi4uGCIzODMsNygtLisBCgoKDg0OGxAQGzgmICY4LDc3ODQ0LDQ0Mzc0NC00Nzg0NC8sLDQ0NCwwLCw3MjAsLCwsLjQsLDIuLCwsNDQsLP/AABEIAPgAywMBEQACEQEDEQH/xAAcAAEAAwEBAQEBAAAAAAAAAAAABQYHBAMBAgj/xABAEAABAwEFBAYIBAYCAwEBAAABAAIDEQQFBkFREiExYRMiMkJxsSNSYoGRwdHwB1OSoRQVM4LC0nLhorLxQyT/xAAbAQEAAgMBAQAAAAAAAAAAAAAABQYDBAcBAv/EAD4RAAEDAgIGBwYGAQMFAQAAAAEAAgMEBRExBhIhQVFhEyJxkbHR8BQygaHB4RUjQlJT8aIz0uIkYnKSskP/2gAMAwEAAhEDEQA/AKs5xPEk+KtiqWOK/K9XiIiIiIiIiIiIiIiIiIiIiIiIiIiIiIiIiIiIiIiIiIiIiIiIiIiIiIiIiIiIiIiIiIiIiIiIiIiIiIiIiIiIiIiIiIiIiIiIiIiIiIiIiIiIiIisNyYYdPC+QnZ3ei0cRxryy/8Aiq130mioKpkAGP7+Q3Yc9/Z27JqhtD6mF0h2ft5/ZQMsZaS1wIINCDxBVmjkbI0PYcQclDvYWOLXDAhfhfa+URERERERFI3Xc0s7XujG5grvzPqjU0+96irheKagfGyY7XnuHE8lu0tBNUtc5gy+fIc1HkKUxxWmRgvi9XiIiIiIiIin8PYadaGPeSWtFQzdxd/qPvgqxe9JI7bKyIN1icC7kPM7lMW60uqmOeTgN3M+ShbTA6N7mPFHNNCFYYJ4542yxnFpGIUXLG6N5Y4bQvJZljREREREREREREREREUthy5zaZaHsN3vPLQcyoO/Xhltp9Ye+djR9ewfZSVtoTVy4H3Rn65rT44w0BrQAAKADILjUkjpHl7ziTtJV8a0NAa0bAqlje5Kj+IjG8f1AMx63uz5eCveiF61HewzHYfd7eHx3c+1Vy+W/WHtDBtGfn8FR10ZVRERERERdV2WB08jY2cTxOQGZK0rhXRUVO6eXIfM7gO1bFLTPqJRGzetVu6xNhjbGwbh8ScyeZXFK+tlrZ3TynafkOA7F0Gnp2QRiNmQVOxtceyenjHVJ64GR9bwOfPxV/0SvnTM9jmPWHuniOHaN3LsVZvdu1D08Y2HPt4/FVFXlVxERERERSFyXY60Shg3Di46Nz9+SjLvc47fTOmdnkBxPrPktyho3VUwYMt/ILU7NA1jWsYKNaKALik88k8rpZDi5xxK6BHG2NgY0bAq5jO4+kb00Y67R1gO836hW7RO9+zSeyTHqOyPA+R8VCXq39MzpmDrDPmPss/XUFTkRERERERERERERF7WOzOke1jBVzjQfeiwVNTHTROmlODW7SssML5niNg2lapc92ts8Qjb4uPrOzK4rdblJcKkzPy3DgOHmugUVIyliEbfjzK7VGrbRwqKHeCvWuLSCMwvCARgVmOKLn/h5er/AE31LDpq33eS7Ho9eBcabrf6jdjvP4+OKol1oDSy7PdOXl8FFQQl7g1oq5xAA1JU3LKyJhkecABiSo6NjpHBrRiSpO/7idZtip2g4ccg7MffFQ9lvkVzD9UYFpy5bj8d/Bb9wtz6TVx2gj57woloruG8lTZIAxKjgCTgFpeFrl/h46uHpH9rlo37zXH9I70bjUarD+W3LnxPlyV6tVAKWLF3vHPyU2q6pVfmaIOaWuFQQQQcwV9xSvieJGHAjaCvl7GvaWuGIKy/EV0GzSlvFjqlh5aeIXZrHd2XKmD/ANY2OHPj2Hd3Kg3GhdSS6v6Tl65KNijLnBrRUk0A1JUvJI2Nhe84AbStFjC9wa0bSpW/7hdZtgk7TXAb9HU3j6KFst9iuYeGjBzTlxG4+fAqRuFtfSapO0Hx3jyUSxhJAAqSaAalTbnNY0uccAFHNaXEAZrT8N3QLPEAabbt7zz08AuNX+8OuVTrN9xuxo+vaVfbbQiliwPvHP1yUsoNSKIiz3GNydC/pWD0bzvHqu08Cuq6LXv2yL2eY/mN/wAhx7Rv71TLzb+gf0rB1T8j91WlblBIiIiIiIiIiIiLRMHXJ0LOkePSPH6W6eJ4n4LlOlV79sm9niP5bD/7Hj2Dd3q6Wa39BH0rx1j8grGqkpxV+98UMhnZHSo//U+rXhTU5lWq16LzVtG+oJwJ9wccM8eRyHfkoasvDKedsWY/VyU+1wIBG8HgVVnNLSWuGBCmAQRiFx3xdzZ4nRuz3tPquyK37XcZLfUtnZ8RxG8et61qylbUxGN3w5FQ2EsOmEmSUDpN4aONBr4ny8VYdJtIm1obT0x6mwk8Tw+Hj2KLtFrNOTJL72Q5f34KZvi7mzxOjdn2To4cCq/ari+gqmzt3ZjiN49b1KVlK2phMZ+Haq5hDDhY4yzNoWkhjTqNxd9PjordpRpEyWMUtK7EOALjyO0Dz7uKg7PanMf00w2jIfXy71cFQFZlX7/xM2zyMYBtGoMnst/2z93NWmyaMvuED5nnVGTeZ49m7+lDXC7NppGxgYnfyHmp2CZr2hzTVrhUHUFVqaF8Mjo5Bg4HAqWje17Q5pxBXJfN2NtERY7jxafVdkVvWm5yW6pEzMsiOI9ZLXraRlVEY3fA8Cq9hDDzo5HSTNo5pLWDnm7wyHiVa9KNII6iBtPTOxDgC48tw81C2e1uikMso2jYPPyVnvCxNmjdG8bnfsciOYVNoa2WinbPEdo+fEHtU9UU7J4zG/Iqu4YwyYZHSS0JaSI/9vp71a9ItJmVlO2Cm2Bwxd/t8+OxQ1rtBgkMkuYy81alSVYFB4jxCLMWNA2nEguGjM/eclZbDo8+5NfI46rQCAeLvIb1E3K6NpC1oGJOfZ6yUvZbQ2RjXsNWuFQfvNQFTTyU0roZRg5uwqSilbKwPYdhS12ZsjHMeKtcKEL2mqZKaVs0Rwc3JeSxNlYWPGwrLL6ux1nlLHbxxa71hqu1Wq5x3CmEzM944Hh5clQK2kdSyljvgeIXApJaaIiIiIiIitGC7j6R3TSDqNPVB7zh8h5qm6V3v2WP2WE9dw28h5nw+Cn7Jb+ld0zx1RlzP2V/XLlcVEYmvkWeLdTpHbmDzPgFPaP2Y3Ko63+m33j9Pj4KMudeKWLEe8cvP4LMXuJJJNSd5JzK7G1oaA1owAVDJLjiVdMD31X/APnkO8f0yf3b9Fz7TCy4H26Ef+X0Pn3q02K4Yj2d57PLyVxXP1ZkRERERFGYgvcWaIu3F53MbqdfAKZsdofcqkM/QNrjy8zuWhca1tJFrbzkPXBZdNKXOLnElxNSTmV2aKJkTAxgwA2AKgve57i5xxJVowVfew7oJD1HHqE5OOXgfPxVN0tsntEftkI67feHEce0eHYp6yXDo3dA/I5cj9/FXxcyVvREREREXJe14NgidI7LgNTkFv2y3yV9S2CPfmeA3la1XUspojI7+ysqttqdK9z3mrnGp+ngu2UtNHTQthiGDWjD12rn08zppDI/MqewdfnRP6KQ+jedx9V30KrOlNj9si9ohH5jf8hw7Ru7lL2a49A/onnqn5H7rQlypXNRWIrnFpipuD272HQ6eBU3Ybu621OufcdscPr2jzCjrlQtq4sP1DL1zWYSxlpLXAgg0IPEFdljkbI0PYcQclQntLHFrhtC/C+18oiIiKSuG6nWiUMG5o3vdoPqclE3m6x26mMrtrsmjifIb1vUFE6qlDBlvPJajZ4GsaGMFGtFAFxeeeSeV0shxc44lX+ONsbAxo2Bfm22psTHPeaNaKn6DmV90lJLVzNhiGLj6x7AvieZkMZkedgWV3veLp5XSOz4DQZBdrtluioKdsEe7M8TvK5/WVT6mUyO/oLiUgtVfuOQtIc00INQRkV8PY2RpY4Yg5r6a4tcHNzC1DDt7C0RB3fG5456+BXGb7aHW2pLB7h2tPLh2j7q/W6tFVDrfqGfrmu+12lsbHPeaNaKn71UZS00lTM2GIYuccPXYtuaVsTC9+QUVhy/m2kOBAa9pPV1bXcfkf8AtTV+sD7YWuB1mHfz3j45j7LQttybVgg7HDdy9ZqWtM7WNL3mjWipKg6eCSolbFGMXHYFISSNjYXuOACyy/L0daJS81A4NboPrmV2q0WuO3UwhbtOZPE/bIclQK6sdVSl5y3DgFHqUWkvoRerRsI3307Nh59KwfqbkfHX/tcm0osnsU3TRD8t/wAjw7Du+I3K62e4e0R6jz1h8xx81OzzNY0ucaNaKk8lWYYXzSNjjGLjsCl5HtY0uccAFDYexE20l7abLgatGrcveM/FWC+aOyW1jJAdZp2E8HeR3KMt10bVuc3DAjLmPPipwmm8quAEnAZqVJwGJWZ4pvn+Ilo0+jZUN56u9/kuw6OWYW6mxf8A6jtp5cB8PFUW615qpcG+6MvNQisKikRFoODL86VnRSH0jBuJ7zfqFy3Syyeyy+1QjqOz5HyPj8FcrLcOmZ0L/eHzH2VmVOU8qhje5Kj+IjG8f1AMxk73Z8vBX3RC96rvYZjsPunnw+O7nsVavlv1h7QwbRn5/DeqOujKqIiIiKWw7fTrNJXix257fmOYUJfLNHcoNXJ490/Q8ipG3V7qSTH9JzHretNs9oa9oewgtIqCuOz08kEpikGDhswV7jkbIwPacQVn2L786Z/RsPo2H9TtfDRdT0YsfsMPTSj8x3yHDt4925U28XH2iTo2Hqj5n1kq6rUoVERERSNxXo6zyh43tO541b9dFFXi1suNMYXZ5g8D6zW7QVjqWYPGW/sUni3EAnIZET0Y3k0I2neByCh9GdH3UAdNUD8w7OOA8z4Lfu9zFSRHEeqPmfsoW7bc6GRsjOIy1GYPIqxV1FHWQOglyPy4H4KLpqh9PKJGZhTGKcRfxGyyOojFCa7iXc+Q8/coDR3R78O1pZsDIcQOQ8zv7uKkrrdPasGR7G+J+yrqtShURERF72G1uie2Rho5p+weRWtV0kVVC6GUYtPrvCzQTvgkEjDtCnsTYk6djGR1DaAv5u05gcfhoq3o/o3+HyvmlOLtob2ce0/L4qWul29pY2NmwZnt4fBQNjtTontkYaOaaj70PBWWqpYqqF0Moxa713jcoiCZ8MgkZmFZ8SYoEsLWRVG2Kyaj2fvLxVOsOi7qWqdNUbdU9Xn/AN3lzx4KeuV4E0IZF+rPly9blUVeVXERERF62W0Oje17DRzTUFYaiCOoidFIMWnYVkildE8PYdoWp3JejbREHt3Hg5uh+mYXFrva5LdUmF20Zg8R5jeugUNY2qiDxnvHAqFxhf4Y10MZq9wo4jug/wCR/ZWHRawOnkbWTjBg2tH7jx7B81F3i5tjaYI/eOfL7qgrpyp6IiIiIi7rLe0scb4muox/Eaa00qNxUdUWqlqKhlTI3F7MvpjxwzHBbcVbNFE6Jp2H181wqRWoiIiIiIiIiIiIiIiIiIiIiIiIiIiIiIiIiIiIu27bzkgLjE6m0KH5HxGS0K+2U1cGiduOqcR64HeFtU1ZLTEmM4Yrjcamp3kreAAGAWsSScSvi9XiIiIiIiIi97FaBG8OLWvA4tcAQR7/ADWvVQGaIxtcWk7xmPXBZoJRE8OIB5FaNdVmsk8YfHDFzGw2rTody5Rc6q8UM5immdyOJwI4j1sV1pIqGpjD2RjuGxdn8ls/5EX6G/RR341cP53d5Wz+H0v8Y7gn8ls/5EX6G/RPxq4fzu7yn4fS/wAY7gn8ls/5EX6G/RPxq4fzu7yn4fS/xjuCfyWz/kRfob9E/Grh/O7vKfh9L/GO4LwtuHbPIwt6NjSeDmtAIOu7j4LZpNI7hBKHmQuG8E4g+uKxTWulkYW6gHMBZxel3vgkMbxvHA5EZELrNvr4a6ATRHYe8HgVSaqlfTSGN/8Aa5FvLWREREREV2wphkU6W0NBqOqxw4DUjXQfY53pJpM7X9mo3YYZuHgPqd+WWdqtNoGr0s4zyB8SrH/JbP8AkRfob9FU/wAauH87u8qa/D6X+MdwT+S2f8iL9Dfon41cP53d5T8Ppf4x3BP5LZ/yIv0N+ifjVw/nd3lPw+l/jHcE/ktn/Ii/Q36J+NXD+d3eU/D6X+MdwT+S2f8AIi/Q36L0Xu4j/wDd3eU/D6X+MdwVIxVbIK9FZ44xQ9Z7WgVOgIy5ro2jlLX6ntFbI445NJy5nmdw3duVWu09Nj0UDBszIHyCrqtKhERERERERERERERF3XRej7PJts/ubk4aH6qOudsguEBilHYd4PL1tW3R1klLJrs+I4rTbqvNloYHxnxGbToVx252ye3zGKYdh3EcvWxXukq46mPXZ/S7FHraXxzgBU7gF61pcQAMSV4SAMSoc4psu1s9J79l2z8aKwDRa6GPpOj+GIx7vRUYbxRh+rr+OCl45A4BzSCDvBBqCFASRvjcWPGBGYKkmua4BzTiCo+/rnbaY9k7nDsO0PzBUrZrxLbZ9du1p94cR5jctKvoWVceqcxkeCzG2WV0Tyx4o4cfvRdkpaqKqibNEcWn18lRJoXwvLHjAheC2FhREVwwfh3apPMOrxY05+0eWioelOkXR40dMet+ojdyHPjw7crLZrXrYTyjZuH18ld1zdWtR1435BAaSPo71QCT7wOCl7fY62ubrws6vE7B9/gtKpuFPTnCR23gva7ryinFYnh1OI4EeIO8LXrrZVUL9WoZhjlwPYVkp6uGoGMbsV1rRWyhKAY7AvFR8VYn2qwwHq8HvGeoHLnmukaN6M9Fq1VWOtmG8OZ58t3blVbtd9bGGE7N549iqCvarSIiIiIiIiIiIiIiIiIi7bqvJ8Dw+M+IycNCtC5W2CvhMMw7DvB4j1tW1SVclNJrs/tabdF6MtDA9h8WmlWnmFx252ue3zGOUbNx3EesxuV7pKyOpj12H4bwojHlpLbOGjdtuAPgASf3opzQumZLXOkd+huI7SQPDFR1/mLKYNG8/JZ4uqqlq9fh7aHFkjDXZaQRyrWo/aq5vpxTxtlimHvOBB54YYePgrbo7K4xvYch9VbVRFY1DYluIWllRQSt7J15Hl5Kw6P319tlwftjdmOHMfXiou525tWzEbHDLyPrYszkYQSDxBofELsDHB7Q5uRVFc0tJBzCsOEbh6d3SSD0TTw9Z2nhqqrpPfvYY+ghP5jv8Rx7eHepmz232h3SSe6PmfLitEAXKCSTiVdAMF52mTZY5w4hpI9wqs1NGJZmRnIkDvK+JXFrC4bgVj8spc4ucSXE1JOZXeo4mRMDGDADYAubPe57i5xxJUphS0llqjodzjsnmDu86H3KF0kpmz22UOzaNYdo2+Gxb9pmdHVsw37O9ag51N53DmuNNBccG7Sr6SAMSqHivE3SVihPU4OcO9yHs+fhx6Xo3o17PhU1Q6+4ft5nn4duVRu126XGGE9XeeP28exVRXdV5ERERERERERERERERERERERfpjyDUEg8jRfLmtcMHDFfTXOacWnBfqSZzu05x8ST5rxsbG+6AF66R7veOK97su988gZGN+ZyA1PJalwuENDAZpjs+ZPALNS0slTII2f0tOua62WeMMZvzc7Nx1XHLrdJbjOZpOwDgPWZ3q+UdGylj1GfE8V3KNW2qhi7EmzWGE9bg94y5A66nLyvujGjevhV1Q2ZtB38zy4Dfmq1d7tq4wQnbvP0H19YUii6MqqpS4L7fZn1G9h7TfmNHKFvVlhuUOq7Y8ZHhyPJSFvuD6R+I2tOY9b1plitbJWB8Zq0/dDoVx+rpJqSYwzDBw9YjkVeYJ2TMD2HEFey1llVBxXhsxkywj0Z3uaO54ez5LqGjekgqmimqT+YMj+77+PaqhdrSYiZoh1d44fbwVXaabxuKuRAIwKgASDiF6PtDyKF7iObiV8CGMHENHcF9maQjAuPevJZFjREREREREREREREREREREREREREXXdl3vnkDIxUnicgMyeS0rhcIaGEzTHYO8ngFs0tLJUyCNg+y025rqZZ49hm8952bj9OS45drtNcZ+kky3DcB58TvV7oqKOlj1GZ7zxXeoxbiqeK8S7FYYT1+DnDu8hz8leNGtGunwqqodXcOPM8vHszrt2u3R4wwnrbzw+/gqbYLE+Z4ZGKuPwAzJOQXQK2thooTNMcGj1gFWKenkqJAxgxJWk3RcMUMZZQOLh1yR2uXIclyK536qragTA6ob7oG7n2+sleKO2w08RZhjjnz+ypmJ8PGznbZUxE7tWnQ8tD9noOj2kLLizopNko+fMfUKsXS1upXa7NrD8uX3XLcF9vsz6jew9puvMaFbt6ssNzh1XbHjI8OR5FYLfcH0j8Rtacx63rTLFa2SsD4zVp4fQ6Fceq6SakmMMwwcPWzkVeYZmTMD2HEFexC1wSDiFlIxVCxXhroqywj0feaO5zHs+XguoaN6SCqApqk/mbj+77+PaqhdrT0OM0I6u8cPt4diqquar6IiIiIiIiIiIiIiIiIiIiIiIiIi7Lru587wyMb8zkBqVo3C4wUEJmmOzdxJ4BbNLSyVMmpGPstMua6mWePYZvJ7Ts3H5DkuO3a7TXGbpJNg3DcB6zKvdFRR0seozPeeK71GLcVSxVifYrDAetwe8d3kOfPLyvWjejHS6tVVjq5hvHmeXLf2Z1y63fo8YYTt3nh2etiptisj5nhjBtOP2STkF0Crq4aSEzTHBo9bFWIIJJ5AxgxJWm3FczLMyjd7j23Zk/IDRcdvN5muc2s7YwZDh9yr3QUDKSPAbScypJQ631+ZYg5pa4AtIoQeBC+4pXxPEkZwcNoK+Hsa9pa4YgrOMT4fNndtMqYnHcfVOh+RXW9Hr+y4x9HJslGY48x9Ru7FSbpbHUrtZvuH5clz4fvt1mfrG7tN+Y0Pmtq92WK5w4HY8ZH6HkfksNvuD6R+ObTmPW9aXY7UyVgfGdpp4H74FcfqqWWllMMwwcFeoZmTMD2HEFexC1wSDiFkIxVBxXhroqywj0feaO5zHs+XguoaN6SCqApqk/mbj+77+PaqhdrT0OM0I6u8cPt4KrK5qvoiIiIiIiIiIiIiIiIiIiIiLsuu7nzyBkY8Tk0alaFxuMFBCZpjs3DeTwC2aWlkqZAxg+y0257rZZ49hn9zs3HU/Rcdul0nuM/Sy/AbgPWZ3q+UdHHSx6jPieK7lGrbVRxZiXZrDAetwe8Zage1zy8eF80a0a6TCrqh1c2t48zy4Df2Z1u7XbUxhhO3eeHIc/Dtyptjsr5XhjBVx+6nQK/wBVVRUsRllODQqzDC+Z4YwYkqSDZ7BOCRv+LXtzFfuiidahv9GWg4j/ACafXwIW7hUWycE/YhaFdN5MtEYew+IzadCuVXO2TW+cwyjsO4jiPrwVzpKuOpjD2f0uxR62kJpvK9AJOAzXhOG0rPsWYi6YmKI+jB3n1yP8fNdS0a0d9iaKioH5hyH7R58eGSp12uvTnoovd8fsoi2XRLFG2R7CGu4ctKjKqnqW7UlTO+CJ+Lm+tnHDfgo2ahnhjbI9uAPravfD9+Osz/WjPab8xofNat7skVziwOx4yP0PLw3LLb7g+kfxacx63rS7JamSsD2EOaeB++BXIKqllpZTDMMHBXqGZkzA9hxBXsQtcEg4hZCMVQcV4a6KssI9H3mjucx7Pl4LqGjekgqgKapP5m4/u/5ePaqhdrT0OM0I6u8cPt4KrK5qvoiIiIiIiIiIiIiIiIiLsuu7nzvDIxvzOTRqVoXG4wUEJmmOzcN5PALZpaWSpk1GD7LTbnutlnj2GDf3nHi48/ouO3S6T3GfpZctw3AeszvV8o6OOlj1GfE8V3KNW2qpi7EfR1hiPXPacO7XIe15K76MaOdORV1I6n6Rx5nl49mdeu916IGGI9beeH38FSrHZXyvDGAucfup0HNdEqqqKliMspwaPXfwCq0ML53hjBiStLw/cjLMzV57TvkNAuP3u9y3OXE7GDIfU8/Dcrzb7eykZgNrjmfW5dN63ay0Rljx4HNp1C1LZc5rfOJoj2jcRwPrYs9XSR1Meo/+ln4M93z/AP3Zkb9/ArqRFFpBRetZp9fAhU7/AKi11HrAj13LQLsvOOePpGHd3geLTmCuW3G2T0NR0Eo27sN/YrjS1cdRH0jD28lTcV4l6WsUJ9H3nDv8h7PmugaN6NilAqakfmbh+37+Haqzdrt02MMJ6u88ft4rtwnhmlJpxv4sYctCRroFH6TaS440lIeTnDwH1PwC2rRacMJph2D6lW6eBr2lrwC0ihBVDgmkgkEkZwcMirHJG2Rpa4YgrNcSXC6zvqKmJ3ZdpyPPzXXrDfY7lFg7ZIMxx5jl4Kj3O2upX4jaw5H6FfjD9+Osz83RntN+Y0Pmst7skVyiwOx4yP0PLw3LHbri+kfxacx5c1pdltDZGB7DVrhUFcfqaaSmldDKMHDNXuKVkrA9hxBXqRXisAJBxC+yMdhVBxXhroqywj0feaO5zHs+S6ho3pIKoCmqT+ZuP7v+Xj2qoXa09DjNCOrvHD7eCqyuar6IiIiIiIiIiIiIi6rtsD55AyMVJ4nIDMnQLTr66GihM0xwA7yeA5lbFNTSVEgjYNvgtOua6mWePYZvPedm4/TQLjd2us1xn6WTYNw3AefE71fKKijpY9RnxPFd6jFuLztMmyxztAT8As1PGJZmRneQO8rHI7VYXcAVj0jy4kk1JNSeZXe2Maxoa0bBsXNXOLnEnMrSsLXPHDEHAte94qXjeKHJp9XzXIdJLvPW1JicC1jDsaePE8/AK8Wqhjp4g8bXHf8AQclNquKWREXFfF2MtEZY/wAQ7Np1CkbXc57fOJYviNxHDy4LUrKSOpjLH9/BZc97oy9jX7j1XbLjsuAP7hdoayOobHM9m0bRiNrcfAqguc+Iuja7ZkcDsKsuCrjY/wBO8h2yeq2taEZuHkPeqfpbe5af/o4QQXDa7kdw+p+CnbJb2Sfnv24ZDz+ivK5srYiIvO02dsjSx7Q5p4grNT1EtPIJYnYOGRWOWJkrCx4xBWX4gur+HlLA4OB3t39YD2hkfNdlsl0/EaUTFuByPDHly8MlQrjR+yzagOI3cfirL+HloJbKw8GlpH91a/8AqqjpzTsa+GYZnEH4YYeKnNHZXFj2HIYfPHyVvVCVlQivFASDiM14RjsKoOK8NdFWWEej7zR3OY9nyXUNG9JBVAU1SfzNx/d9/HtVQu1p6HGaEdXeOH28FVlc1X0RERERF337Z+jtMzOGzI8Dw2jT9qLFC7WjaeQWWdurI4c1wLKsSIinsKX2LPIQ8DYfTaNN7dDzHJVrSSyuuMAdGeu3HAbjy7eBUvabgKWTB46pz5LSGOBAINQd4IXInNLXFrhgQrwCCMQvq8Xq+ObUEHgV61xa4ObmF4QCMCstv+53WaQg72Guw7UaeIXarLeIrlAHt2PHvDgfI7lQLhQPpJMD7pyPreuvC+IDZ3bD6mInePVOo5ahaGkWj7bgzpItko/yHA/Q/RbFruZpXaj/AHD8ua0aKQOAc0ggioI4EFcmkjdG8seMCNhCuzXBzQ5pxBX6XwvVRsWYm26wwnq8HvHe5Dlzz8OPStGtGuhwqqodfc3hzPPhw7cqndrtr4wwnZvPHs5ePYvK4MJmWMvlJYHDqDPk48uWazXrSxtJOIacBxB63DsHPnuXxb7KZoy+XZjl5rgs081gnII/5N7r25EfI5fEKTqIKO/UQc09h3tPP6jf3FacUk9tqMD8RuI9ZLRLutzJmB8ZqD8QcwdCuT11DNRTmGYYEfMcRyKutPUMqIxIw7F0rUWdQmJb/bZ27LaGVw6o05n6ZqyaP2B9xk15NkQzPHkPqd3aom53NtK3VbteflzKziR7pHVJLnOPiSSutMZHBGGtAa1o7AAqS5z5X4naStHwndBs8XX7bzVw00H3quSaTXdtwqh0XuM2DnxPkrvaKI00PX945+Sm1XFKoiKBxVfogZsNoZXDcOOyNT8grPo3YnV8olk2RtPeeA+p+qh7rcW0zNRvvn5c1my64qOiIiIpWxXDLKwPaNxrT3Ej5LC+drTgVnZTucMQpH8R7NsXhPo7ZcPe0V/8tpYqF2MDVlrm4TlVlba00RERFasI4i6MiGU9Q9lx7p0Psn9lS9J9HvaWmqpx1xmP3DzHz7VYLRdOiIhlPV3Hh9vBX1cvVvRF6ue32JkzCyQVB+IORGhW5Q1s1FMJoTgR8xwPIrBUU7J4zG8bCswvu6X2eTYdvB3tdk4fXkuyWm6xXGASx7DvHA+XAqh11E+lk1HZbjxUjhjEZgOxJUxE+9nMajkorSDR1lwb00WyUdzuR+h79mW7a7q6mPRv2s8PXBd2K8TB4MUB6p7bxnyHLU5qO0b0ZMBFVVjrfpbw5nnwG7PPLau13Eg6GA7N548gvmEcN7dJph1eLGnvczy0Gfm0n0k6HGkpT1v1HhyHPid3bktFq18Jphs3Djz9ZqwX/eToX2cNoA+Sjt2XV+HFVayWyKsgqXPGJY3Fu3ft78lMV9W+CSINyccD8l033dDLRHsu3OHZdm0/MclqWi7zW2bpI9rTmOI8+B+iz11FHVx6rs9x4Kh2W0zWCctcN3ebk9uRHyK6ZU01Hf6IPYew72ngfqPiNxVSimntk5a4do3EcVar0xZEyEPiIc946rfV1LtKaZ/uqVbtE6mWqdHUDVY07Tx/8e3ju7din6q9QshD4ji45Dh29nzWfzSukeXOJc5x3nMldSiijgjEbBg1o7gqc975XlzjiSr7hTDnQgSyisp4D1B/t5LmOkukZq3Gmpz+WMz+77eKt1ptQgHSyjreH3VlVPU8vq8RRGIb7bZmV3GR3Zb8zyCnbFZJLlNhlGMz9BzPyzUdcbgykjxzccgsztM7pHF7yXOcakldhggjgjEUQwaMgqJJI6Rxe84kryWZY0RERFu+B7tDbBZwRvLNr9ZL/wDJVyrkJmcrJSx4QtVP/GWw0lgmA3Oa5hPNpqP2cfgt62P6rmrRujNrXLOFKqJREREREXcb4n2Q3pX7LRQAOI3eI3lRwtNEJDL0TdY5nDHxW2a+pLQzXOAUhhq12p0zWxPc4d4OJc0DOteHu3qLv9Na46Rz6lgHDAAOx5YfXZxW7bJqx8wbE4njjtGC0lchV4UZiSGF0DunNGjeDmHZU1PJTWj81XHXM9kGLjmNxG/Hlz3KPuTIH056bL68llhXaFQF23LJE2ZhnFYwd/yJGYrko+6x1UlI9tIcH7vrhwJ3H+1tUToWztMwxatStELZYy072PHFpyOhC4tBNLSVAkAwc07xv5hX+SNk0ZacjwVMv7DsUUkDWbdJH7Lqurpw3cyuhWbSKqqqepfIG4xtxGAw3Oz28gqzX2uGKWJrcescD8lZ7puGKzuLo9upFN7qilQdOSp1zv1VcYwyYNwBx2DA5YcTxU5SW6GlcXR496i8dyQ9EGv3y8Y6cRrX2VM6Gx1ntJfF/pfqxyPDDn9M1oX50HRYP9/d64LP11BU5WfAscJmO2fSD+mDwzqRq7l9in6YyVjaQCEfln3iM+Q7Dv7u2esLYDMS/wB7d64+uzQFyxXJV/GL7Q2IOhcQ0V6TZ7VNa6eCtWijbfJUFlU3Fx93HLsw48MfFQ15dUti1oTgN+Gaokd6TNNRLJX/AJuPmd66ZJbaSRuq6JpHYPJVFtZUNOIee8rytdrfK4vkcXOOZWWmpYaaMRQt1WjcFjmmkmdryHErwWwsSIiIi97DZjLKyMcXua0f3ED5r5e7VaXcF9sbrODeK/pGCIMa1rdwaAB4AUCqpOJxKtQGAwCrn4jXX09hk2RV0dJG/wBva/8AEuW1RSakwx37Fq1sevCcN21YUrEq4iIiIiIiIrrgS84wDCQGvJJDvX5HmPJc90ztlQ5wq2kuYBgR+3mOR38+WVpsNZEB0BGDuPH+lclz5WdVnGt0yStD4y52xxj+YGbvl+9y0Ru1PSSOhmAGvk76Hlw558oG90Us7A+M44bvqOagrjwo+ZjnyExinUqN5OpB7vmrJeNKoaKVsUQ1zj1sDkOHb4b1E0NlknYXv6vD1wUHbrG+J5ZIKOH3UahWSkq4quFs0JxafW3mFEzwPgeY3jAhT2FcR9CRFKfRHgfUP+qrOkmjgrQainH5gzH7vvw45FS9puvQHopfd8PsrNftkfLJZXRjaa2TacQRQN6u/jv9yp1lq4qWCrjmOq5zMADjiT1tn9qeroXzSQuYMQDiezYvXEN+NszMjIey35nksNjsctyl4RjM/Qc/BfdxuLKRnFxyHrcs0tdqdI8veSXHifvgF1+mpoqaJsUQwaFRppnzPL3nElWC58JPmiL3u2CR6MU48zoFV7rpZDR1Ihjbrge8eHIcxv3bs8pijsj54jI84Y5fdc11YcndPsEOj2CC5+mmycyclt3LSKiio+laQ/XGxvHtG4DfisNJaqh8+oerq5nyWlNC5C44nFXgDALkvS3sgjL5DuyGbjoNSt220E1dUNhhz48BxK16qpjp4y+TLx5LJ7RIHOc4NDQSSGjgK5BdwgjMcbWOdrEADE5nmueSOD3lwGGO7gvNZVjREREREVy/Cu7OltokI6sLS7ltHqt8yf7VoXCTViw4qQt0etLrcFtSgVPL45tRQ7weKIv58xbc5stqki37NdpnNjt7fhw8QVZqaXpYw5Vmpi6KQtUOs610RERERF+mOIIIJBG8EbiCvlzQ4FrhiCvQSDiFouFcQCduw8gStH6hqOeq5PpJYDQSdNCPyj/ieHZwPwV2tVyFS3Uf74+frerAqsplERROIbkbaWZCQdh3yPJTljvclsmxzjOY+o5+OSjrjb2VceGThkfW5ZnabO6NxY8EOaaEFdhgnjnjEsRxaciqJLE6J5Y8YEKauPE74GOYRttp1Knsn/Xkq9eNGILhM2YHVd+rDePPn3qUobxJTMLCMRu5fZQ1rtTpHl7yS48T98ArBTU0VNEIom4NCjJpnzPL3nElWTCOHekImlHUHZae8dT7PmqlpPpF7MDS0565zP7R5+Hapu0WvpSJpR1dw4/bxV9XMFb0Xi9XjbLU2Jhe80aOJ++JWzS0stVK2GIYuPruCxTTMhYXvOACzK/75daZNo7mDsN0Gp5ldjstnitsGo3a4+8eJ8huVEuFe+rkxOxoyHreotTCj0RERERERFt/4Z3N/D2MOcKPm651De4Phv8A7iq/XTdJLgMgrDQw9HFicyratJbqIipP4o4f6ez9MwekhqTq5neHu4/HVb9BPqP1TkVoV8HSM1hmFjKnlAIiIiIiIiL0gmcxwc0kOBqCMiscsTJmGOQYtOwhfcb3RuDmnAhaVhy/W2iPrUbI0dcf5Dl5LkF+sUlun6gxjd7p+h5+KvNtuLaqPrbHDPz7F72G/YZZHRsdUjgcna7OtFr1thraOnbUStwB7xwx4Y/3tWWC4wTymNh2j59iklDrfUHie4BaG7TaCVo3H1hofkrLo9f3W6To5NsRz5cx9Rv7VE3S2tqm6zdjx8+RWbyxlpLXAgg0IPEFdbY9sjQ9hxByVHc0scWuGBCn8K4fM7ukkFImn9ZGXhqfd4VjSTSBtBH0MJ/NP+I49vAfHtmLTbDUu6R/uD5/bitEa0AAAUA3ALk7nFxLnHElXUAAYBeNttbImF8ho0fdBqVsUdJNVzCGEYuPrE8gsU87IWF7zgAuewXzFLEZWuAa3tV3Fvituts1XS1Ip3txccsMndn14b1hp6+GaLpWnYM8d3aqDiW/XWl9BURN7I15nn5Lp1gsTLbFi7bIczw5Dl4qoXO4uq34DYwZeZUKrCopERERERERWLAtwG2WlrSPRMo6Twyb/cd3hXRatXP0UeIzOS26ODpZNuQzW8gKuKxr6iIiL4QiLD/xCwybJPtMHoJSSzRp4lnu4jl4KwUVT0rMDmFX62m6J+IyKqi3VooiIiIiIiL61xHAkV3e5eFoOa9BIyUphy7HzyjYJaG0Lnji3SnNQ19ucFDSkyjW1sQG8e3lxUhbaSSomGocMNpPBakAuLE4nFX4LlvW0Pjie+Nm24Dc3586caclvW2nhqKpkUz9VpO0+uOWO5a9XK+KFz424kblk1onc9xe81c41JOa7hDCyCMRxjBo2ALnckjpHF7ziSrlgK3yu2oiC6NoqHeqdOddMlQdNKClZq1IOEh2Yfu5/DjvVmsFTM7GIjFo38OSuK5+rOqxje6pJWCRjiRGDVmVM3DmB+373LRC6QU0pglbgXnY76Hkd3PPlAXyjkmYJGH3d31VBDiAQCaHjz+q6eWgkEjJVAOIGAX5X0vlERERERERekELnuaxgLnOIDQOJJ4BeEhoxK+mtLjgFveDcPtsVnEe4yO60jtXaeA4D/tVupnMz8d25WSmgELNXep1a62ERERERFw31dcdphfDKKtcOOYORHMFZIpHRuDmrHLG2Rpa5YLiK45LHMYpBzY7J7ciPmMlY4Jmyt1mquTwOhdquUWsywIiIiIiIiLruu8HwSCRh3jiMiMwVo3CghroDBKNh7weIWzS1T6aQSM/tahdV4snjD2HxGbToVxm522a3zmGX4HcRxHrYr7SVcdTGJGf0uxaC2lV76wi2WQPjIZtH0gp8SOfJXO06XPpacwzt18B1T9Dy557lAVtkbNKHxnDHPzCsNgsbIWBkYo0fvzOpVWra2asmM0xxcflyHIKZggZAwRxjABe61VmVExhiHbJhiPUHbcO8dB7Pmum6L6PezgVdQOufdH7Rx7T8u1VG8XTpCYIj1d54/bxVTV2VdREREREREREWvfhtg/oALTO30rh1GnjG05n2iPgPEqErqvXPRsy8VOUNJqDXfn4K/KNUkiIiIiIiIiIonEtwRWyIxyChG9jxxa7UctRms0E7oXazVhngbK3VcsMxBcUtklMco/4uHZeNQflkrDDO2Vus1V6eB0LtVyjFmWBERERERERSVx3u6zSbTd7T226j66KJvFpiuUHRv2OGR4HyO9b1BXPpJNYZbxxWn2K1slYHsNWnh9DoVxqrpJaSZ0MwwcPWI5FXyCZkzBIw4gr2WusyIip+MMRUrBCd/CRwy1aOevwV/0W0d1sKypGzNoP/wBH6d6rN4uuGMEJ27z9PNUhdEVVREREREREX0Cu4Ivc1qf4f4E2C202pvW4xxHu6OcPW0GXjwh6yt1upHlvKmKOi1evJnuC0hRSlURERERERERERERFwXzdEVqjMczQ5p4HNp1aciskUro3azSscsTZG6rgsaxZgqaxkuFZIMngb2j2wOz48PDgp2nrGS7Mj6yUFU0b4to2j1mqutxaSIiIiIiIimMOX46zP31Mbu035jn5qBvtkjuUOzZIMj9DyPyUnbbg6kk2+6cx9QtMs87XtDmEFpFQQuPzwyQSGOQYOGYV6jkbI0OacQVW8W4i6IGKI+kPaI7gP+Xkrbozo77U4VVQPyxkP3H/AG+KhLvdBCDFEetv5fdUAldQAwVOJxXxerxERERERdd23dLPII4WOe45AcOZPADmV8SSNjGs4rJHG6Q4NC13BmA47LSWakk+WbGf8a8Xe0fdRQlVWul6rdg8VOUtE2LrO2lXRaC3kRERERERERERERERERF8cK7jwRFRcS/htDNV9mIhk9Wnoz7h2Pdu5KRguD2bH7R81HT29j9rNh+SzK+sP2iymk8bmjJw3sPg4bvdxUtFPHL7pUTLTyRe8FFrMsCIiIiIilrov+Wztc1hqHDcD3TqPooW52GkuEjJJRtbw3jgfWKkaO5zUzHMbkfkeKi3vJJJJJO8k8SVMMY1jQ1owAWg5xccTmvyvpfKIiIi9IIXPcGsa5zjwDQST4ALwkAYlfQaXHAK84d/DOaWjrUehZ6ooZD8m++vgo6a4sbsZtPyUjBbnO2ybAtQue5obKzYgYGDM95x1J4kqIllfIcXFS8cTIxg0LvWNZERERERERERERERERERERERERF+ZGBwIcAQeIIqD7l6DhkhGKqt7/h7Y5qlrDC45xmg/Sat+AC3I6+ZmZx7VpyUEL92HYqheP4Vzt3wyxyDRwLD8x5LdZc2H3hgtF9sePdOKrdswdbYu1ZpPFtH/wDoStptXC7Jy1HUczc2qGngcw0e1zTo5pafgVsBwORWBzS3YQvNer5X0BF6pKyYftUv9OzynnsOA+J3LC6eJubgszaeV2TSpywfhxbZO0xkQ1e8E/Blf3otd9whbkcVsMt8zs9itV1fhXE3faJXSeywbDfjUk/stOS5uPuDBbkdsYPfOKut13PBZ27METGDkN58XHefeVoSSvkOLjit+OJkYwaMF3LGs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1547217" cy="188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Управление потребительского рынка мэрии городского округа Тольятти:</a:t>
            </a:r>
            <a:br>
              <a:rPr lang="ru-RU" sz="2400" dirty="0" smtClean="0"/>
            </a:br>
            <a:r>
              <a:rPr lang="ru-RU" sz="2400" u="sng" dirty="0" smtClean="0"/>
              <a:t>цели и задачи</a:t>
            </a:r>
            <a:endParaRPr lang="ru-RU" sz="2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47500" lnSpcReduction="20000"/>
          </a:bodyPr>
          <a:lstStyle/>
          <a:p>
            <a:r>
              <a:rPr lang="ru-RU" sz="5900" dirty="0" smtClean="0"/>
              <a:t>Разработка </a:t>
            </a:r>
            <a:r>
              <a:rPr lang="ru-RU" sz="5900" dirty="0"/>
              <a:t>и </a:t>
            </a:r>
            <a:r>
              <a:rPr lang="ru-RU" sz="5900" dirty="0" smtClean="0"/>
              <a:t>реализация концепции </a:t>
            </a:r>
            <a:r>
              <a:rPr lang="ru-RU" sz="5900" dirty="0"/>
              <a:t>и </a:t>
            </a:r>
            <a:r>
              <a:rPr lang="ru-RU" sz="5900" dirty="0" smtClean="0"/>
              <a:t>стратегии </a:t>
            </a:r>
            <a:r>
              <a:rPr lang="ru-RU" sz="5900" dirty="0"/>
              <a:t>развития потребительского рынка городского округа Тольятти.</a:t>
            </a:r>
          </a:p>
          <a:p>
            <a:r>
              <a:rPr lang="ru-RU" sz="5900" dirty="0" smtClean="0"/>
              <a:t>Создание комплексной системы </a:t>
            </a:r>
            <a:r>
              <a:rPr lang="ru-RU" sz="5900" dirty="0"/>
              <a:t>контроля за работой предприятий сферы потребительского рынка </a:t>
            </a:r>
            <a:r>
              <a:rPr lang="ru-RU" sz="5900" dirty="0" smtClean="0"/>
              <a:t>городского округа Тольятти.</a:t>
            </a:r>
            <a:endParaRPr lang="ru-RU" sz="5900" dirty="0"/>
          </a:p>
          <a:p>
            <a:r>
              <a:rPr lang="ru-RU" sz="5900" dirty="0" smtClean="0"/>
              <a:t>Анализ состояния потребительского </a:t>
            </a:r>
            <a:r>
              <a:rPr lang="ru-RU" sz="5900" dirty="0"/>
              <a:t>рынка и </a:t>
            </a:r>
            <a:r>
              <a:rPr lang="ru-RU" sz="5900" dirty="0" smtClean="0"/>
              <a:t>определение </a:t>
            </a:r>
            <a:r>
              <a:rPr lang="ru-RU" sz="5900" dirty="0"/>
              <a:t>пути его развития в соответствии с уровнем потребления основных продуктов питания, непродовольственных товаров, бытовых и платных услуг в сфере потребительского рынка.</a:t>
            </a:r>
          </a:p>
          <a:p>
            <a:r>
              <a:rPr lang="ru-RU" sz="5900" dirty="0" smtClean="0"/>
              <a:t>Создание условий для эффективного использования рекламного пространства на территории городского округа Тольятти.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2400" dirty="0"/>
              <a:t>Проект бюджета по расходам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управления </a:t>
            </a:r>
            <a:r>
              <a:rPr lang="ru-RU" sz="2400" dirty="0"/>
              <a:t>потребительского рынка на 2015-2017 годы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3384376"/>
                <a:gridCol w="864096"/>
                <a:gridCol w="936104"/>
                <a:gridCol w="87444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Бюджетная классификация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Сумма, тыс. руб.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905 01 13 270 04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потребительского рынка в городском округе Тольятти на 2014-2016гг.»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905 01 13 990 04 </a:t>
                      </a:r>
                      <a:r>
                        <a:rPr lang="ru-RU" dirty="0" smtClean="0"/>
                        <a:t>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 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1 850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2 623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2 623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2 623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2 623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Структура расходов в 2015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2400" dirty="0"/>
              <a:t>Доля расходов, формируемых в рамках </a:t>
            </a:r>
            <a:r>
              <a:rPr lang="ru-RU" sz="2400" dirty="0" smtClean="0"/>
              <a:t>программы, </a:t>
            </a:r>
            <a:r>
              <a:rPr lang="ru-RU" sz="2400" dirty="0"/>
              <a:t>в общем объеме бюджетных </a:t>
            </a:r>
            <a:r>
              <a:rPr lang="ru-RU" sz="2400" dirty="0" smtClean="0"/>
              <a:t>ассигнований в 2015 году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1628800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52839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5400" b="1" dirty="0" smtClean="0"/>
              <a:t>СПАСИБО ЗА ВНИМАНИЕ </a:t>
            </a:r>
          </a:p>
          <a:p>
            <a:pPr algn="ctr">
              <a:buNone/>
            </a:pPr>
            <a:endParaRPr lang="ru-RU" sz="5400" b="1" dirty="0"/>
          </a:p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4600" dirty="0" smtClean="0"/>
              <a:t>Управление потребительского рынка мэрии городского округа Тольятти</a:t>
            </a:r>
          </a:p>
          <a:p>
            <a:pPr algn="ctr">
              <a:buNone/>
            </a:pPr>
            <a:endParaRPr lang="ru-RU" sz="54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188873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297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Общественное обсуждение предельных объёмов бюджетных ассигнований  на 2015 год  и плановый период 2016 и 2017 годов</vt:lpstr>
      <vt:lpstr>Управление потребительского рынка мэрии городского округа Тольятти: цели и задачи</vt:lpstr>
      <vt:lpstr>Проект бюджета по расходам  управления потребительского рынка на 2015-2017 годы</vt:lpstr>
      <vt:lpstr>Структура расходов в 2015 году</vt:lpstr>
      <vt:lpstr>Доля расходов, формируемых в рамках программы, в общем объеме бюджетных ассигнований в 2015 году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user</cp:lastModifiedBy>
  <cp:revision>17</cp:revision>
  <dcterms:created xsi:type="dcterms:W3CDTF">2014-09-22T10:58:55Z</dcterms:created>
  <dcterms:modified xsi:type="dcterms:W3CDTF">2014-09-23T06:56:57Z</dcterms:modified>
</cp:coreProperties>
</file>