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7" r:id="rId3"/>
    <p:sldId id="264" r:id="rId4"/>
    <p:sldId id="276" r:id="rId5"/>
    <p:sldId id="265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растова Светлана Васильевна" initials="ЕСВ" lastIdx="1" clrIdx="0">
    <p:extLst>
      <p:ext uri="{19B8F6BF-5375-455C-9EA6-DF929625EA0E}">
        <p15:presenceInfo xmlns:p15="http://schemas.microsoft.com/office/powerpoint/2012/main" userId="S-1-5-21-4268441398-292543310-1905456359-80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2457" autoAdjust="0"/>
  </p:normalViewPr>
  <p:slideViewPr>
    <p:cSldViewPr>
      <p:cViewPr varScale="1">
        <p:scale>
          <a:sx n="74" d="100"/>
          <a:sy n="74" d="100"/>
        </p:scale>
        <p:origin x="78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Расходы организационного управления на 2023 год </a:t>
            </a:r>
          </a:p>
          <a:p>
            <a:pPr>
              <a:defRPr/>
            </a:pPr>
            <a:r>
              <a:rPr lang="ru-RU" sz="1600" b="1" dirty="0"/>
              <a:t>всего 228 910 </a:t>
            </a:r>
            <a:r>
              <a:rPr lang="ru-RU" sz="1600" b="1" dirty="0" err="1"/>
              <a:t>тыс.руб</a:t>
            </a:r>
            <a:r>
              <a:rPr lang="ru-RU" sz="1600" b="1" dirty="0"/>
              <a:t>.</a:t>
            </a:r>
          </a:p>
        </c:rich>
      </c:tx>
      <c:layout>
        <c:manualLayout>
          <c:xMode val="edge"/>
          <c:yMode val="edge"/>
          <c:x val="9.0769676385163547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2B6-4681-98E9-EA64C512505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2B6-4681-98E9-EA64C512505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2B6-4681-98E9-EA64C5125053}"/>
              </c:ext>
            </c:extLst>
          </c:dPt>
          <c:dLbls>
            <c:dLbl>
              <c:idx val="0"/>
              <c:layout>
                <c:manualLayout>
                  <c:x val="0.48148211694015536"/>
                  <c:y val="-0.29261580368397566"/>
                </c:manualLayout>
              </c:layout>
              <c:spPr>
                <a:xfrm>
                  <a:off x="3189783" y="814763"/>
                  <a:ext cx="918971" cy="342710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-92266"/>
                        <a:gd name="adj2" fmla="val 124159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016338731863418"/>
                      <c:h val="7.83025901247481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2B6-4681-98E9-EA64C5125053}"/>
                </c:ext>
              </c:extLst>
            </c:dLbl>
            <c:dLbl>
              <c:idx val="1"/>
              <c:layout>
                <c:manualLayout>
                  <c:x val="-4.5671812901503295E-2"/>
                  <c:y val="-0.14423409757812833"/>
                </c:manualLayout>
              </c:layout>
              <c:spPr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-132205"/>
                        <a:gd name="adj2" fmla="val 162037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B2B6-4681-98E9-EA64C5125053}"/>
                </c:ext>
              </c:extLst>
            </c:dLbl>
            <c:dLbl>
              <c:idx val="2"/>
              <c:layout>
                <c:manualLayout>
                  <c:x val="-5.045463800043596E-2"/>
                  <c:y val="0.13792780423964052"/>
                </c:manualLayout>
              </c:layout>
              <c:spPr>
                <a:xfrm>
                  <a:off x="3600440" y="3142183"/>
                  <a:ext cx="667873" cy="398219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>
                        <a:gd name="adj1" fmla="val -131899"/>
                        <a:gd name="adj2" fmla="val -177376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0913289194736964"/>
                      <c:h val="9.09853203492371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2B6-4681-98E9-EA64C512505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презентация!$A$1:$C$1</c:f>
              <c:strCache>
                <c:ptCount val="3"/>
                <c:pt idx="0">
                  <c:v>Непрограммные расходы</c:v>
                </c:pt>
                <c:pt idx="1">
                  <c:v>Муниципальная программа «Защита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 на 2021-2025 годы»                </c:v>
                </c:pt>
                <c:pt idx="2">
                  <c:v>Муниципальная программа «Противодействие коррупции в городском округе Тольятти на 2022-2026 годы»</c:v>
                </c:pt>
              </c:strCache>
            </c:strRef>
          </c:cat>
          <c:val>
            <c:numRef>
              <c:f>презентация!$A$2:$C$2</c:f>
              <c:numCache>
                <c:formatCode>General</c:formatCode>
                <c:ptCount val="3"/>
                <c:pt idx="0">
                  <c:v>228251</c:v>
                </c:pt>
                <c:pt idx="1">
                  <c:v>568</c:v>
                </c:pt>
                <c:pt idx="2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B6-4681-98E9-EA64C5125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8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987029017548574"/>
          <c:y val="0.13029106830450707"/>
          <c:w val="0.29805448335521312"/>
          <c:h val="0.85310638811224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ECDAE-0888-4D47-867A-607B22DE962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84B3-B8D6-4717-80AE-B232CAF6F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07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5A84B3-B8D6-4717-80AE-B232CAF6F85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49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54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4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4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0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98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7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9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20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92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28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9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F4EC-C705-4C70-A647-45B5ED1D9A26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5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911630" y="3629834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" y="633462"/>
            <a:ext cx="9143999" cy="1191304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33462"/>
            <a:ext cx="1479069" cy="16434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085184"/>
            <a:ext cx="5724128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77747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7" y="883039"/>
            <a:ext cx="1037699" cy="126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3608" y="2276872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127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00"/>
                </a:solidFill>
                <a:ea typeface="Batang" pitchFamily="18" charset="-127"/>
                <a:cs typeface="Times New Roman" panose="02020603050405020304" pitchFamily="18" charset="0"/>
              </a:rPr>
              <a:t>Общественные обсуждения по проекту бюджета </a:t>
            </a:r>
            <a:r>
              <a:rPr lang="ru-RU" sz="2400" b="1" dirty="0">
                <a:ea typeface="Batang" pitchFamily="18" charset="-127"/>
                <a:cs typeface="Times New Roman" panose="02020603050405020304" pitchFamily="18" charset="0"/>
              </a:rPr>
              <a:t>городского округа Тольятти на 2023 год и на плановый период 2024 и 2025 годов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4087132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ea typeface="Batang" pitchFamily="18" charset="-127"/>
                <a:cs typeface="Times New Roman" panose="02020603050405020304" pitchFamily="18" charset="0"/>
              </a:rPr>
              <a:t>Главный распорядитель бюджетных средств - Организационное управление администрации городского округа Тольятти</a:t>
            </a:r>
          </a:p>
        </p:txBody>
      </p:sp>
    </p:spTree>
    <p:extLst>
      <p:ext uri="{BB962C8B-B14F-4D97-AF65-F5344CB8AC3E}">
        <p14:creationId xmlns:p14="http://schemas.microsoft.com/office/powerpoint/2010/main" val="2486941825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7D77BEC5-507F-9FB4-F213-56230A354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607153"/>
              </p:ext>
            </p:extLst>
          </p:nvPr>
        </p:nvGraphicFramePr>
        <p:xfrm>
          <a:off x="683568" y="260648"/>
          <a:ext cx="806489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994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32168"/>
              </p:ext>
            </p:extLst>
          </p:nvPr>
        </p:nvGraphicFramePr>
        <p:xfrm>
          <a:off x="597691" y="1192016"/>
          <a:ext cx="8222780" cy="54864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395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5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701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2023 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2024 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2025</a:t>
                      </a:r>
                      <a:r>
                        <a:rPr lang="ru-RU" sz="1800" baseline="0" dirty="0"/>
                        <a:t>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49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Противодействие коррупции в городском округе Тольятти на 2022-2026 годы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2210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 на 2021-2025 годы»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техническое обслуживание и ремонт автоматической пожарной сигнализации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проверка пожарных кранов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перезарядка огнетушителей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00335" y="5411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Непрограммные расходы </a:t>
            </a: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556857"/>
              </p:ext>
            </p:extLst>
          </p:nvPr>
        </p:nvGraphicFramePr>
        <p:xfrm>
          <a:off x="683568" y="1196751"/>
          <a:ext cx="7992889" cy="455288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23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1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873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2023 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2024 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2025</a:t>
                      </a:r>
                      <a:r>
                        <a:rPr lang="ru-RU" sz="1800" baseline="0" dirty="0"/>
                        <a:t> </a:t>
                      </a:r>
                      <a:r>
                        <a:rPr lang="ru-RU" sz="1800" dirty="0"/>
                        <a:t>год,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399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Развитие органов местного самоуправления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228 251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223 886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223 886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855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закупка товаров, работ и услуг для обеспечения государственных (муниципальных) нужд </a:t>
                      </a:r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543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расходы на обслуживание иностранных делегаций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8730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расходы на обучение муниципальных служащих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4484">
                <a:tc>
                  <a:txBody>
                    <a:bodyPr/>
                    <a:lstStyle/>
                    <a:p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- проведение общегородских мероприятий (День</a:t>
                      </a:r>
                      <a:r>
                        <a:rPr lang="ru-RU" sz="18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города, День Победы) 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480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715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2606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Непрограммные расходы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657282"/>
              </p:ext>
            </p:extLst>
          </p:nvPr>
        </p:nvGraphicFramePr>
        <p:xfrm>
          <a:off x="539552" y="1196752"/>
          <a:ext cx="8136904" cy="486982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115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Направление расходов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 2023 год, тыс.руб.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2024 год, тыс.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2025 год, тыс. руб.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320"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264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оплата членских</a:t>
                      </a: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взносов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722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субсидия на выполнение муниципального задания МБУ «Новости Тольятти», в том числе: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расходы на проведение выборов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8 306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7 324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403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>
                          <a:latin typeface="Times New Roman" pitchFamily="18" charset="0"/>
                          <a:cs typeface="Times New Roman" pitchFamily="18" charset="0"/>
                        </a:rPr>
                        <a:t>финансовое обеспечение деятельности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учреждений, находящихся</a:t>
                      </a: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ведении организационного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управления, в том числе: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МКУ г.о. Тольятти «Тольяттинский архив»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МКУ г.о. Тольятти «ЦХТО», в том числе: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</a:t>
                      </a:r>
                      <a:r>
                        <a:rPr lang="ru-RU" sz="18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на проведение выборов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211 975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28 531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183 444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208 592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28 531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180 061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208 592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28 531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180 061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89" y="2120900"/>
            <a:ext cx="860619" cy="104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444382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534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378</Words>
  <Application>Microsoft Office PowerPoint</Application>
  <PresentationFormat>Экран (4:3)</PresentationFormat>
  <Paragraphs>111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Ерастова Светлана Васильевна</cp:lastModifiedBy>
  <cp:revision>132</cp:revision>
  <dcterms:created xsi:type="dcterms:W3CDTF">2017-06-15T11:50:26Z</dcterms:created>
  <dcterms:modified xsi:type="dcterms:W3CDTF">2022-09-06T11:10:55Z</dcterms:modified>
</cp:coreProperties>
</file>