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7" r:id="rId2"/>
    <p:sldId id="505" r:id="rId3"/>
    <p:sldId id="512" r:id="rId4"/>
    <p:sldId id="513" r:id="rId5"/>
    <p:sldId id="516" r:id="rId6"/>
    <p:sldId id="515" r:id="rId7"/>
    <p:sldId id="517" r:id="rId8"/>
    <p:sldId id="466" r:id="rId9"/>
  </p:sldIdLst>
  <p:sldSz cx="9144000" cy="7056438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6B40"/>
    <a:srgbClr val="990000"/>
    <a:srgbClr val="000099"/>
    <a:srgbClr val="663300"/>
    <a:srgbClr val="FF9900"/>
    <a:srgbClr val="FFCC00"/>
    <a:srgbClr val="CC6600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1990" autoAdjust="0"/>
  </p:normalViewPr>
  <p:slideViewPr>
    <p:cSldViewPr snapToGrid="0">
      <p:cViewPr>
        <p:scale>
          <a:sx n="100" d="100"/>
          <a:sy n="100" d="100"/>
        </p:scale>
        <p:origin x="-1944" y="-192"/>
      </p:cViewPr>
      <p:guideLst>
        <p:guide orient="horz" pos="2223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5CFB45E-02ED-44C6-BAEE-D198B7CF6D19}" type="datetimeFigureOut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E172DAF-8203-41C5-A4F1-DA32E062C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207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37A876-57EB-4AC0-8AB3-1E2430F1EDE2}" type="datetimeFigureOut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44538"/>
            <a:ext cx="48228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9A128F3-D863-46B3-8C90-934A8F49B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521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92338"/>
            <a:ext cx="7772400" cy="1512887"/>
          </a:xfrm>
          <a:noFill/>
        </p:spPr>
        <p:txBody>
          <a:bodyPr/>
          <a:lstStyle>
            <a:lvl1pPr>
              <a:defRPr smtClean="0"/>
            </a:lvl1pPr>
          </a:lstStyle>
          <a:p>
            <a:r>
              <a:rPr lang="ru-RU" smtClean="0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98913"/>
            <a:ext cx="6400800" cy="18034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ru-RU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99DFCAC-D6A5-4489-A217-9A800B9987EA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B0AFD9F-901E-44BB-BAA7-6E871B9C2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91466-8DDA-44A6-BA43-2715C676FA73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A56-23C1-49D8-BE11-FD62DB9A6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94A7-1C4C-4BF3-89EE-D6C7C7FF8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6BD2-F609-4686-A95F-D7DDF3FABC03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C564-4CFF-4A1D-81CA-50C26128E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DDC7-D42F-4EAC-BDA7-3ABA3C4F9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E54FC-960B-415C-AE9F-2067FC7E7260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CFCE-A9F1-4B05-B237-1A8A9772A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A29B7-DB76-4B71-9961-8435E39FC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82575"/>
            <a:ext cx="8229600" cy="60213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C7955-C3BE-441F-83E8-DF1B1A1B228E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80F22-1E2C-4067-A422-8AB3F502D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ADFF9-A53B-427B-AAD1-AC898112B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46238"/>
            <a:ext cx="8229600" cy="4657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1FB5-0500-475E-BEDA-F2E1471D6A29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5F226-1CFA-439C-B6A5-A94338B01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487D-D73D-4989-84B9-DF5D46DF7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70BD-89A2-4A68-870D-94607EF71621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C6496-9A8D-4E9F-87B9-AB1C0C31A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7BA7C-F8E5-4A16-903E-C8D8E92DC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42EDA-8D22-48AE-A0FE-E7CD2D9D2861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10F9-4366-4105-A106-7E34EFB31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DF31-83D6-4EA8-B209-0BCD02AE3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F49F4-0E7E-44FC-AE47-9A087A5F4C51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3F43-75C9-4248-A5BA-BD4B45DC2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7C26F-1048-4974-821A-25C48802E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9B2B-ABCB-4A9D-B976-45159B7FDEEA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8F1C-7870-4D7D-BFE9-D4FAEA79F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34955-031F-483D-85CD-75BF190F5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2BF8-2477-40A0-81CD-A30B9BF9451F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28C0-FB19-42B1-B95B-DB511D5C9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33E05-1C00-4216-AB60-A3D843667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95F4-249F-4547-85F1-CD92979A7D57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2B67-C87A-4642-9C3C-3B24E6D8A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AB23-9BF1-437A-B88B-D17CD9A1C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C628-8A7B-4844-8C7C-0F1BB3A449AC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AD61-A2A9-44A9-AF3B-BBD9DA27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A240-97E2-49B6-82B0-BCC39D237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5B31-E0CE-4C39-AF83-3CA774F22828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D748-BFDC-41B8-8D45-4BE2A7F18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29300-1134-4FEF-AA83-866637D43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8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89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0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0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93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4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5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5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03263"/>
          </a:xfrm>
          <a:prstGeom prst="rect">
            <a:avLst/>
          </a:prstGeom>
          <a:solidFill>
            <a:srgbClr val="1B6B4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6238"/>
            <a:ext cx="82296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D3A8599-EE0E-4A98-AB29-95CFAB2AB246}" type="datetime1">
              <a:rPr lang="ru-RU"/>
              <a:pPr>
                <a:defRPr/>
              </a:pPr>
              <a:t>20.09.2016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620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EDCFD74-4A5E-48D9-9FDD-C672E136B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3EE749F-C02D-458C-905F-03A2D52C6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0186" name="Прямоугольник 4"/>
          <p:cNvSpPr>
            <a:spLocks noChangeArrowheads="1"/>
          </p:cNvSpPr>
          <p:nvPr/>
        </p:nvSpPr>
        <p:spPr bwMode="auto">
          <a:xfrm>
            <a:off x="971550" y="0"/>
            <a:ext cx="1428750" cy="144463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3"/>
          <p:cNvSpPr>
            <a:spLocks noChangeArrowheads="1"/>
          </p:cNvSpPr>
          <p:nvPr/>
        </p:nvSpPr>
        <p:spPr bwMode="auto">
          <a:xfrm>
            <a:off x="0" y="2014539"/>
            <a:ext cx="9144000" cy="3538536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6149" name="Прямоугольник 11"/>
          <p:cNvSpPr>
            <a:spLocks noChangeArrowheads="1"/>
          </p:cNvSpPr>
          <p:nvPr/>
        </p:nvSpPr>
        <p:spPr bwMode="auto">
          <a:xfrm>
            <a:off x="0" y="2000250"/>
            <a:ext cx="9144000" cy="2857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1203" name="Заголовок 1"/>
          <p:cNvSpPr>
            <a:spLocks/>
          </p:cNvSpPr>
          <p:nvPr/>
        </p:nvSpPr>
        <p:spPr bwMode="auto">
          <a:xfrm>
            <a:off x="523874" y="2309813"/>
            <a:ext cx="7572375" cy="148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Общественные обсуждения </a:t>
            </a: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проекта </a:t>
            </a: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бюджета городского округа Тольятти на </a:t>
            </a: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2017 </a:t>
            </a: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 и на плановый период </a:t>
            </a: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2018 </a:t>
            </a: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 </a:t>
            </a: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2019 </a:t>
            </a: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годов по департаменту по управлению муниципальным имуществом</a:t>
            </a:r>
            <a:r>
              <a:rPr lang="ru-RU" altLang="ko-KR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ru-RU" altLang="ko-K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мэрии городского округа Тольятти</a:t>
            </a:r>
          </a:p>
        </p:txBody>
      </p:sp>
      <p:sp>
        <p:nvSpPr>
          <p:cNvPr id="6152" name="Заголовок 1"/>
          <p:cNvSpPr>
            <a:spLocks/>
          </p:cNvSpPr>
          <p:nvPr/>
        </p:nvSpPr>
        <p:spPr bwMode="auto">
          <a:xfrm>
            <a:off x="561975" y="4095750"/>
            <a:ext cx="73072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Докладчик: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Сорокина Инна Олеговна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Руководитель департамента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по управлению муниципальным имуществом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6153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2016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pic>
        <p:nvPicPr>
          <p:cNvPr id="1843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55125" cy="1166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7661" y="4125245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Программное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направление расходов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66 923 тыс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. руб.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2016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2012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Предельный объем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бюджетных ассигнований на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2017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</a:t>
            </a:r>
            <a:endParaRPr lang="ru-RU" kern="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sz="2400" b="1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106 931 тыс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руб.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0623" y="4179432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Непрограммное направление расходов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40 008 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руб.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04961" y="3127284"/>
            <a:ext cx="1352550" cy="997961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143627" y="3127284"/>
            <a:ext cx="1352550" cy="1048407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2912" y="3488525"/>
            <a:ext cx="3705224" cy="240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34 572 тыс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. руб. 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«Развитие транспортной системы и дорожного хозяйства городского округа Тольятти на 2014-2020 гг.»</a:t>
            </a:r>
          </a:p>
          <a:p>
            <a:pPr>
              <a:buFontTx/>
              <a:buChar char="-"/>
            </a:pPr>
            <a:endParaRPr lang="ru-RU" sz="10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2016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13849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Программное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направление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66 923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тыс. руб.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6812" y="3488525"/>
            <a:ext cx="370522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32 351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тыс. руб.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городского округа Тольятти «Молодой семье – доступное жилье» на 2014-2020 годы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43061" y="2704441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00776" y="2704442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8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4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2016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4" y="1314450"/>
            <a:ext cx="87058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городского округа Тольятти «Молодой семье  - доступное жилье» на 2014-2022 годы»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11.10.2013 № 3155-п/1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38225" y="3190875"/>
            <a:ext cx="7286625" cy="2905125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800" dirty="0" smtClean="0">
                <a:solidFill>
                  <a:srgbClr val="002060"/>
                </a:solidFill>
              </a:rPr>
              <a:t>      За </a:t>
            </a:r>
            <a:r>
              <a:rPr lang="ru-RU" sz="1800" dirty="0">
                <a:solidFill>
                  <a:srgbClr val="002060"/>
                </a:solidFill>
              </a:rPr>
              <a:t>счет </a:t>
            </a:r>
            <a:r>
              <a:rPr lang="ru-RU" sz="1800" dirty="0" err="1">
                <a:solidFill>
                  <a:srgbClr val="002060"/>
                </a:solidFill>
              </a:rPr>
              <a:t>софинансирования</a:t>
            </a:r>
            <a:r>
              <a:rPr lang="ru-RU" sz="1800" dirty="0">
                <a:solidFill>
                  <a:srgbClr val="002060"/>
                </a:solidFill>
              </a:rPr>
              <a:t> из бюджета городского округа в сумме </a:t>
            </a:r>
            <a:r>
              <a:rPr lang="ru-RU" sz="1800" dirty="0" smtClean="0">
                <a:solidFill>
                  <a:srgbClr val="002060"/>
                </a:solidFill>
              </a:rPr>
              <a:t>32 351 </a:t>
            </a:r>
            <a:r>
              <a:rPr lang="ru-RU" sz="1800" dirty="0" err="1">
                <a:solidFill>
                  <a:srgbClr val="002060"/>
                </a:solidFill>
              </a:rPr>
              <a:t>тыс.руб</a:t>
            </a:r>
            <a:r>
              <a:rPr lang="ru-RU" sz="1800" dirty="0">
                <a:solidFill>
                  <a:srgbClr val="002060"/>
                </a:solidFill>
              </a:rPr>
              <a:t>. планируется обеспечить жильем </a:t>
            </a:r>
            <a:r>
              <a:rPr lang="ru-RU" sz="1800" dirty="0" smtClean="0">
                <a:solidFill>
                  <a:srgbClr val="002060"/>
                </a:solidFill>
              </a:rPr>
              <a:t>229 </a:t>
            </a:r>
            <a:r>
              <a:rPr lang="ru-RU" sz="1800" dirty="0">
                <a:solidFill>
                  <a:srgbClr val="002060"/>
                </a:solidFill>
              </a:rPr>
              <a:t>молодых семей по списку 2017 года.</a:t>
            </a:r>
          </a:p>
          <a:p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6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2016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1295400"/>
            <a:ext cx="87058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«Развитие транспортной системы и дорожного хозяйства  городского  округа  Тольятти  на  2014-2020 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гг.» 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29.01.2014 № 233-п/1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04850" y="3304010"/>
            <a:ext cx="7820025" cy="2925339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     Бюджетные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инвестиции на увеличение уставного фонда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муниципального предприятия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«Тольяттинское пассажирское автотранспортное предприятие №3» в сумме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34572 </a:t>
            </a:r>
            <a:r>
              <a:rPr lang="ru-RU" sz="1800" dirty="0" err="1" smtClean="0">
                <a:solidFill>
                  <a:schemeClr val="accent6">
                    <a:lumMod val="75000"/>
                  </a:schemeClr>
                </a:solidFill>
              </a:rPr>
              <a:t>тыс.руб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</a:rPr>
              <a:t>. планируется предоставить на исполнение обязательств по договору лизинга, заключенного между МП «ТПАТП №3» и ЗАО «Сбербанк Лизинг»  в 2012 году по приобретению 102 единиц автобусов. </a:t>
            </a:r>
          </a:p>
        </p:txBody>
      </p:sp>
    </p:spTree>
    <p:extLst>
      <p:ext uri="{BB962C8B-B14F-4D97-AF65-F5344CB8AC3E}">
        <p14:creationId xmlns:p14="http://schemas.microsoft.com/office/powerpoint/2010/main" val="343100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2016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933450"/>
            <a:ext cx="870585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Непрограммное направление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 40 008 тыс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. руб. 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8599" y="1866900"/>
            <a:ext cx="8705852" cy="45720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ru-RU" sz="1400" dirty="0" smtClean="0">
              <a:solidFill>
                <a:schemeClr val="accent6"/>
              </a:solidFill>
            </a:endParaRPr>
          </a:p>
          <a:p>
            <a:pPr lvl="0" algn="just"/>
            <a:r>
              <a:rPr lang="ru-RU" sz="1400" dirty="0" smtClean="0">
                <a:solidFill>
                  <a:schemeClr val="accent6"/>
                </a:solidFill>
              </a:rPr>
              <a:t>1. </a:t>
            </a:r>
            <a:r>
              <a:rPr lang="ru-RU" sz="1400" dirty="0" smtClean="0">
                <a:solidFill>
                  <a:schemeClr val="accent6"/>
                </a:solidFill>
              </a:rPr>
              <a:t>оплата    </a:t>
            </a:r>
            <a:r>
              <a:rPr lang="ru-RU" sz="1400" dirty="0">
                <a:solidFill>
                  <a:schemeClr val="accent6"/>
                </a:solidFill>
              </a:rPr>
              <a:t>услуг    за      прием    и    перевод    денежных    средств    физических    </a:t>
            </a:r>
            <a:r>
              <a:rPr lang="ru-RU" sz="1400" dirty="0" smtClean="0">
                <a:solidFill>
                  <a:schemeClr val="accent6"/>
                </a:solidFill>
              </a:rPr>
              <a:t>лиц (платежей</a:t>
            </a:r>
            <a:r>
              <a:rPr lang="ru-RU" sz="1400" dirty="0">
                <a:solidFill>
                  <a:schemeClr val="accent6"/>
                </a:solidFill>
              </a:rPr>
              <a:t>)  за пользование жилыми помещениями муниципального жилищного фонда по договорам социального найма и договорам найма жилого помещения муниципального  жилищного  фонда  городского  округа Тольятти (платы за наем) – </a:t>
            </a:r>
            <a:r>
              <a:rPr lang="ru-RU" sz="1400" b="1" dirty="0" smtClean="0">
                <a:solidFill>
                  <a:schemeClr val="accent6"/>
                </a:solidFill>
              </a:rPr>
              <a:t>396 </a:t>
            </a:r>
            <a:r>
              <a:rPr lang="ru-RU" sz="1400" dirty="0">
                <a:solidFill>
                  <a:schemeClr val="accent6"/>
                </a:solidFill>
              </a:rPr>
              <a:t>тыс. руб. </a:t>
            </a:r>
            <a:endParaRPr lang="ru-RU" sz="1400" dirty="0" smtClean="0">
              <a:solidFill>
                <a:schemeClr val="accent6"/>
              </a:solidFill>
            </a:endParaRPr>
          </a:p>
          <a:p>
            <a:pPr lvl="0" algn="just"/>
            <a:r>
              <a:rPr lang="ru-RU" sz="1400" dirty="0" smtClean="0">
                <a:solidFill>
                  <a:schemeClr val="accent6"/>
                </a:solidFill>
              </a:rPr>
              <a:t>2. </a:t>
            </a:r>
            <a:r>
              <a:rPr lang="ru-RU" sz="1400" dirty="0" smtClean="0">
                <a:solidFill>
                  <a:schemeClr val="accent6"/>
                </a:solidFill>
              </a:rPr>
              <a:t>перечисление   </a:t>
            </a:r>
            <a:r>
              <a:rPr lang="ru-RU" sz="1400" dirty="0">
                <a:solidFill>
                  <a:schemeClr val="accent6"/>
                </a:solidFill>
              </a:rPr>
              <a:t>налога   на  добавленную  стоимость   по   итогам  </a:t>
            </a:r>
            <a:r>
              <a:rPr lang="ru-RU" sz="1400" dirty="0" smtClean="0">
                <a:solidFill>
                  <a:schemeClr val="accent6"/>
                </a:solidFill>
              </a:rPr>
              <a:t>реализации физическим </a:t>
            </a:r>
            <a:r>
              <a:rPr lang="ru-RU" sz="1400" dirty="0">
                <a:solidFill>
                  <a:schemeClr val="accent6"/>
                </a:solidFill>
              </a:rPr>
              <a:t>лицам муниципального имущества в рамках Программы приватизации муниципального имущества городского округа Тольятти  </a:t>
            </a:r>
            <a:r>
              <a:rPr lang="ru-RU" sz="1400" b="1" dirty="0">
                <a:solidFill>
                  <a:schemeClr val="accent6"/>
                </a:solidFill>
              </a:rPr>
              <a:t>– </a:t>
            </a:r>
            <a:r>
              <a:rPr lang="ru-RU" sz="1400" b="1" dirty="0" smtClean="0">
                <a:solidFill>
                  <a:schemeClr val="accent6"/>
                </a:solidFill>
              </a:rPr>
              <a:t>14 370</a:t>
            </a:r>
            <a:r>
              <a:rPr lang="ru-RU" sz="1400" dirty="0" smtClean="0">
                <a:solidFill>
                  <a:schemeClr val="accent6"/>
                </a:solidFill>
              </a:rPr>
              <a:t> </a:t>
            </a:r>
            <a:r>
              <a:rPr lang="ru-RU" sz="1400" dirty="0">
                <a:solidFill>
                  <a:schemeClr val="accent6"/>
                </a:solidFill>
              </a:rPr>
              <a:t>тыс. руб</a:t>
            </a:r>
            <a:r>
              <a:rPr lang="ru-RU" sz="1400" dirty="0" smtClean="0">
                <a:solidFill>
                  <a:schemeClr val="accent6"/>
                </a:solidFill>
              </a:rPr>
              <a:t>.</a:t>
            </a:r>
          </a:p>
          <a:p>
            <a:pPr lvl="0" algn="just"/>
            <a:r>
              <a:rPr lang="ru-RU" sz="1400" dirty="0" smtClean="0">
                <a:solidFill>
                  <a:schemeClr val="accent6"/>
                </a:solidFill>
              </a:rPr>
              <a:t>3. </a:t>
            </a:r>
            <a:r>
              <a:rPr lang="ru-RU" sz="1400" dirty="0" smtClean="0">
                <a:solidFill>
                  <a:schemeClr val="accent6"/>
                </a:solidFill>
              </a:rPr>
              <a:t>оплата   </a:t>
            </a:r>
            <a:r>
              <a:rPr lang="ru-RU" sz="1400" dirty="0">
                <a:solidFill>
                  <a:schemeClr val="accent6"/>
                </a:solidFill>
              </a:rPr>
              <a:t>услуг   по  проведению  технической  инвентаризации  и  подготовки </a:t>
            </a:r>
          </a:p>
          <a:p>
            <a:pPr algn="just"/>
            <a:r>
              <a:rPr lang="ru-RU" sz="1400" dirty="0">
                <a:solidFill>
                  <a:schemeClr val="accent6"/>
                </a:solidFill>
              </a:rPr>
              <a:t>документов на объекты муниципального имущества для проведения мероприятий по оформлению  права  муниципальной  собственности на них – </a:t>
            </a:r>
            <a:r>
              <a:rPr lang="ru-RU" sz="1400" b="1" dirty="0" smtClean="0">
                <a:solidFill>
                  <a:schemeClr val="accent6"/>
                </a:solidFill>
              </a:rPr>
              <a:t>5 157 </a:t>
            </a:r>
            <a:r>
              <a:rPr lang="ru-RU" sz="1400" dirty="0">
                <a:solidFill>
                  <a:schemeClr val="accent6"/>
                </a:solidFill>
              </a:rPr>
              <a:t>тыс. руб.</a:t>
            </a:r>
          </a:p>
          <a:p>
            <a:pPr lvl="0" algn="just"/>
            <a:r>
              <a:rPr lang="ru-RU" sz="1400" dirty="0" smtClean="0">
                <a:solidFill>
                  <a:schemeClr val="accent6"/>
                </a:solidFill>
              </a:rPr>
              <a:t>4. </a:t>
            </a:r>
            <a:r>
              <a:rPr lang="ru-RU" sz="1400" dirty="0" smtClean="0">
                <a:solidFill>
                  <a:schemeClr val="accent6"/>
                </a:solidFill>
              </a:rPr>
              <a:t>оплата      </a:t>
            </a:r>
            <a:r>
              <a:rPr lang="ru-RU" sz="1400" dirty="0">
                <a:solidFill>
                  <a:schemeClr val="accent6"/>
                </a:solidFill>
              </a:rPr>
              <a:t>услуг      по     определению      рыночной     стоимости    объектов </a:t>
            </a:r>
          </a:p>
          <a:p>
            <a:pPr algn="just"/>
            <a:r>
              <a:rPr lang="ru-RU" sz="1400" dirty="0">
                <a:solidFill>
                  <a:schemeClr val="accent6"/>
                </a:solidFill>
              </a:rPr>
              <a:t>муниципальной собственности и начального (минимального) размера арендной платы за пользование объектами муниципальной собственности  –   </a:t>
            </a:r>
            <a:r>
              <a:rPr lang="ru-RU" sz="1400" b="1" dirty="0">
                <a:solidFill>
                  <a:schemeClr val="accent6"/>
                </a:solidFill>
              </a:rPr>
              <a:t>1 000 </a:t>
            </a:r>
            <a:r>
              <a:rPr lang="ru-RU" sz="1400" dirty="0">
                <a:solidFill>
                  <a:schemeClr val="accent6"/>
                </a:solidFill>
              </a:rPr>
              <a:t>тыс. руб</a:t>
            </a:r>
            <a:r>
              <a:rPr lang="ru-RU" sz="1400" dirty="0" smtClean="0">
                <a:solidFill>
                  <a:schemeClr val="accent6"/>
                </a:solidFill>
              </a:rPr>
              <a:t>.</a:t>
            </a:r>
          </a:p>
          <a:p>
            <a:pPr algn="just"/>
            <a:r>
              <a:rPr lang="ru-RU" sz="1400" dirty="0" smtClean="0">
                <a:solidFill>
                  <a:schemeClr val="accent6"/>
                </a:solidFill>
              </a:rPr>
              <a:t>5. оплата нотариальных услуг –</a:t>
            </a:r>
            <a:r>
              <a:rPr lang="ru-RU" sz="1400" b="1" dirty="0" smtClean="0">
                <a:solidFill>
                  <a:schemeClr val="accent6"/>
                </a:solidFill>
              </a:rPr>
              <a:t> 7 </a:t>
            </a:r>
            <a:r>
              <a:rPr lang="ru-RU" sz="1400" dirty="0" smtClean="0">
                <a:solidFill>
                  <a:schemeClr val="accent6"/>
                </a:solidFill>
              </a:rPr>
              <a:t>тыс. руб. </a:t>
            </a:r>
          </a:p>
          <a:p>
            <a:pPr lvl="0"/>
            <a:r>
              <a:rPr lang="ru-RU" sz="1400" dirty="0" smtClean="0">
                <a:solidFill>
                  <a:schemeClr val="accent6"/>
                </a:solidFill>
              </a:rPr>
              <a:t>6. о</a:t>
            </a:r>
            <a:r>
              <a:rPr lang="ru-RU" sz="1400" dirty="0" smtClean="0">
                <a:solidFill>
                  <a:schemeClr val="accent6"/>
                </a:solidFill>
              </a:rPr>
              <a:t>плата з</a:t>
            </a:r>
            <a:r>
              <a:rPr lang="ru-RU" sz="1400" dirty="0" smtClean="0">
                <a:solidFill>
                  <a:schemeClr val="accent6"/>
                </a:solidFill>
              </a:rPr>
              <a:t>аверенных </a:t>
            </a:r>
            <a:r>
              <a:rPr lang="ru-RU" sz="1400" dirty="0">
                <a:solidFill>
                  <a:schemeClr val="accent6"/>
                </a:solidFill>
              </a:rPr>
              <a:t>копий документов в Управлении </a:t>
            </a:r>
            <a:r>
              <a:rPr lang="ru-RU" sz="1400" dirty="0" err="1">
                <a:solidFill>
                  <a:schemeClr val="accent6"/>
                </a:solidFill>
              </a:rPr>
              <a:t>Росреестра</a:t>
            </a:r>
            <a:r>
              <a:rPr lang="ru-RU" sz="1400" dirty="0">
                <a:solidFill>
                  <a:schemeClr val="accent6"/>
                </a:solidFill>
              </a:rPr>
              <a:t> по Самарской </a:t>
            </a:r>
            <a:r>
              <a:rPr lang="ru-RU" sz="1400" dirty="0" smtClean="0">
                <a:solidFill>
                  <a:schemeClr val="accent6"/>
                </a:solidFill>
              </a:rPr>
              <a:t>области – </a:t>
            </a:r>
            <a:r>
              <a:rPr lang="ru-RU" sz="1400" b="1" dirty="0" smtClean="0">
                <a:solidFill>
                  <a:schemeClr val="accent6"/>
                </a:solidFill>
              </a:rPr>
              <a:t>30 </a:t>
            </a:r>
            <a:r>
              <a:rPr lang="ru-RU" sz="1400" dirty="0" smtClean="0">
                <a:solidFill>
                  <a:schemeClr val="accent6"/>
                </a:solidFill>
              </a:rPr>
              <a:t>тыс. руб.</a:t>
            </a:r>
            <a:endParaRPr lang="ru-RU" sz="1400" dirty="0">
              <a:solidFill>
                <a:schemeClr val="accent6"/>
              </a:solidFill>
            </a:endParaRPr>
          </a:p>
          <a:p>
            <a:pPr lvl="0"/>
            <a:r>
              <a:rPr lang="ru-RU" sz="1400" dirty="0" smtClean="0">
                <a:solidFill>
                  <a:schemeClr val="accent6"/>
                </a:solidFill>
              </a:rPr>
              <a:t>7. оплата </a:t>
            </a:r>
            <a:r>
              <a:rPr lang="ru-RU" sz="1400" dirty="0">
                <a:solidFill>
                  <a:schemeClr val="accent6"/>
                </a:solidFill>
              </a:rPr>
              <a:t>взносов на капитальный ремонт общего имущества многоквартирных </a:t>
            </a:r>
            <a:r>
              <a:rPr lang="ru-RU" sz="1400" dirty="0" smtClean="0">
                <a:solidFill>
                  <a:schemeClr val="accent6"/>
                </a:solidFill>
              </a:rPr>
              <a:t>домов </a:t>
            </a:r>
            <a:r>
              <a:rPr lang="ru-RU" sz="1400" dirty="0">
                <a:solidFill>
                  <a:schemeClr val="accent6"/>
                </a:solidFill>
              </a:rPr>
              <a:t>в </a:t>
            </a:r>
            <a:r>
              <a:rPr lang="ru-RU" sz="1400" dirty="0" smtClean="0">
                <a:solidFill>
                  <a:schemeClr val="accent6"/>
                </a:solidFill>
              </a:rPr>
              <a:t>доле </a:t>
            </a:r>
          </a:p>
          <a:p>
            <a:pPr lvl="0" algn="just"/>
            <a:r>
              <a:rPr lang="ru-RU" sz="1400" dirty="0" smtClean="0">
                <a:solidFill>
                  <a:schemeClr val="accent6"/>
                </a:solidFill>
              </a:rPr>
              <a:t>муниципальной </a:t>
            </a:r>
            <a:r>
              <a:rPr lang="ru-RU" sz="1400" dirty="0">
                <a:solidFill>
                  <a:schemeClr val="accent6"/>
                </a:solidFill>
              </a:rPr>
              <a:t>собственности </a:t>
            </a:r>
            <a:r>
              <a:rPr lang="ru-RU" sz="1400" dirty="0" smtClean="0">
                <a:solidFill>
                  <a:schemeClr val="accent6"/>
                </a:solidFill>
              </a:rPr>
              <a:t>– </a:t>
            </a:r>
            <a:r>
              <a:rPr lang="ru-RU" sz="1400" b="1" dirty="0" smtClean="0">
                <a:solidFill>
                  <a:schemeClr val="accent6"/>
                </a:solidFill>
              </a:rPr>
              <a:t>18 441 </a:t>
            </a:r>
            <a:r>
              <a:rPr lang="ru-RU" sz="1400" dirty="0">
                <a:solidFill>
                  <a:schemeClr val="accent6"/>
                </a:solidFill>
              </a:rPr>
              <a:t>тыс. </a:t>
            </a:r>
            <a:r>
              <a:rPr lang="ru-RU" sz="1400" dirty="0" smtClean="0">
                <a:solidFill>
                  <a:schemeClr val="accent6"/>
                </a:solidFill>
              </a:rPr>
              <a:t>руб.</a:t>
            </a:r>
          </a:p>
          <a:p>
            <a:pPr lvl="0" algn="just"/>
            <a:r>
              <a:rPr lang="ru-RU" sz="1400" dirty="0" smtClean="0">
                <a:solidFill>
                  <a:schemeClr val="accent6"/>
                </a:solidFill>
              </a:rPr>
              <a:t>8. оплата за содержание и коммунальные услуги временно свободных жилых помещений </a:t>
            </a:r>
          </a:p>
          <a:p>
            <a:pPr lvl="0" algn="just"/>
            <a:r>
              <a:rPr lang="ru-RU" sz="1400" dirty="0" smtClean="0">
                <a:solidFill>
                  <a:schemeClr val="accent6"/>
                </a:solidFill>
              </a:rPr>
              <a:t>муниципального жилищного фонда социального использования - </a:t>
            </a:r>
            <a:r>
              <a:rPr lang="ru-RU" sz="1400" b="1" dirty="0" smtClean="0">
                <a:solidFill>
                  <a:schemeClr val="accent6"/>
                </a:solidFill>
              </a:rPr>
              <a:t>607</a:t>
            </a:r>
            <a:r>
              <a:rPr lang="ru-RU" sz="1400" dirty="0" smtClean="0">
                <a:solidFill>
                  <a:schemeClr val="accent6"/>
                </a:solidFill>
              </a:rPr>
              <a:t> тыс. руб. </a:t>
            </a:r>
            <a:endParaRPr lang="ru-RU" sz="1400" dirty="0">
              <a:solidFill>
                <a:schemeClr val="accent6"/>
              </a:solidFill>
            </a:endParaRPr>
          </a:p>
          <a:p>
            <a:pPr lvl="0"/>
            <a:endParaRPr lang="ru-RU" sz="1400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7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2422" y="3304011"/>
            <a:ext cx="3867150" cy="16927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2018 год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77 474 тыс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. руб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2016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620126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Предельный объем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бюджетных ассигнований</a:t>
            </a:r>
            <a:endParaRPr lang="ru-RU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52987" y="3317698"/>
            <a:ext cx="3867150" cy="16927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2019 год</a:t>
            </a:r>
            <a:endParaRPr lang="ru-RU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113 887 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02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36195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3"/>
          <p:cNvSpPr>
            <a:spLocks noChangeArrowheads="1"/>
          </p:cNvSpPr>
          <p:nvPr/>
        </p:nvSpPr>
        <p:spPr bwMode="auto">
          <a:xfrm>
            <a:off x="0" y="2184400"/>
            <a:ext cx="9144000" cy="2220913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277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DC36F1-3024-4CDB-BB71-E7D23F9BD9D1}" type="slidenum">
              <a:rPr lang="ru-RU" smtClean="0">
                <a:latin typeface="Arial" charset="0"/>
              </a:rPr>
              <a:pPr/>
              <a:t>8</a:t>
            </a:fld>
            <a:endParaRPr lang="ru-RU" smtClean="0">
              <a:latin typeface="Arial" charset="0"/>
            </a:endParaRPr>
          </a:p>
        </p:txBody>
      </p:sp>
      <p:pic>
        <p:nvPicPr>
          <p:cNvPr id="32772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13438"/>
            <a:ext cx="9255125" cy="1166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0" y="1893888"/>
            <a:ext cx="9144000" cy="28575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>
            <a:spLocks/>
          </p:cNvSpPr>
          <p:nvPr/>
        </p:nvSpPr>
        <p:spPr bwMode="auto">
          <a:xfrm>
            <a:off x="855663" y="3136900"/>
            <a:ext cx="73072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ru-RU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13" name="Заголовок 1"/>
          <p:cNvSpPr>
            <a:spLocks/>
          </p:cNvSpPr>
          <p:nvPr/>
        </p:nvSpPr>
        <p:spPr bwMode="auto">
          <a:xfrm>
            <a:off x="820738" y="2424113"/>
            <a:ext cx="81724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СПАСИБО ЗА ВНИМАНИЕ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14889</TotalTime>
  <Words>570</Words>
  <Application>Microsoft Office PowerPoint</Application>
  <PresentationFormat>Произвольный</PresentationFormat>
  <Paragraphs>80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litvinova</dc:creator>
  <cp:lastModifiedBy>user</cp:lastModifiedBy>
  <cp:revision>1604</cp:revision>
  <dcterms:created xsi:type="dcterms:W3CDTF">2009-10-28T17:01:45Z</dcterms:created>
  <dcterms:modified xsi:type="dcterms:W3CDTF">2016-09-20T12:51:19Z</dcterms:modified>
</cp:coreProperties>
</file>