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5.xml" ContentType="application/vnd.openxmlformats-officedocument.presentationml.notesSl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46"/>
  </p:notesMasterIdLst>
  <p:sldIdLst>
    <p:sldId id="276" r:id="rId3"/>
    <p:sldId id="290" r:id="rId4"/>
    <p:sldId id="327" r:id="rId5"/>
    <p:sldId id="351" r:id="rId6"/>
    <p:sldId id="339" r:id="rId7"/>
    <p:sldId id="291" r:id="rId8"/>
    <p:sldId id="341" r:id="rId9"/>
    <p:sldId id="353" r:id="rId10"/>
    <p:sldId id="343" r:id="rId11"/>
    <p:sldId id="369" r:id="rId12"/>
    <p:sldId id="307" r:id="rId13"/>
    <p:sldId id="299" r:id="rId14"/>
    <p:sldId id="355" r:id="rId15"/>
    <p:sldId id="356" r:id="rId16"/>
    <p:sldId id="372" r:id="rId17"/>
    <p:sldId id="374" r:id="rId18"/>
    <p:sldId id="357" r:id="rId19"/>
    <p:sldId id="319" r:id="rId20"/>
    <p:sldId id="324" r:id="rId21"/>
    <p:sldId id="314" r:id="rId22"/>
    <p:sldId id="349" r:id="rId23"/>
    <p:sldId id="346" r:id="rId24"/>
    <p:sldId id="358" r:id="rId25"/>
    <p:sldId id="348" r:id="rId26"/>
    <p:sldId id="321" r:id="rId27"/>
    <p:sldId id="304" r:id="rId28"/>
    <p:sldId id="375" r:id="rId29"/>
    <p:sldId id="308" r:id="rId30"/>
    <p:sldId id="318" r:id="rId31"/>
    <p:sldId id="309" r:id="rId32"/>
    <p:sldId id="311" r:id="rId33"/>
    <p:sldId id="312" r:id="rId34"/>
    <p:sldId id="359" r:id="rId35"/>
    <p:sldId id="360" r:id="rId36"/>
    <p:sldId id="361" r:id="rId37"/>
    <p:sldId id="362" r:id="rId38"/>
    <p:sldId id="363" r:id="rId39"/>
    <p:sldId id="364" r:id="rId40"/>
    <p:sldId id="368" r:id="rId41"/>
    <p:sldId id="365" r:id="rId42"/>
    <p:sldId id="367" r:id="rId43"/>
    <p:sldId id="366" r:id="rId44"/>
    <p:sldId id="267" r:id="rId45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5F4"/>
    <a:srgbClr val="F0FED6"/>
    <a:srgbClr val="0000CC"/>
    <a:srgbClr val="1E4B94"/>
    <a:srgbClr val="553B95"/>
    <a:srgbClr val="8F40D0"/>
    <a:srgbClr val="FFD653"/>
    <a:srgbClr val="FFEEB7"/>
    <a:srgbClr val="F6800A"/>
    <a:srgbClr val="C0F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54" autoAdjust="0"/>
    <p:restoredTop sz="93783" autoAdjust="0"/>
  </p:normalViewPr>
  <p:slideViewPr>
    <p:cSldViewPr>
      <p:cViewPr varScale="1">
        <p:scale>
          <a:sx n="94" d="100"/>
          <a:sy n="94" d="100"/>
        </p:scale>
        <p:origin x="58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 сентяб..xlsx]итог'!$C$36</c:f>
              <c:strCache>
                <c:ptCount val="1"/>
                <c:pt idx="0">
                  <c:v>Доведено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 сентяб..xlsx]итог'!$B$37:$B$39</c:f>
              <c:strCache>
                <c:ptCount val="3"/>
                <c:pt idx="0">
                  <c:v>Всего</c:v>
                </c:pt>
                <c:pt idx="1">
                  <c:v>Дорожное хозяйство</c:v>
                </c:pt>
                <c:pt idx="2">
                  <c:v>Транспорт</c:v>
                </c:pt>
              </c:strCache>
            </c:strRef>
          </c:cat>
          <c:val>
            <c:numRef>
              <c:f>'[Диаграмма в Microsoft PowerPoint сентяб..xlsx]итог'!$C$37:$C$39</c:f>
              <c:numCache>
                <c:formatCode>_-* #\ ##0_р_._-;\-* #\ ##0_р_._-;_-* "-"??_р_._-;_-@_-</c:formatCode>
                <c:ptCount val="3"/>
                <c:pt idx="0">
                  <c:v>833524</c:v>
                </c:pt>
                <c:pt idx="1">
                  <c:v>506144</c:v>
                </c:pt>
                <c:pt idx="2">
                  <c:v>327380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 сентяб..xlsx]итог'!$D$36</c:f>
              <c:strCache>
                <c:ptCount val="1"/>
                <c:pt idx="0">
                  <c:v>Потребность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 сентяб..xlsx]итог'!$B$37:$B$39</c:f>
              <c:strCache>
                <c:ptCount val="3"/>
                <c:pt idx="0">
                  <c:v>Всего</c:v>
                </c:pt>
                <c:pt idx="1">
                  <c:v>Дорожное хозяйство</c:v>
                </c:pt>
                <c:pt idx="2">
                  <c:v>Транспорт</c:v>
                </c:pt>
              </c:strCache>
            </c:strRef>
          </c:cat>
          <c:val>
            <c:numRef>
              <c:f>'[Диаграмма в Microsoft PowerPoint сентяб..xlsx]итог'!$D$37:$D$39</c:f>
              <c:numCache>
                <c:formatCode>_-* #\ ##0_р_._-;\-* #\ ##0_р_._-;_-* "-"??_р_._-;_-@_-</c:formatCode>
                <c:ptCount val="3"/>
                <c:pt idx="0">
                  <c:v>1554683</c:v>
                </c:pt>
                <c:pt idx="1">
                  <c:v>1133049</c:v>
                </c:pt>
                <c:pt idx="2">
                  <c:v>421634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0940232"/>
        <c:axId val="7076960"/>
      </c:barChart>
      <c:catAx>
        <c:axId val="190940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76960"/>
        <c:crosses val="autoZero"/>
        <c:auto val="1"/>
        <c:lblAlgn val="ctr"/>
        <c:lblOffset val="100"/>
        <c:noMultiLvlLbl val="0"/>
      </c:catAx>
      <c:valAx>
        <c:axId val="70769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-* #\ ##0_р_._-;\-* #\ ##0_р_._-;_-* &quot;-&quot;??_р_._-;_-@_-" sourceLinked="1"/>
        <c:majorTickMark val="none"/>
        <c:minorTickMark val="none"/>
        <c:tickLblPos val="nextTo"/>
        <c:crossAx val="190940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5195613185836494E-2"/>
          <c:y val="4.1277919474668301E-2"/>
          <c:w val="0.96739391234774097"/>
          <c:h val="0.700470042335721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PowerPoint]МРАД'!$B$30</c:f>
              <c:strCache>
                <c:ptCount val="1"/>
                <c:pt idx="0">
                  <c:v>Доведено 4304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PowerPoint]МРАД'!$A$31:$A$33</c:f>
              <c:strCache>
                <c:ptCount val="3"/>
                <c:pt idx="0">
                  <c:v>Реконструкция</c:v>
                </c:pt>
                <c:pt idx="1">
                  <c:v>Строительство</c:v>
                </c:pt>
                <c:pt idx="2">
                  <c:v>Всего</c:v>
                </c:pt>
              </c:strCache>
            </c:strRef>
          </c:cat>
          <c:val>
            <c:numRef>
              <c:f>'[Диаграмма в Microsoft PowerPoint]МРАД'!$B$31:$B$33</c:f>
              <c:numCache>
                <c:formatCode>#\ ##0.0</c:formatCode>
                <c:ptCount val="3"/>
                <c:pt idx="0">
                  <c:v>1782</c:v>
                </c:pt>
                <c:pt idx="1">
                  <c:v>2522</c:v>
                </c:pt>
                <c:pt idx="2">
                  <c:v>4304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PowerPoint]МРАД'!$C$30</c:f>
              <c:strCache>
                <c:ptCount val="1"/>
                <c:pt idx="0">
                  <c:v>Потребность 5028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PowerPoint]МРАД'!$A$31:$A$33</c:f>
              <c:strCache>
                <c:ptCount val="3"/>
                <c:pt idx="0">
                  <c:v>Реконструкция</c:v>
                </c:pt>
                <c:pt idx="1">
                  <c:v>Строительство</c:v>
                </c:pt>
                <c:pt idx="2">
                  <c:v>Всего</c:v>
                </c:pt>
              </c:strCache>
            </c:strRef>
          </c:cat>
          <c:val>
            <c:numRef>
              <c:f>'[Диаграмма в Microsoft PowerPoint]МРАД'!$C$31:$C$33</c:f>
              <c:numCache>
                <c:formatCode>#\ ##0.0</c:formatCode>
                <c:ptCount val="3"/>
                <c:pt idx="0">
                  <c:v>2506</c:v>
                </c:pt>
                <c:pt idx="1">
                  <c:v>2522</c:v>
                </c:pt>
                <c:pt idx="2">
                  <c:v>5028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1943080"/>
        <c:axId val="251943472"/>
      </c:barChart>
      <c:catAx>
        <c:axId val="25194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1943472"/>
        <c:crosses val="autoZero"/>
        <c:auto val="1"/>
        <c:lblAlgn val="ctr"/>
        <c:lblOffset val="100"/>
        <c:noMultiLvlLbl val="0"/>
      </c:catAx>
      <c:valAx>
        <c:axId val="251943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251943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СУДС!$B$16</c:f>
              <c:strCache>
                <c:ptCount val="1"/>
                <c:pt idx="0">
                  <c:v>Содержание подземных переходов и мостов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3399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СУДС!$C$15:$D$15</c:f>
              <c:strCache>
                <c:ptCount val="2"/>
                <c:pt idx="0">
                  <c:v>Потребность</c:v>
                </c:pt>
                <c:pt idx="1">
                  <c:v>Доведено ДФ</c:v>
                </c:pt>
              </c:strCache>
            </c:strRef>
          </c:cat>
          <c:val>
            <c:numRef>
              <c:f>СУДС!$C$16:$D$16</c:f>
              <c:numCache>
                <c:formatCode>#,##0</c:formatCode>
                <c:ptCount val="2"/>
                <c:pt idx="0">
                  <c:v>331</c:v>
                </c:pt>
                <c:pt idx="1">
                  <c:v>331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1944648"/>
        <c:axId val="251945040"/>
      </c:barChart>
      <c:catAx>
        <c:axId val="251944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1945040"/>
        <c:crosses val="autoZero"/>
        <c:auto val="1"/>
        <c:lblAlgn val="ctr"/>
        <c:lblOffset val="100"/>
        <c:noMultiLvlLbl val="0"/>
      </c:catAx>
      <c:valAx>
        <c:axId val="25194504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51944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/>
              <a:t>тыс. руб.</a:t>
            </a:r>
          </a:p>
        </c:rich>
      </c:tx>
      <c:layout>
        <c:manualLayout>
          <c:xMode val="edge"/>
          <c:yMode val="edge"/>
          <c:x val="0.81952077865266837"/>
          <c:y val="2.77777777777778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1111111111111109E-2"/>
          <c:y val="0.26893518518518517"/>
          <c:w val="0.93888888888888888"/>
          <c:h val="0.6149843248760571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СУДС!$C$25</c:f>
              <c:strCache>
                <c:ptCount val="1"/>
                <c:pt idx="0">
                  <c:v>Доведено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СУДС!$C$26</c:f>
              <c:numCache>
                <c:formatCode>#,##0.0</c:formatCode>
                <c:ptCount val="1"/>
                <c:pt idx="0">
                  <c:v>315318</c:v>
                </c:pt>
              </c:numCache>
            </c:numRef>
          </c:val>
        </c:ser>
        <c:ser>
          <c:idx val="2"/>
          <c:order val="2"/>
          <c:tx>
            <c:strRef>
              <c:f>СУДС!$D$25</c:f>
              <c:strCache>
                <c:ptCount val="1"/>
                <c:pt idx="0">
                  <c:v>Потребность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СУДС!$D$26</c:f>
              <c:numCache>
                <c:formatCode>#,##0.0</c:formatCode>
                <c:ptCount val="1"/>
                <c:pt idx="0">
                  <c:v>372843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9708312"/>
        <c:axId val="2519454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СУДС!$B$25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СУДС!$B$26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</c15:ser>
            </c15:filteredBarSeries>
          </c:ext>
        </c:extLst>
      </c:barChart>
      <c:catAx>
        <c:axId val="119708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1945432"/>
        <c:crosses val="autoZero"/>
        <c:auto val="1"/>
        <c:lblAlgn val="ctr"/>
        <c:lblOffset val="100"/>
        <c:noMultiLvlLbl val="0"/>
      </c:catAx>
      <c:valAx>
        <c:axId val="251945432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19708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chemeClr val="bg1"/>
                </a:solidFill>
              </a:rPr>
              <a:t>тыс. руб.</a:t>
            </a:r>
          </a:p>
        </c:rich>
      </c:tx>
      <c:layout>
        <c:manualLayout>
          <c:xMode val="edge"/>
          <c:yMode val="edge"/>
          <c:x val="0.81118744531933451"/>
          <c:y val="3.24074074074074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8259206121472981E-2"/>
          <c:y val="0.12256316913795785"/>
          <c:w val="0.94739359158297465"/>
          <c:h val="0.784255725387818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 сентяб..xlsx]Транспорт'!$B$31</c:f>
              <c:strCache>
                <c:ptCount val="1"/>
                <c:pt idx="0">
                  <c:v>городской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 сентяб..xlsx]Транспорт'!$C$30:$D$30</c:f>
              <c:strCache>
                <c:ptCount val="2"/>
                <c:pt idx="0">
                  <c:v>Доведено</c:v>
                </c:pt>
                <c:pt idx="1">
                  <c:v>Потребность</c:v>
                </c:pt>
              </c:strCache>
            </c:strRef>
          </c:cat>
          <c:val>
            <c:numRef>
              <c:f>'[Диаграмма в Microsoft PowerPoint сентяб..xlsx]Транспорт'!$C$32:$D$32</c:f>
              <c:numCache>
                <c:formatCode>#\ ##0.0</c:formatCode>
                <c:ptCount val="2"/>
                <c:pt idx="0">
                  <c:v>97032</c:v>
                </c:pt>
                <c:pt idx="1">
                  <c:v>97032</c:v>
                </c:pt>
              </c:numCache>
            </c:numRef>
          </c:val>
        </c:ser>
        <c:ser>
          <c:idx val="1"/>
          <c:order val="1"/>
          <c:tx>
            <c:strRef>
              <c:f>Транспорт!#REF!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'[Диаграмма в Microsoft PowerPoint сентяб..xlsx]Транспорт'!$C$30:$D$30</c:f>
              <c:strCache>
                <c:ptCount val="2"/>
                <c:pt idx="0">
                  <c:v>Доведено</c:v>
                </c:pt>
                <c:pt idx="1">
                  <c:v>Потребность</c:v>
                </c:pt>
              </c:strCache>
            </c:strRef>
          </c:cat>
          <c:val>
            <c:numRef>
              <c:f>Транспорт!#REF!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PowerPoint сентяб..xlsx]Транспорт'!$B$31</c:f>
              <c:strCache>
                <c:ptCount val="1"/>
                <c:pt idx="0">
                  <c:v>городской бюджет</c:v>
                </c:pt>
              </c:strCache>
            </c:strRef>
          </c:tx>
          <c:spPr>
            <a:solidFill>
              <a:srgbClr val="DC7FF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 сентяб..xlsx]Транспорт'!$C$30:$D$30</c:f>
              <c:strCache>
                <c:ptCount val="2"/>
                <c:pt idx="0">
                  <c:v>Доведено</c:v>
                </c:pt>
                <c:pt idx="1">
                  <c:v>Потребность</c:v>
                </c:pt>
              </c:strCache>
            </c:strRef>
          </c:cat>
          <c:val>
            <c:numRef>
              <c:f>'[Диаграмма в Microsoft PowerPoint сентяб..xlsx]Транспорт'!$C$31:$D$31</c:f>
              <c:numCache>
                <c:formatCode>#\ ##0.0</c:formatCode>
                <c:ptCount val="2"/>
                <c:pt idx="0">
                  <c:v>327380</c:v>
                </c:pt>
                <c:pt idx="1">
                  <c:v>421634</c:v>
                </c:pt>
              </c:numCache>
            </c:numRef>
          </c:val>
        </c:ser>
        <c:ser>
          <c:idx val="3"/>
          <c:order val="3"/>
          <c:tx>
            <c:strRef>
              <c:f>Транспорт!#REF!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'[Диаграмма в Microsoft PowerPoint сентяб..xlsx]Транспорт'!$C$30:$D$30</c:f>
              <c:strCache>
                <c:ptCount val="2"/>
                <c:pt idx="0">
                  <c:v>Доведено</c:v>
                </c:pt>
                <c:pt idx="1">
                  <c:v>Потребность</c:v>
                </c:pt>
              </c:strCache>
            </c:strRef>
          </c:cat>
          <c:val>
            <c:numRef>
              <c:f>Транспорт!#REF!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2378608"/>
        <c:axId val="252262752"/>
      </c:barChart>
      <c:catAx>
        <c:axId val="19237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262752"/>
        <c:crosses val="autoZero"/>
        <c:auto val="1"/>
        <c:lblAlgn val="ctr"/>
        <c:lblOffset val="100"/>
        <c:noMultiLvlLbl val="0"/>
      </c:catAx>
      <c:valAx>
        <c:axId val="25226275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9237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400"/>
              <a:t>тыс. руб.</a:t>
            </a:r>
          </a:p>
        </c:rich>
      </c:tx>
      <c:layout>
        <c:manualLayout>
          <c:xMode val="edge"/>
          <c:yMode val="edge"/>
          <c:x val="0.81396522309711283"/>
          <c:y val="1.85185185185185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 сентяб..xlsx]Транспорт'!$C$37:$D$37</c:f>
              <c:strCache>
                <c:ptCount val="2"/>
                <c:pt idx="0">
                  <c:v>Доведено</c:v>
                </c:pt>
                <c:pt idx="1">
                  <c:v>Потребность</c:v>
                </c:pt>
              </c:strCache>
            </c:strRef>
          </c:cat>
          <c:val>
            <c:numRef>
              <c:f>'[Диаграмма в Microsoft PowerPoint сентяб..xlsx]Транспорт'!$C$38:$D$38</c:f>
              <c:numCache>
                <c:formatCode>#\ ##0.0</c:formatCode>
                <c:ptCount val="2"/>
                <c:pt idx="0">
                  <c:v>201153</c:v>
                </c:pt>
                <c:pt idx="1">
                  <c:v>310094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52263928"/>
        <c:axId val="252264320"/>
      </c:barChart>
      <c:catAx>
        <c:axId val="25226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264320"/>
        <c:crosses val="autoZero"/>
        <c:auto val="1"/>
        <c:lblAlgn val="ctr"/>
        <c:lblOffset val="100"/>
        <c:noMultiLvlLbl val="0"/>
      </c:catAx>
      <c:valAx>
        <c:axId val="252264320"/>
        <c:scaling>
          <c:orientation val="minMax"/>
          <c:min val="0"/>
        </c:scaling>
        <c:delete val="1"/>
        <c:axPos val="l"/>
        <c:numFmt formatCode="#\ ##0.0" sourceLinked="1"/>
        <c:majorTickMark val="none"/>
        <c:minorTickMark val="none"/>
        <c:tickLblPos val="nextTo"/>
        <c:crossAx val="252263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400"/>
              <a:t>тыс. руб.</a:t>
            </a:r>
          </a:p>
        </c:rich>
      </c:tx>
      <c:layout>
        <c:manualLayout>
          <c:xMode val="edge"/>
          <c:yMode val="edge"/>
          <c:x val="0.81396522309711283"/>
          <c:y val="1.85185185185185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1111111111111109E-2"/>
          <c:y val="0.18596967639737499"/>
          <c:w val="0.93888888888888888"/>
          <c:h val="0.72714067564365048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 сентяб..xlsx]Транспорт'!$C$34:$D$34</c:f>
              <c:strCache>
                <c:ptCount val="2"/>
                <c:pt idx="0">
                  <c:v>Доведено</c:v>
                </c:pt>
                <c:pt idx="1">
                  <c:v>Потребность</c:v>
                </c:pt>
              </c:strCache>
            </c:strRef>
          </c:cat>
          <c:val>
            <c:numRef>
              <c:f>'[Диаграмма в Microsoft PowerPoint сентяб..xlsx]Транспорт'!$C$38:$D$38</c:f>
              <c:numCache>
                <c:formatCode>#\ ##0.0</c:formatCode>
                <c:ptCount val="2"/>
                <c:pt idx="0">
                  <c:v>14508</c:v>
                </c:pt>
                <c:pt idx="1">
                  <c:v>14508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52265104"/>
        <c:axId val="252265496"/>
      </c:barChart>
      <c:catAx>
        <c:axId val="25226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265496"/>
        <c:crosses val="autoZero"/>
        <c:auto val="1"/>
        <c:lblAlgn val="ctr"/>
        <c:lblOffset val="100"/>
        <c:noMultiLvlLbl val="0"/>
      </c:catAx>
      <c:valAx>
        <c:axId val="252265496"/>
        <c:scaling>
          <c:orientation val="minMax"/>
          <c:min val="0"/>
        </c:scaling>
        <c:delete val="1"/>
        <c:axPos val="l"/>
        <c:numFmt formatCode="#\ ##0.0" sourceLinked="1"/>
        <c:majorTickMark val="none"/>
        <c:minorTickMark val="none"/>
        <c:tickLblPos val="nextTo"/>
        <c:crossAx val="252265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ru-RU"/>
              <a:t>тыс. руб.</a:t>
            </a:r>
          </a:p>
        </c:rich>
      </c:tx>
      <c:layout>
        <c:manualLayout>
          <c:xMode val="edge"/>
          <c:yMode val="edge"/>
          <c:x val="0.83904177602799723"/>
          <c:y val="1.388888888888891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449229520104118E-4"/>
          <c:y val="0.83114106110334063"/>
          <c:w val="0.99841101540959853"/>
          <c:h val="0.149846327197566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>
          <a:latin typeface="Trebuchet MS" panose="020B0603020202020204" pitchFamily="34" charset="0"/>
        </a:defRPr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EB44E2-8A9A-44B3-AA02-AF5C59C32B76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46CF12-FA12-4798-BBF8-855974B3A95A}">
      <dgm:prSet phldrT="[Текст]" custT="1"/>
      <dgm:spPr>
        <a:solidFill>
          <a:schemeClr val="accent5"/>
        </a:solidFill>
      </dgm:spPr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Муниципальная программа </a:t>
          </a:r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«Формирование беспрепятственного доступа инвалидов и других маломобильных групп населения к объектам социальной инфраструктуры на территории городского округа Тольятти на 2014-2020 годы»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15D05F-70A4-4132-815A-48E4701594E2}" type="parTrans" cxnId="{308E2A45-0499-4A0A-A84D-490CE242ED4F}">
      <dgm:prSet/>
      <dgm:spPr/>
      <dgm:t>
        <a:bodyPr/>
        <a:lstStyle/>
        <a:p>
          <a:endParaRPr lang="ru-RU"/>
        </a:p>
      </dgm:t>
    </dgm:pt>
    <dgm:pt modelId="{6DB7C4D2-316B-4036-9BDD-092A0DCFCC4E}" type="sibTrans" cxnId="{308E2A45-0499-4A0A-A84D-490CE242ED4F}">
      <dgm:prSet/>
      <dgm:spPr/>
      <dgm:t>
        <a:bodyPr/>
        <a:lstStyle/>
        <a:p>
          <a:endParaRPr lang="ru-RU"/>
        </a:p>
      </dgm:t>
    </dgm:pt>
    <dgm:pt modelId="{840F3128-9978-493C-A205-F582883BA1C7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 anchor="ctr" anchorCtr="0"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Устройство съездов 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057DB-360D-41CE-B110-422EB8A83D4A}" type="parTrans" cxnId="{0AD22CF3-A502-4BE5-897A-22D93231ECD4}">
      <dgm:prSet/>
      <dgm:spPr/>
      <dgm:t>
        <a:bodyPr/>
        <a:lstStyle/>
        <a:p>
          <a:endParaRPr lang="ru-RU"/>
        </a:p>
      </dgm:t>
    </dgm:pt>
    <dgm:pt modelId="{BF892561-83AF-4453-882D-C23554D771BB}" type="sibTrans" cxnId="{0AD22CF3-A502-4BE5-897A-22D93231ECD4}">
      <dgm:prSet/>
      <dgm:spPr/>
      <dgm:t>
        <a:bodyPr/>
        <a:lstStyle/>
        <a:p>
          <a:endParaRPr lang="ru-RU"/>
        </a:p>
      </dgm:t>
    </dgm:pt>
    <dgm:pt modelId="{35553FC0-14DB-4BF3-B917-813F6F814755}">
      <dgm:prSet phldrT="[Текст]" custT="1"/>
      <dgm:spPr>
        <a:solidFill>
          <a:schemeClr val="accent5"/>
        </a:solidFill>
      </dgm:spPr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Муниципальная программа </a:t>
          </a:r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«Развитие транспортной системы и дорожного хозяйства городского округа Тольятти </a:t>
          </a:r>
          <a:b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2014-2020 </a:t>
          </a:r>
          <a:r>
            <a:rPr lang="ru-RU" sz="1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г.г</a:t>
          </a: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.»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666D20-F774-41AC-A450-E96B06E7ED37}" type="parTrans" cxnId="{A4B800FD-6A01-45E8-9498-9BB29292B018}">
      <dgm:prSet/>
      <dgm:spPr/>
      <dgm:t>
        <a:bodyPr/>
        <a:lstStyle/>
        <a:p>
          <a:endParaRPr lang="ru-RU"/>
        </a:p>
      </dgm:t>
    </dgm:pt>
    <dgm:pt modelId="{7A8977F3-25C4-4915-953D-E983AFA36678}" type="sibTrans" cxnId="{A4B800FD-6A01-45E8-9498-9BB29292B018}">
      <dgm:prSet/>
      <dgm:spPr/>
      <dgm:t>
        <a:bodyPr/>
        <a:lstStyle/>
        <a:p>
          <a:endParaRPr lang="ru-RU"/>
        </a:p>
      </dgm:t>
    </dgm:pt>
    <dgm:pt modelId="{4F1E8F27-94D3-4424-9937-62F91C4E1A61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Модернизация и развитие автомобильных дорог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F1EE4A-9844-4E58-BF69-B59EDC082431}" type="parTrans" cxnId="{E45E5D3E-4758-411B-8214-3F3AB983433A}">
      <dgm:prSet/>
      <dgm:spPr/>
      <dgm:t>
        <a:bodyPr/>
        <a:lstStyle/>
        <a:p>
          <a:endParaRPr lang="ru-RU"/>
        </a:p>
      </dgm:t>
    </dgm:pt>
    <dgm:pt modelId="{641FFA35-8545-4357-A56F-019BDA1EE96C}" type="sibTrans" cxnId="{E45E5D3E-4758-411B-8214-3F3AB983433A}">
      <dgm:prSet/>
      <dgm:spPr/>
      <dgm:t>
        <a:bodyPr/>
        <a:lstStyle/>
        <a:p>
          <a:endParaRPr lang="ru-RU"/>
        </a:p>
      </dgm:t>
    </dgm:pt>
    <dgm:pt modelId="{7CE1894A-EE07-44A6-B7D6-F68C33FC94F0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безопасности дорожного движения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19CF52-B631-4ED8-8E85-79F9CEB2D920}" type="parTrans" cxnId="{88BE317E-5600-452C-A86F-FFC24140C635}">
      <dgm:prSet/>
      <dgm:spPr/>
      <dgm:t>
        <a:bodyPr/>
        <a:lstStyle/>
        <a:p>
          <a:endParaRPr lang="ru-RU"/>
        </a:p>
      </dgm:t>
    </dgm:pt>
    <dgm:pt modelId="{BD0BAE3F-3D8D-4926-B5A4-A48AD314E61F}" type="sibTrans" cxnId="{88BE317E-5600-452C-A86F-FFC24140C635}">
      <dgm:prSet/>
      <dgm:spPr/>
      <dgm:t>
        <a:bodyPr/>
        <a:lstStyle/>
        <a:p>
          <a:endParaRPr lang="ru-RU"/>
        </a:p>
      </dgm:t>
    </dgm:pt>
    <dgm:pt modelId="{A6440E5E-83D9-4796-8689-29350DFA11E1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автомобильных дорог, расположенных в зоне застройки индивидуальными жилыми домами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299582-3756-40DD-ACF7-A44DB3AC9E3D}" type="parTrans" cxnId="{EA40043A-6CAB-4356-B195-BFF7F2EE8441}">
      <dgm:prSet/>
      <dgm:spPr/>
      <dgm:t>
        <a:bodyPr/>
        <a:lstStyle/>
        <a:p>
          <a:endParaRPr lang="ru-RU"/>
        </a:p>
      </dgm:t>
    </dgm:pt>
    <dgm:pt modelId="{218FDCD7-A447-4E10-8EAD-9AFD5D4541AB}" type="sibTrans" cxnId="{EA40043A-6CAB-4356-B195-BFF7F2EE8441}">
      <dgm:prSet/>
      <dgm:spPr/>
      <dgm:t>
        <a:bodyPr/>
        <a:lstStyle/>
        <a:p>
          <a:endParaRPr lang="ru-RU"/>
        </a:p>
      </dgm:t>
    </dgm:pt>
    <dgm:pt modelId="{4363CF41-3F31-4891-B194-23C7C7FE32D3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городского пассажирского транспорта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40A0B2-3EB8-436D-AB08-C1DAF14CE863}" type="parTrans" cxnId="{D927888C-A20F-4C6F-9E02-512488F3217A}">
      <dgm:prSet/>
      <dgm:spPr/>
      <dgm:t>
        <a:bodyPr/>
        <a:lstStyle/>
        <a:p>
          <a:endParaRPr lang="ru-RU"/>
        </a:p>
      </dgm:t>
    </dgm:pt>
    <dgm:pt modelId="{28C1C884-DBAC-477A-B5F2-9B9B801CD8F6}" type="sibTrans" cxnId="{D927888C-A20F-4C6F-9E02-512488F3217A}">
      <dgm:prSet/>
      <dgm:spPr/>
      <dgm:t>
        <a:bodyPr/>
        <a:lstStyle/>
        <a:p>
          <a:endParaRPr lang="ru-RU"/>
        </a:p>
      </dgm:t>
    </dgm:pt>
    <dgm:pt modelId="{45085E48-570C-4399-A3C6-2BAAACAF47FC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улично-дорожной сети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4B49EE-89A1-4D30-A5FA-92209888919F}" type="parTrans" cxnId="{34079F6F-89CA-4E63-BD9E-AE0448333324}">
      <dgm:prSet/>
      <dgm:spPr/>
      <dgm:t>
        <a:bodyPr/>
        <a:lstStyle/>
        <a:p>
          <a:endParaRPr lang="ru-RU"/>
        </a:p>
      </dgm:t>
    </dgm:pt>
    <dgm:pt modelId="{23FFE05E-E949-4007-B88D-5A00E1F84634}" type="sibTrans" cxnId="{34079F6F-89CA-4E63-BD9E-AE0448333324}">
      <dgm:prSet/>
      <dgm:spPr/>
      <dgm:t>
        <a:bodyPr/>
        <a:lstStyle/>
        <a:p>
          <a:endParaRPr lang="ru-RU"/>
        </a:p>
      </dgm:t>
    </dgm:pt>
    <dgm:pt modelId="{733A7424-11C3-4F75-8B5D-AB9950C47514}" type="pres">
      <dgm:prSet presAssocID="{D6EB44E2-8A9A-44B3-AA02-AF5C59C32B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7227637-3EF8-4452-BCCF-31691A18388C}" type="pres">
      <dgm:prSet presAssocID="{BA46CF12-FA12-4798-BBF8-855974B3A95A}" presName="linNode" presStyleCnt="0"/>
      <dgm:spPr/>
    </dgm:pt>
    <dgm:pt modelId="{C97331FC-C6B7-4B9D-B1CB-1BEA2DCDC3B7}" type="pres">
      <dgm:prSet presAssocID="{BA46CF12-FA12-4798-BBF8-855974B3A95A}" presName="parentShp" presStyleLbl="node1" presStyleIdx="0" presStyleCnt="2" custScaleX="117970" custScaleY="53258" custLinFactNeighborX="-7135" custLinFactNeighborY="-5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913AAD-D769-4756-833B-0B574CB55CDE}" type="pres">
      <dgm:prSet presAssocID="{BA46CF12-FA12-4798-BBF8-855974B3A95A}" presName="childShp" presStyleLbl="bgAccFollowNode1" presStyleIdx="0" presStyleCnt="2" custScaleX="74138" custScaleY="18330" custLinFactNeighborX="1479" custLinFactNeighborY="-9310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6451D2A9-7DAB-46F6-8F4A-99744E562ACE}" type="pres">
      <dgm:prSet presAssocID="{6DB7C4D2-316B-4036-9BDD-092A0DCFCC4E}" presName="spacing" presStyleCnt="0"/>
      <dgm:spPr/>
    </dgm:pt>
    <dgm:pt modelId="{FC30CED6-5A43-4B2F-8D9A-7DDD18DE7CA5}" type="pres">
      <dgm:prSet presAssocID="{35553FC0-14DB-4BF3-B917-813F6F814755}" presName="linNode" presStyleCnt="0"/>
      <dgm:spPr/>
    </dgm:pt>
    <dgm:pt modelId="{9EEF8F12-A932-409C-B5D7-8E352A6D4E43}" type="pres">
      <dgm:prSet presAssocID="{35553FC0-14DB-4BF3-B917-813F6F814755}" presName="parentShp" presStyleLbl="node1" presStyleIdx="1" presStyleCnt="2" custScaleX="122054" custScaleY="52738" custLinFactNeighborX="-2272" custLinFactNeighborY="9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8626E0-22EC-48E3-A778-177AA43CE988}" type="pres">
      <dgm:prSet presAssocID="{35553FC0-14DB-4BF3-B917-813F6F814755}" presName="childShp" presStyleLbl="bgAccFollowNode1" presStyleIdx="1" presStyleCnt="2" custScaleX="83812" custScaleY="49195" custLinFactNeighborX="685" custLinFactNeighborY="-4740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</dgm:ptLst>
  <dgm:cxnLst>
    <dgm:cxn modelId="{88BE317E-5600-452C-A86F-FFC24140C635}" srcId="{35553FC0-14DB-4BF3-B917-813F6F814755}" destId="{7CE1894A-EE07-44A6-B7D6-F68C33FC94F0}" srcOrd="1" destOrd="0" parTransId="{8619CF52-B631-4ED8-8E85-79F9CEB2D920}" sibTransId="{BD0BAE3F-3D8D-4926-B5A4-A48AD314E61F}"/>
    <dgm:cxn modelId="{46607A24-71F6-4952-878C-D1AAF680935A}" type="presOf" srcId="{45085E48-570C-4399-A3C6-2BAAACAF47FC}" destId="{858626E0-22EC-48E3-A778-177AA43CE988}" srcOrd="0" destOrd="4" presId="urn:microsoft.com/office/officeart/2005/8/layout/vList6"/>
    <dgm:cxn modelId="{34079F6F-89CA-4E63-BD9E-AE0448333324}" srcId="{35553FC0-14DB-4BF3-B917-813F6F814755}" destId="{45085E48-570C-4399-A3C6-2BAAACAF47FC}" srcOrd="4" destOrd="0" parTransId="{2D4B49EE-89A1-4D30-A5FA-92209888919F}" sibTransId="{23FFE05E-E949-4007-B88D-5A00E1F84634}"/>
    <dgm:cxn modelId="{D927888C-A20F-4C6F-9E02-512488F3217A}" srcId="{35553FC0-14DB-4BF3-B917-813F6F814755}" destId="{4363CF41-3F31-4891-B194-23C7C7FE32D3}" srcOrd="3" destOrd="0" parTransId="{D840A0B2-3EB8-436D-AB08-C1DAF14CE863}" sibTransId="{28C1C884-DBAC-477A-B5F2-9B9B801CD8F6}"/>
    <dgm:cxn modelId="{BBEDE36E-16E1-41CB-9B1A-5C83457C9650}" type="presOf" srcId="{A6440E5E-83D9-4796-8689-29350DFA11E1}" destId="{858626E0-22EC-48E3-A778-177AA43CE988}" srcOrd="0" destOrd="2" presId="urn:microsoft.com/office/officeart/2005/8/layout/vList6"/>
    <dgm:cxn modelId="{0AD22CF3-A502-4BE5-897A-22D93231ECD4}" srcId="{BA46CF12-FA12-4798-BBF8-855974B3A95A}" destId="{840F3128-9978-493C-A205-F582883BA1C7}" srcOrd="0" destOrd="0" parTransId="{CE1057DB-360D-41CE-B110-422EB8A83D4A}" sibTransId="{BF892561-83AF-4453-882D-C23554D771BB}"/>
    <dgm:cxn modelId="{1ECB402C-5A94-4200-9136-8CCCCF115727}" type="presOf" srcId="{7CE1894A-EE07-44A6-B7D6-F68C33FC94F0}" destId="{858626E0-22EC-48E3-A778-177AA43CE988}" srcOrd="0" destOrd="1" presId="urn:microsoft.com/office/officeart/2005/8/layout/vList6"/>
    <dgm:cxn modelId="{DDC2EA92-A61D-4F57-8887-352C36E55CD1}" type="presOf" srcId="{D6EB44E2-8A9A-44B3-AA02-AF5C59C32B76}" destId="{733A7424-11C3-4F75-8B5D-AB9950C47514}" srcOrd="0" destOrd="0" presId="urn:microsoft.com/office/officeart/2005/8/layout/vList6"/>
    <dgm:cxn modelId="{E45E5D3E-4758-411B-8214-3F3AB983433A}" srcId="{35553FC0-14DB-4BF3-B917-813F6F814755}" destId="{4F1E8F27-94D3-4424-9937-62F91C4E1A61}" srcOrd="0" destOrd="0" parTransId="{8AF1EE4A-9844-4E58-BF69-B59EDC082431}" sibTransId="{641FFA35-8545-4357-A56F-019BDA1EE96C}"/>
    <dgm:cxn modelId="{A4B800FD-6A01-45E8-9498-9BB29292B018}" srcId="{D6EB44E2-8A9A-44B3-AA02-AF5C59C32B76}" destId="{35553FC0-14DB-4BF3-B917-813F6F814755}" srcOrd="1" destOrd="0" parTransId="{B4666D20-F774-41AC-A450-E96B06E7ED37}" sibTransId="{7A8977F3-25C4-4915-953D-E983AFA36678}"/>
    <dgm:cxn modelId="{F2EC2712-F18D-4AA4-9F4F-26914D8491DE}" type="presOf" srcId="{BA46CF12-FA12-4798-BBF8-855974B3A95A}" destId="{C97331FC-C6B7-4B9D-B1CB-1BEA2DCDC3B7}" srcOrd="0" destOrd="0" presId="urn:microsoft.com/office/officeart/2005/8/layout/vList6"/>
    <dgm:cxn modelId="{EA40043A-6CAB-4356-B195-BFF7F2EE8441}" srcId="{35553FC0-14DB-4BF3-B917-813F6F814755}" destId="{A6440E5E-83D9-4796-8689-29350DFA11E1}" srcOrd="2" destOrd="0" parTransId="{5D299582-3756-40DD-ACF7-A44DB3AC9E3D}" sibTransId="{218FDCD7-A447-4E10-8EAD-9AFD5D4541AB}"/>
    <dgm:cxn modelId="{F0ED1F53-471B-4C5D-B6AA-FF838B1B1DF3}" type="presOf" srcId="{35553FC0-14DB-4BF3-B917-813F6F814755}" destId="{9EEF8F12-A932-409C-B5D7-8E352A6D4E43}" srcOrd="0" destOrd="0" presId="urn:microsoft.com/office/officeart/2005/8/layout/vList6"/>
    <dgm:cxn modelId="{2792D0B8-8CC0-4659-AFA8-EFE7D13C889C}" type="presOf" srcId="{840F3128-9978-493C-A205-F582883BA1C7}" destId="{EE913AAD-D769-4756-833B-0B574CB55CDE}" srcOrd="0" destOrd="0" presId="urn:microsoft.com/office/officeart/2005/8/layout/vList6"/>
    <dgm:cxn modelId="{308E2A45-0499-4A0A-A84D-490CE242ED4F}" srcId="{D6EB44E2-8A9A-44B3-AA02-AF5C59C32B76}" destId="{BA46CF12-FA12-4798-BBF8-855974B3A95A}" srcOrd="0" destOrd="0" parTransId="{DE15D05F-70A4-4132-815A-48E4701594E2}" sibTransId="{6DB7C4D2-316B-4036-9BDD-092A0DCFCC4E}"/>
    <dgm:cxn modelId="{35452F19-BA2A-4565-81E1-7B19147A1FC8}" type="presOf" srcId="{4363CF41-3F31-4891-B194-23C7C7FE32D3}" destId="{858626E0-22EC-48E3-A778-177AA43CE988}" srcOrd="0" destOrd="3" presId="urn:microsoft.com/office/officeart/2005/8/layout/vList6"/>
    <dgm:cxn modelId="{F1529EC3-35BB-416B-9E90-3D14F8D81E8C}" type="presOf" srcId="{4F1E8F27-94D3-4424-9937-62F91C4E1A61}" destId="{858626E0-22EC-48E3-A778-177AA43CE988}" srcOrd="0" destOrd="0" presId="urn:microsoft.com/office/officeart/2005/8/layout/vList6"/>
    <dgm:cxn modelId="{982D4CBE-011D-4E79-B7A0-F0399DF88C14}" type="presParOf" srcId="{733A7424-11C3-4F75-8B5D-AB9950C47514}" destId="{C7227637-3EF8-4452-BCCF-31691A18388C}" srcOrd="0" destOrd="0" presId="urn:microsoft.com/office/officeart/2005/8/layout/vList6"/>
    <dgm:cxn modelId="{79CA6CD0-596E-41A8-9F5D-3A59EE613168}" type="presParOf" srcId="{C7227637-3EF8-4452-BCCF-31691A18388C}" destId="{C97331FC-C6B7-4B9D-B1CB-1BEA2DCDC3B7}" srcOrd="0" destOrd="0" presId="urn:microsoft.com/office/officeart/2005/8/layout/vList6"/>
    <dgm:cxn modelId="{2BF24678-A05B-46D5-A086-845E9462B087}" type="presParOf" srcId="{C7227637-3EF8-4452-BCCF-31691A18388C}" destId="{EE913AAD-D769-4756-833B-0B574CB55CDE}" srcOrd="1" destOrd="0" presId="urn:microsoft.com/office/officeart/2005/8/layout/vList6"/>
    <dgm:cxn modelId="{4AB418E5-8903-4746-9800-55B1D00FD91C}" type="presParOf" srcId="{733A7424-11C3-4F75-8B5D-AB9950C47514}" destId="{6451D2A9-7DAB-46F6-8F4A-99744E562ACE}" srcOrd="1" destOrd="0" presId="urn:microsoft.com/office/officeart/2005/8/layout/vList6"/>
    <dgm:cxn modelId="{C63E0911-83CF-48A9-96BF-8B70FB8E0498}" type="presParOf" srcId="{733A7424-11C3-4F75-8B5D-AB9950C47514}" destId="{FC30CED6-5A43-4B2F-8D9A-7DDD18DE7CA5}" srcOrd="2" destOrd="0" presId="urn:microsoft.com/office/officeart/2005/8/layout/vList6"/>
    <dgm:cxn modelId="{7D2D1C8E-6282-47AB-961B-8F9BD5B221B3}" type="presParOf" srcId="{FC30CED6-5A43-4B2F-8D9A-7DDD18DE7CA5}" destId="{9EEF8F12-A932-409C-B5D7-8E352A6D4E43}" srcOrd="0" destOrd="0" presId="urn:microsoft.com/office/officeart/2005/8/layout/vList6"/>
    <dgm:cxn modelId="{04AF43CB-7231-4822-85D6-BA3E39B35F06}" type="presParOf" srcId="{FC30CED6-5A43-4B2F-8D9A-7DDD18DE7CA5}" destId="{858626E0-22EC-48E3-A778-177AA43CE98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DE5E71-FD47-4C1A-84A4-5C5E811421C9}" type="doc">
      <dgm:prSet loTypeId="urn:microsoft.com/office/officeart/2005/8/layout/vList4#1" loCatId="picture" qsTypeId="urn:microsoft.com/office/officeart/2005/8/quickstyle/simple4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1B2B24DD-AD6A-4ADF-8AA7-D996CC4756AE}">
      <dgm:prSet phldrT="[Text]" custT="1"/>
      <dgm:spPr/>
      <dgm:t>
        <a:bodyPr/>
        <a:lstStyle/>
        <a:p>
          <a:r>
            <a:rPr lang="ru-RU" sz="1800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безопасности дорожного движения</a:t>
          </a:r>
          <a:endParaRPr lang="ru-RU" sz="1800" noProof="0" dirty="0">
            <a:solidFill>
              <a:srgbClr val="0099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767CCD-17DE-4EAC-9471-879EF0793117}" type="parTrans" cxnId="{440EEDB2-41E9-49A9-8184-79835D8FAC7B}">
      <dgm:prSet/>
      <dgm:spPr/>
      <dgm:t>
        <a:bodyPr/>
        <a:lstStyle/>
        <a:p>
          <a:endParaRPr lang="en-US"/>
        </a:p>
      </dgm:t>
    </dgm:pt>
    <dgm:pt modelId="{96DB799D-5883-429A-9066-2452CB3593A0}" type="sibTrans" cxnId="{440EEDB2-41E9-49A9-8184-79835D8FAC7B}">
      <dgm:prSet/>
      <dgm:spPr/>
      <dgm:t>
        <a:bodyPr/>
        <a:lstStyle/>
        <a:p>
          <a:endParaRPr lang="en-US"/>
        </a:p>
      </dgm:t>
      <dgm:extLst/>
    </dgm:pt>
    <dgm:pt modelId="{7EB639DD-4157-4EB0-972E-FF7FF44C7E3F}">
      <dgm:prSet phldrT="[Text]" custT="1"/>
      <dgm:spPr/>
      <dgm:t>
        <a:bodyPr/>
        <a:lstStyle/>
        <a:p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автомобильных дорог, расположенных в зоне застройки индивидуальными жилыми домами</a:t>
          </a:r>
          <a:endParaRPr lang="ru-RU" sz="1600" b="0" i="0" noProof="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FB468C-3D16-4648-A06B-754F22149EBD}" type="parTrans" cxnId="{35954746-AFAE-4C08-9C52-0EC59EBFACA2}">
      <dgm:prSet/>
      <dgm:spPr/>
      <dgm:t>
        <a:bodyPr/>
        <a:lstStyle/>
        <a:p>
          <a:endParaRPr lang="en-US"/>
        </a:p>
      </dgm:t>
    </dgm:pt>
    <dgm:pt modelId="{192FBBF7-42C8-4055-94CC-D31EE38673F2}" type="sibTrans" cxnId="{35954746-AFAE-4C08-9C52-0EC59EBFACA2}">
      <dgm:prSet/>
      <dgm:spPr/>
      <dgm:t>
        <a:bodyPr/>
        <a:lstStyle/>
        <a:p>
          <a:endParaRPr lang="en-US"/>
        </a:p>
      </dgm:t>
      <dgm:extLst/>
    </dgm:pt>
    <dgm:pt modelId="{17A85B0C-7244-4527-9525-902AAE79A007}">
      <dgm:prSet phldrT="[Text]" custT="1"/>
      <dgm:spPr/>
      <dgm:t>
        <a:bodyPr/>
        <a:lstStyle/>
        <a:p>
          <a:r>
            <a:rPr lang="ru-RU" sz="1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городского пассажирского транспорта</a:t>
          </a:r>
          <a:endParaRPr lang="ru-RU" sz="1800" noProof="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B3B5B8-CDA5-45FF-B954-231E4DF78ABD}" type="parTrans" cxnId="{10EFDAFF-D562-4FE0-A5BF-8A92669DADD4}">
      <dgm:prSet/>
      <dgm:spPr/>
      <dgm:t>
        <a:bodyPr/>
        <a:lstStyle/>
        <a:p>
          <a:endParaRPr lang="en-US"/>
        </a:p>
      </dgm:t>
    </dgm:pt>
    <dgm:pt modelId="{C317F779-6375-4877-B49E-BF0351655520}" type="sibTrans" cxnId="{10EFDAFF-D562-4FE0-A5BF-8A92669DADD4}">
      <dgm:prSet/>
      <dgm:spPr/>
      <dgm:t>
        <a:bodyPr/>
        <a:lstStyle/>
        <a:p>
          <a:endParaRPr lang="en-US"/>
        </a:p>
      </dgm:t>
      <dgm:extLst/>
    </dgm:pt>
    <dgm:pt modelId="{1220BA5B-6D11-4805-99C9-AAC7635BFFD1}">
      <dgm:prSet phldrT="[Text]" custT="1"/>
      <dgm:spPr/>
      <dgm:t>
        <a:bodyPr/>
        <a:lstStyle/>
        <a:p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улично-дорожной сети</a:t>
          </a:r>
          <a:endParaRPr lang="ru-RU" sz="1800" b="0" i="0" noProof="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9B9EB1-0941-4234-9B6C-EF12DA5F55BC}" type="parTrans" cxnId="{C22E27BE-6F58-4055-A159-A24B70365A29}">
      <dgm:prSet/>
      <dgm:spPr/>
      <dgm:t>
        <a:bodyPr/>
        <a:lstStyle/>
        <a:p>
          <a:endParaRPr lang="en-US"/>
        </a:p>
      </dgm:t>
    </dgm:pt>
    <dgm:pt modelId="{7E4705EA-8F28-4472-9BF0-C722338A6E94}" type="sibTrans" cxnId="{C22E27BE-6F58-4055-A159-A24B70365A29}">
      <dgm:prSet/>
      <dgm:spPr/>
      <dgm:t>
        <a:bodyPr/>
        <a:lstStyle/>
        <a:p>
          <a:endParaRPr lang="en-US"/>
        </a:p>
      </dgm:t>
      <dgm:extLst/>
    </dgm:pt>
    <dgm:pt modelId="{1C4F91C8-31C8-4A6E-81A4-F7F091005389}">
      <dgm:prSet phldrT="[Text]" custT="1"/>
      <dgm:spPr/>
      <dgm:t>
        <a:bodyPr/>
        <a:lstStyle/>
        <a:p>
          <a:r>
            <a:rPr lang="ru-RU" sz="1800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Модернизация и развитие автомобильных дорог</a:t>
          </a:r>
          <a:endParaRPr lang="ru-RU" sz="1800" b="0" i="0" noProof="0" dirty="0">
            <a:solidFill>
              <a:srgbClr val="66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B7843A-4652-4DBF-A4A9-4287FBA1A0EE}" type="sibTrans" cxnId="{7D9118BA-2917-4390-80EA-2316D74CA9C0}">
      <dgm:prSet/>
      <dgm:spPr/>
      <dgm:t>
        <a:bodyPr/>
        <a:lstStyle/>
        <a:p>
          <a:endParaRPr lang="en-US"/>
        </a:p>
      </dgm:t>
    </dgm:pt>
    <dgm:pt modelId="{030EA36D-8F57-40DD-AB2F-50973235D319}" type="parTrans" cxnId="{7D9118BA-2917-4390-80EA-2316D74CA9C0}">
      <dgm:prSet/>
      <dgm:spPr/>
      <dgm:t>
        <a:bodyPr/>
        <a:lstStyle/>
        <a:p>
          <a:endParaRPr lang="en-US"/>
        </a:p>
      </dgm:t>
    </dgm:pt>
    <dgm:pt modelId="{706C0492-EE4F-481D-AACE-3B1D486C09D8}" type="pres">
      <dgm:prSet presAssocID="{BCDE5E71-FD47-4C1A-84A4-5C5E81142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2AB-1707-4E82-BE5D-6C5E2B0E62DF}" type="pres">
      <dgm:prSet presAssocID="{1C4F91C8-31C8-4A6E-81A4-F7F091005389}" presName="comp" presStyleCnt="0"/>
      <dgm:spPr/>
    </dgm:pt>
    <dgm:pt modelId="{78258D0E-1751-4024-B62E-E8284279CAE9}" type="pres">
      <dgm:prSet presAssocID="{1C4F91C8-31C8-4A6E-81A4-F7F091005389}" presName="box" presStyleLbl="node1" presStyleIdx="0" presStyleCnt="5"/>
      <dgm:spPr/>
      <dgm:t>
        <a:bodyPr/>
        <a:lstStyle/>
        <a:p>
          <a:endParaRPr lang="ru-RU"/>
        </a:p>
      </dgm:t>
    </dgm:pt>
    <dgm:pt modelId="{632803AA-9779-4897-B17B-10746828990D}" type="pres">
      <dgm:prSet presAssocID="{1C4F91C8-31C8-4A6E-81A4-F7F091005389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E50A140-4334-4C31-947B-584433630DF8}" type="pres">
      <dgm:prSet presAssocID="{1C4F91C8-31C8-4A6E-81A4-F7F09100538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6EFB6-87BE-4846-8821-F3CEBAB4785E}" type="pres">
      <dgm:prSet presAssocID="{6EB7843A-4652-4DBF-A4A9-4287FBA1A0EE}" presName="spacer" presStyleCnt="0"/>
      <dgm:spPr/>
    </dgm:pt>
    <dgm:pt modelId="{A0098981-0EE6-48C1-A064-6315CD3A089E}" type="pres">
      <dgm:prSet presAssocID="{1B2B24DD-AD6A-4ADF-8AA7-D996CC4756AE}" presName="comp" presStyleCnt="0"/>
      <dgm:spPr/>
    </dgm:pt>
    <dgm:pt modelId="{E1BDF04B-CE3C-4C5E-99EC-FFC29DA7648D}" type="pres">
      <dgm:prSet presAssocID="{1B2B24DD-AD6A-4ADF-8AA7-D996CC4756AE}" presName="box" presStyleLbl="node1" presStyleIdx="1" presStyleCnt="5"/>
      <dgm:spPr/>
      <dgm:t>
        <a:bodyPr/>
        <a:lstStyle/>
        <a:p>
          <a:endParaRPr lang="ru-RU"/>
        </a:p>
      </dgm:t>
    </dgm:pt>
    <dgm:pt modelId="{B137CAE6-EB76-4F58-A458-83D30A9D24ED}" type="pres">
      <dgm:prSet presAssocID="{1B2B24DD-AD6A-4ADF-8AA7-D996CC4756AE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loseup of hands holding magnifier and pen" title="Sample Picture"/>
        </a:ext>
      </dgm:extLst>
    </dgm:pt>
    <dgm:pt modelId="{709FC4A0-F088-4B9A-BA45-9C4949CE6239}" type="pres">
      <dgm:prSet presAssocID="{1B2B24DD-AD6A-4ADF-8AA7-D996CC4756AE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DF3076-6AE0-4C9F-BE6C-F88E2FC2AE18}" type="pres">
      <dgm:prSet presAssocID="{96DB799D-5883-429A-9066-2452CB3593A0}" presName="spacer" presStyleCnt="0"/>
      <dgm:spPr/>
    </dgm:pt>
    <dgm:pt modelId="{990B6FEA-1504-44DC-B631-694945E82527}" type="pres">
      <dgm:prSet presAssocID="{7EB639DD-4157-4EB0-972E-FF7FF44C7E3F}" presName="comp" presStyleCnt="0"/>
      <dgm:spPr/>
    </dgm:pt>
    <dgm:pt modelId="{6EC8E49B-7B74-449A-9104-9E003E5BB894}" type="pres">
      <dgm:prSet presAssocID="{7EB639DD-4157-4EB0-972E-FF7FF44C7E3F}" presName="box" presStyleLbl="node1" presStyleIdx="2" presStyleCnt="5" custLinFactNeighborX="0" custLinFactNeighborY="-57"/>
      <dgm:spPr/>
      <dgm:t>
        <a:bodyPr/>
        <a:lstStyle/>
        <a:p>
          <a:endParaRPr lang="ru-RU"/>
        </a:p>
      </dgm:t>
    </dgm:pt>
    <dgm:pt modelId="{80107244-80AE-441F-8065-AA2C0F753694}" type="pres">
      <dgm:prSet presAssocID="{7EB639DD-4157-4EB0-972E-FF7FF44C7E3F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loseup of hand plugging cables into computer" title="Sample Picture"/>
        </a:ext>
      </dgm:extLst>
    </dgm:pt>
    <dgm:pt modelId="{2F62A9E8-89C8-46F3-BC5A-8E5C72C51D98}" type="pres">
      <dgm:prSet presAssocID="{7EB639DD-4157-4EB0-972E-FF7FF44C7E3F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5F1CC-2B36-44EE-815A-4D16810F7920}" type="pres">
      <dgm:prSet presAssocID="{192FBBF7-42C8-4055-94CC-D31EE38673F2}" presName="spacer" presStyleCnt="0"/>
      <dgm:spPr/>
    </dgm:pt>
    <dgm:pt modelId="{8314B0A6-DA4D-4648-AB29-63730F8D60A5}" type="pres">
      <dgm:prSet presAssocID="{17A85B0C-7244-4527-9525-902AAE79A007}" presName="comp" presStyleCnt="0"/>
      <dgm:spPr/>
    </dgm:pt>
    <dgm:pt modelId="{B1DFC4A7-6B41-4642-9059-1C091163178F}" type="pres">
      <dgm:prSet presAssocID="{17A85B0C-7244-4527-9525-902AAE79A007}" presName="box" presStyleLbl="node1" presStyleIdx="3" presStyleCnt="5"/>
      <dgm:spPr/>
      <dgm:t>
        <a:bodyPr/>
        <a:lstStyle/>
        <a:p>
          <a:endParaRPr lang="ru-RU"/>
        </a:p>
      </dgm:t>
    </dgm:pt>
    <dgm:pt modelId="{D7D5EA2E-B9CC-42DB-95BF-C424B3FDBB57}" type="pres">
      <dgm:prSet presAssocID="{17A85B0C-7244-4527-9525-902AAE79A007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loseup of finger pushing power button" title="Sample Picture"/>
        </a:ext>
      </dgm:extLst>
    </dgm:pt>
    <dgm:pt modelId="{21501FFF-F0C9-48F2-8F4D-258789092A6E}" type="pres">
      <dgm:prSet presAssocID="{17A85B0C-7244-4527-9525-902AAE79A007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E5FAF-C16C-4444-9F3F-E876A9DD2BDF}" type="pres">
      <dgm:prSet presAssocID="{C317F779-6375-4877-B49E-BF0351655520}" presName="spacer" presStyleCnt="0"/>
      <dgm:spPr/>
    </dgm:pt>
    <dgm:pt modelId="{D5C3B5C8-527E-4EBA-85A3-564A1001FBC9}" type="pres">
      <dgm:prSet presAssocID="{1220BA5B-6D11-4805-99C9-AAC7635BFFD1}" presName="comp" presStyleCnt="0"/>
      <dgm:spPr/>
    </dgm:pt>
    <dgm:pt modelId="{826ADF1A-AF93-4A7A-AE6A-23432419DE96}" type="pres">
      <dgm:prSet presAssocID="{1220BA5B-6D11-4805-99C9-AAC7635BFFD1}" presName="box" presStyleLbl="node1" presStyleIdx="4" presStyleCnt="5"/>
      <dgm:spPr/>
      <dgm:t>
        <a:bodyPr/>
        <a:lstStyle/>
        <a:p>
          <a:endParaRPr lang="ru-RU"/>
        </a:p>
      </dgm:t>
    </dgm:pt>
    <dgm:pt modelId="{F8F818E6-1FED-488D-A53D-58AF4C71E30E}" type="pres">
      <dgm:prSet presAssocID="{1220BA5B-6D11-4805-99C9-AAC7635BFFD1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loseup of hand holding pen and pointing to data in column chart" title="Sample Picture"/>
        </a:ext>
      </dgm:extLst>
    </dgm:pt>
    <dgm:pt modelId="{31F2A3A7-5EF6-4E0D-9BD5-B6914FD271BD}" type="pres">
      <dgm:prSet presAssocID="{1220BA5B-6D11-4805-99C9-AAC7635BFFD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6254C5-A48F-4E3C-8880-61BD329C9583}" type="presOf" srcId="{1220BA5B-6D11-4805-99C9-AAC7635BFFD1}" destId="{826ADF1A-AF93-4A7A-AE6A-23432419DE96}" srcOrd="0" destOrd="0" presId="urn:microsoft.com/office/officeart/2005/8/layout/vList4#1"/>
    <dgm:cxn modelId="{440EEDB2-41E9-49A9-8184-79835D8FAC7B}" srcId="{BCDE5E71-FD47-4C1A-84A4-5C5E811421C9}" destId="{1B2B24DD-AD6A-4ADF-8AA7-D996CC4756AE}" srcOrd="1" destOrd="0" parTransId="{50767CCD-17DE-4EAC-9471-879EF0793117}" sibTransId="{96DB799D-5883-429A-9066-2452CB3593A0}"/>
    <dgm:cxn modelId="{13505DA4-6AB1-4B6C-98B6-0916572B20EE}" type="presOf" srcId="{1220BA5B-6D11-4805-99C9-AAC7635BFFD1}" destId="{31F2A3A7-5EF6-4E0D-9BD5-B6914FD271BD}" srcOrd="1" destOrd="0" presId="urn:microsoft.com/office/officeart/2005/8/layout/vList4#1"/>
    <dgm:cxn modelId="{4853BFAA-543B-455E-8DC8-FCD434C31ABA}" type="presOf" srcId="{BCDE5E71-FD47-4C1A-84A4-5C5E811421C9}" destId="{706C0492-EE4F-481D-AACE-3B1D486C09D8}" srcOrd="0" destOrd="0" presId="urn:microsoft.com/office/officeart/2005/8/layout/vList4#1"/>
    <dgm:cxn modelId="{1D211B47-885E-4517-B61E-22A98B2C7B01}" type="presOf" srcId="{1B2B24DD-AD6A-4ADF-8AA7-D996CC4756AE}" destId="{E1BDF04B-CE3C-4C5E-99EC-FFC29DA7648D}" srcOrd="0" destOrd="0" presId="urn:microsoft.com/office/officeart/2005/8/layout/vList4#1"/>
    <dgm:cxn modelId="{B66FB279-30FA-4157-8CBF-CD8031415EF3}" type="presOf" srcId="{17A85B0C-7244-4527-9525-902AAE79A007}" destId="{21501FFF-F0C9-48F2-8F4D-258789092A6E}" srcOrd="1" destOrd="0" presId="urn:microsoft.com/office/officeart/2005/8/layout/vList4#1"/>
    <dgm:cxn modelId="{118BA530-51E0-4477-9619-2EEE407E0B4A}" type="presOf" srcId="{1C4F91C8-31C8-4A6E-81A4-F7F091005389}" destId="{9E50A140-4334-4C31-947B-584433630DF8}" srcOrd="1" destOrd="0" presId="urn:microsoft.com/office/officeart/2005/8/layout/vList4#1"/>
    <dgm:cxn modelId="{929D9DB9-7A64-40B1-8740-68567AB78782}" type="presOf" srcId="{7EB639DD-4157-4EB0-972E-FF7FF44C7E3F}" destId="{6EC8E49B-7B74-449A-9104-9E003E5BB894}" srcOrd="0" destOrd="0" presId="urn:microsoft.com/office/officeart/2005/8/layout/vList4#1"/>
    <dgm:cxn modelId="{EE6A60F0-4B24-459F-8164-DFED5341FF31}" type="presOf" srcId="{7EB639DD-4157-4EB0-972E-FF7FF44C7E3F}" destId="{2F62A9E8-89C8-46F3-BC5A-8E5C72C51D98}" srcOrd="1" destOrd="0" presId="urn:microsoft.com/office/officeart/2005/8/layout/vList4#1"/>
    <dgm:cxn modelId="{1524FB3D-3BD3-41B7-906F-B1B7E31147C7}" type="presOf" srcId="{1B2B24DD-AD6A-4ADF-8AA7-D996CC4756AE}" destId="{709FC4A0-F088-4B9A-BA45-9C4949CE6239}" srcOrd="1" destOrd="0" presId="urn:microsoft.com/office/officeart/2005/8/layout/vList4#1"/>
    <dgm:cxn modelId="{7D9118BA-2917-4390-80EA-2316D74CA9C0}" srcId="{BCDE5E71-FD47-4C1A-84A4-5C5E811421C9}" destId="{1C4F91C8-31C8-4A6E-81A4-F7F091005389}" srcOrd="0" destOrd="0" parTransId="{030EA36D-8F57-40DD-AB2F-50973235D319}" sibTransId="{6EB7843A-4652-4DBF-A4A9-4287FBA1A0EE}"/>
    <dgm:cxn modelId="{61C24BAB-EA8C-4F97-9FCD-3D07F5399688}" type="presOf" srcId="{1C4F91C8-31C8-4A6E-81A4-F7F091005389}" destId="{78258D0E-1751-4024-B62E-E8284279CAE9}" srcOrd="0" destOrd="0" presId="urn:microsoft.com/office/officeart/2005/8/layout/vList4#1"/>
    <dgm:cxn modelId="{C22E27BE-6F58-4055-A159-A24B70365A29}" srcId="{BCDE5E71-FD47-4C1A-84A4-5C5E811421C9}" destId="{1220BA5B-6D11-4805-99C9-AAC7635BFFD1}" srcOrd="4" destOrd="0" parTransId="{959B9EB1-0941-4234-9B6C-EF12DA5F55BC}" sibTransId="{7E4705EA-8F28-4472-9BF0-C722338A6E94}"/>
    <dgm:cxn modelId="{F25A8765-153D-440C-8F89-906FEA66A83F}" type="presOf" srcId="{17A85B0C-7244-4527-9525-902AAE79A007}" destId="{B1DFC4A7-6B41-4642-9059-1C091163178F}" srcOrd="0" destOrd="0" presId="urn:microsoft.com/office/officeart/2005/8/layout/vList4#1"/>
    <dgm:cxn modelId="{35954746-AFAE-4C08-9C52-0EC59EBFACA2}" srcId="{BCDE5E71-FD47-4C1A-84A4-5C5E811421C9}" destId="{7EB639DD-4157-4EB0-972E-FF7FF44C7E3F}" srcOrd="2" destOrd="0" parTransId="{CCFB468C-3D16-4648-A06B-754F22149EBD}" sibTransId="{192FBBF7-42C8-4055-94CC-D31EE38673F2}"/>
    <dgm:cxn modelId="{10EFDAFF-D562-4FE0-A5BF-8A92669DADD4}" srcId="{BCDE5E71-FD47-4C1A-84A4-5C5E811421C9}" destId="{17A85B0C-7244-4527-9525-902AAE79A007}" srcOrd="3" destOrd="0" parTransId="{B8B3B5B8-CDA5-45FF-B954-231E4DF78ABD}" sibTransId="{C317F779-6375-4877-B49E-BF0351655520}"/>
    <dgm:cxn modelId="{265BEECC-9E24-4979-B93F-D121D1D8C74E}" type="presParOf" srcId="{706C0492-EE4F-481D-AACE-3B1D486C09D8}" destId="{CAC9F2AB-1707-4E82-BE5D-6C5E2B0E62DF}" srcOrd="0" destOrd="0" presId="urn:microsoft.com/office/officeart/2005/8/layout/vList4#1"/>
    <dgm:cxn modelId="{9A15D1E0-225C-4A7F-BB54-88246919EA09}" type="presParOf" srcId="{CAC9F2AB-1707-4E82-BE5D-6C5E2B0E62DF}" destId="{78258D0E-1751-4024-B62E-E8284279CAE9}" srcOrd="0" destOrd="0" presId="urn:microsoft.com/office/officeart/2005/8/layout/vList4#1"/>
    <dgm:cxn modelId="{DF16E5EC-2746-4140-B286-5B296FEF4912}" type="presParOf" srcId="{CAC9F2AB-1707-4E82-BE5D-6C5E2B0E62DF}" destId="{632803AA-9779-4897-B17B-10746828990D}" srcOrd="1" destOrd="0" presId="urn:microsoft.com/office/officeart/2005/8/layout/vList4#1"/>
    <dgm:cxn modelId="{872E2FDA-3650-44D3-9BAF-FB19A2027D87}" type="presParOf" srcId="{CAC9F2AB-1707-4E82-BE5D-6C5E2B0E62DF}" destId="{9E50A140-4334-4C31-947B-584433630DF8}" srcOrd="2" destOrd="0" presId="urn:microsoft.com/office/officeart/2005/8/layout/vList4#1"/>
    <dgm:cxn modelId="{6EBD5C00-11D8-4E33-8001-B9B82C680D17}" type="presParOf" srcId="{706C0492-EE4F-481D-AACE-3B1D486C09D8}" destId="{B336EFB6-87BE-4846-8821-F3CEBAB4785E}" srcOrd="1" destOrd="0" presId="urn:microsoft.com/office/officeart/2005/8/layout/vList4#1"/>
    <dgm:cxn modelId="{8B16E846-EA6F-48D5-B399-41526D504D6E}" type="presParOf" srcId="{706C0492-EE4F-481D-AACE-3B1D486C09D8}" destId="{A0098981-0EE6-48C1-A064-6315CD3A089E}" srcOrd="2" destOrd="0" presId="urn:microsoft.com/office/officeart/2005/8/layout/vList4#1"/>
    <dgm:cxn modelId="{2A790290-7409-42ED-BF2D-5053B4C55A6C}" type="presParOf" srcId="{A0098981-0EE6-48C1-A064-6315CD3A089E}" destId="{E1BDF04B-CE3C-4C5E-99EC-FFC29DA7648D}" srcOrd="0" destOrd="0" presId="urn:microsoft.com/office/officeart/2005/8/layout/vList4#1"/>
    <dgm:cxn modelId="{E62B8BEE-9401-4EEA-BBD8-C0CAC4D63228}" type="presParOf" srcId="{A0098981-0EE6-48C1-A064-6315CD3A089E}" destId="{B137CAE6-EB76-4F58-A458-83D30A9D24ED}" srcOrd="1" destOrd="0" presId="urn:microsoft.com/office/officeart/2005/8/layout/vList4#1"/>
    <dgm:cxn modelId="{1B79075A-12C7-4AFA-AC47-9F7551162C9D}" type="presParOf" srcId="{A0098981-0EE6-48C1-A064-6315CD3A089E}" destId="{709FC4A0-F088-4B9A-BA45-9C4949CE6239}" srcOrd="2" destOrd="0" presId="urn:microsoft.com/office/officeart/2005/8/layout/vList4#1"/>
    <dgm:cxn modelId="{16CE8556-CB19-4A6D-A7D2-DD42D99CCEA2}" type="presParOf" srcId="{706C0492-EE4F-481D-AACE-3B1D486C09D8}" destId="{4DDF3076-6AE0-4C9F-BE6C-F88E2FC2AE18}" srcOrd="3" destOrd="0" presId="urn:microsoft.com/office/officeart/2005/8/layout/vList4#1"/>
    <dgm:cxn modelId="{AAD4E7F5-DD67-4BF0-81AD-04D17DA76D3E}" type="presParOf" srcId="{706C0492-EE4F-481D-AACE-3B1D486C09D8}" destId="{990B6FEA-1504-44DC-B631-694945E82527}" srcOrd="4" destOrd="0" presId="urn:microsoft.com/office/officeart/2005/8/layout/vList4#1"/>
    <dgm:cxn modelId="{517D312A-99E8-4943-BC5F-4C6EAAB70D63}" type="presParOf" srcId="{990B6FEA-1504-44DC-B631-694945E82527}" destId="{6EC8E49B-7B74-449A-9104-9E003E5BB894}" srcOrd="0" destOrd="0" presId="urn:microsoft.com/office/officeart/2005/8/layout/vList4#1"/>
    <dgm:cxn modelId="{45718755-3FBA-4F58-8F5C-08D27A526FA4}" type="presParOf" srcId="{990B6FEA-1504-44DC-B631-694945E82527}" destId="{80107244-80AE-441F-8065-AA2C0F753694}" srcOrd="1" destOrd="0" presId="urn:microsoft.com/office/officeart/2005/8/layout/vList4#1"/>
    <dgm:cxn modelId="{BB700503-21E3-4BEF-96FB-B5E0F9997FFC}" type="presParOf" srcId="{990B6FEA-1504-44DC-B631-694945E82527}" destId="{2F62A9E8-89C8-46F3-BC5A-8E5C72C51D98}" srcOrd="2" destOrd="0" presId="urn:microsoft.com/office/officeart/2005/8/layout/vList4#1"/>
    <dgm:cxn modelId="{F3BDD950-0A08-41C4-9D26-9513D4DC7B16}" type="presParOf" srcId="{706C0492-EE4F-481D-AACE-3B1D486C09D8}" destId="{4E55F1CC-2B36-44EE-815A-4D16810F7920}" srcOrd="5" destOrd="0" presId="urn:microsoft.com/office/officeart/2005/8/layout/vList4#1"/>
    <dgm:cxn modelId="{0D4BD6A7-C3A7-4A26-AB34-4502B47E7450}" type="presParOf" srcId="{706C0492-EE4F-481D-AACE-3B1D486C09D8}" destId="{8314B0A6-DA4D-4648-AB29-63730F8D60A5}" srcOrd="6" destOrd="0" presId="urn:microsoft.com/office/officeart/2005/8/layout/vList4#1"/>
    <dgm:cxn modelId="{57364700-A32F-4BA9-8622-952AE6879CAB}" type="presParOf" srcId="{8314B0A6-DA4D-4648-AB29-63730F8D60A5}" destId="{B1DFC4A7-6B41-4642-9059-1C091163178F}" srcOrd="0" destOrd="0" presId="urn:microsoft.com/office/officeart/2005/8/layout/vList4#1"/>
    <dgm:cxn modelId="{34471487-9DD9-4360-AFCA-AB988C6447E8}" type="presParOf" srcId="{8314B0A6-DA4D-4648-AB29-63730F8D60A5}" destId="{D7D5EA2E-B9CC-42DB-95BF-C424B3FDBB57}" srcOrd="1" destOrd="0" presId="urn:microsoft.com/office/officeart/2005/8/layout/vList4#1"/>
    <dgm:cxn modelId="{7B6ABA3F-5BE1-49C3-B23A-FF9D5B1FB242}" type="presParOf" srcId="{8314B0A6-DA4D-4648-AB29-63730F8D60A5}" destId="{21501FFF-F0C9-48F2-8F4D-258789092A6E}" srcOrd="2" destOrd="0" presId="urn:microsoft.com/office/officeart/2005/8/layout/vList4#1"/>
    <dgm:cxn modelId="{D4D09440-6F1E-49A7-97DB-7512F77FF0EF}" type="presParOf" srcId="{706C0492-EE4F-481D-AACE-3B1D486C09D8}" destId="{EC0E5FAF-C16C-4444-9F3F-E876A9DD2BDF}" srcOrd="7" destOrd="0" presId="urn:microsoft.com/office/officeart/2005/8/layout/vList4#1"/>
    <dgm:cxn modelId="{55361686-02C9-4A8E-8F56-232088807D63}" type="presParOf" srcId="{706C0492-EE4F-481D-AACE-3B1D486C09D8}" destId="{D5C3B5C8-527E-4EBA-85A3-564A1001FBC9}" srcOrd="8" destOrd="0" presId="urn:microsoft.com/office/officeart/2005/8/layout/vList4#1"/>
    <dgm:cxn modelId="{203E5BC5-0374-468E-B957-A980458234B1}" type="presParOf" srcId="{D5C3B5C8-527E-4EBA-85A3-564A1001FBC9}" destId="{826ADF1A-AF93-4A7A-AE6A-23432419DE96}" srcOrd="0" destOrd="0" presId="urn:microsoft.com/office/officeart/2005/8/layout/vList4#1"/>
    <dgm:cxn modelId="{DABC2548-DFA0-4D81-8CDB-FFF5FA69649D}" type="presParOf" srcId="{D5C3B5C8-527E-4EBA-85A3-564A1001FBC9}" destId="{F8F818E6-1FED-488D-A53D-58AF4C71E30E}" srcOrd="1" destOrd="0" presId="urn:microsoft.com/office/officeart/2005/8/layout/vList4#1"/>
    <dgm:cxn modelId="{D4AE5EDD-7821-4FA1-B366-5824DE6FA6B5}" type="presParOf" srcId="{D5C3B5C8-527E-4EBA-85A3-564A1001FBC9}" destId="{31F2A3A7-5EF6-4E0D-9BD5-B6914FD271B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BBA907-BE6A-43DA-86EC-C051DB2C616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C2766B-7D65-4E0D-81C1-63E0DB7C7772}">
      <dgm:prSet phldrT="[Текст]"/>
      <dgm:spPr/>
      <dgm:t>
        <a:bodyPr/>
        <a:lstStyle/>
        <a:p>
          <a:r>
            <a:rPr lang="ru-RU" b="1" dirty="0" smtClean="0"/>
            <a:t>перевозки по муниципальным маршрутам </a:t>
          </a:r>
        </a:p>
        <a:p>
          <a:r>
            <a:rPr lang="ru-RU" b="0" dirty="0" smtClean="0"/>
            <a:t>автомобильным транспортом</a:t>
          </a:r>
        </a:p>
        <a:p>
          <a:r>
            <a:rPr lang="ru-RU" b="0" dirty="0" smtClean="0"/>
            <a:t>городским наземным электрическим транспортом</a:t>
          </a:r>
        </a:p>
      </dgm:t>
    </dgm:pt>
    <dgm:pt modelId="{D91736B8-72D7-46E7-B7C1-5893119E9BC0}" type="parTrans" cxnId="{C51C47D7-0153-4BF8-A8B2-DF2F77EFCFF8}">
      <dgm:prSet/>
      <dgm:spPr/>
      <dgm:t>
        <a:bodyPr/>
        <a:lstStyle/>
        <a:p>
          <a:endParaRPr lang="ru-RU"/>
        </a:p>
      </dgm:t>
    </dgm:pt>
    <dgm:pt modelId="{3D711EB3-3578-4318-A895-11CACA94E14E}" type="sibTrans" cxnId="{C51C47D7-0153-4BF8-A8B2-DF2F77EFCFF8}">
      <dgm:prSet/>
      <dgm:spPr/>
      <dgm:t>
        <a:bodyPr/>
        <a:lstStyle/>
        <a:p>
          <a:endParaRPr lang="ru-RU"/>
        </a:p>
      </dgm:t>
    </dgm:pt>
    <dgm:pt modelId="{2DE92C3C-EAC5-4A54-B61C-0F41248DEF2C}">
      <dgm:prSet phldrT="[Текст]"/>
      <dgm:spPr/>
      <dgm:t>
        <a:bodyPr/>
        <a:lstStyle/>
        <a:p>
          <a:r>
            <a:rPr lang="ru-RU" b="1" dirty="0" smtClean="0"/>
            <a:t>перевозки по садово-дачным  маршрутам</a:t>
          </a:r>
        </a:p>
        <a:p>
          <a:r>
            <a:rPr lang="ru-RU" b="0" dirty="0" smtClean="0"/>
            <a:t>автомобильным транспортом</a:t>
          </a:r>
        </a:p>
        <a:p>
          <a:r>
            <a:rPr lang="ru-RU" b="0" dirty="0" smtClean="0"/>
            <a:t>водным транспортом</a:t>
          </a:r>
        </a:p>
      </dgm:t>
    </dgm:pt>
    <dgm:pt modelId="{B424EAF1-8DF1-40A8-8379-493CA7D4C890}" type="parTrans" cxnId="{4C54C0EC-DCC3-48C1-95C1-25EE4B527B31}">
      <dgm:prSet/>
      <dgm:spPr/>
      <dgm:t>
        <a:bodyPr/>
        <a:lstStyle/>
        <a:p>
          <a:endParaRPr lang="ru-RU"/>
        </a:p>
      </dgm:t>
    </dgm:pt>
    <dgm:pt modelId="{78FE09FE-C107-4BD2-8895-8233A91BAF15}" type="sibTrans" cxnId="{4C54C0EC-DCC3-48C1-95C1-25EE4B527B31}">
      <dgm:prSet/>
      <dgm:spPr/>
      <dgm:t>
        <a:bodyPr/>
        <a:lstStyle/>
        <a:p>
          <a:endParaRPr lang="ru-RU"/>
        </a:p>
      </dgm:t>
    </dgm:pt>
    <dgm:pt modelId="{7DCA3F2C-5926-4FED-B83A-2831503C9B34}" type="pres">
      <dgm:prSet presAssocID="{20BBA907-BE6A-43DA-86EC-C051DB2C61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7AF74B-517E-4C78-9CBE-8AA021932761}" type="pres">
      <dgm:prSet presAssocID="{BFC2766B-7D65-4E0D-81C1-63E0DB7C7772}" presName="composite" presStyleCnt="0"/>
      <dgm:spPr/>
    </dgm:pt>
    <dgm:pt modelId="{3F907064-CF19-479A-9D86-18BA0C31A090}" type="pres">
      <dgm:prSet presAssocID="{BFC2766B-7D65-4E0D-81C1-63E0DB7C7772}" presName="rect1" presStyleLbl="trAlignAcc1" presStyleIdx="0" presStyleCnt="2" custScaleX="94265" custScaleY="119124" custLinFactNeighborX="109" custLinFactNeighborY="-14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BFDB7-EEE4-4A9D-8259-7A5584D4393A}" type="pres">
      <dgm:prSet presAssocID="{BFC2766B-7D65-4E0D-81C1-63E0DB7C7772}" presName="rect2" presStyleLbl="fgImgPlace1" presStyleIdx="0" presStyleCnt="2" custScaleX="152442" custScaleY="219543" custLinFactNeighborX="-68728" custLinFactNeighborY="-1333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C0DF4586-E443-4C18-B2C8-D22BBE40A574}" type="pres">
      <dgm:prSet presAssocID="{3D711EB3-3578-4318-A895-11CACA94E14E}" presName="sibTrans" presStyleCnt="0"/>
      <dgm:spPr/>
    </dgm:pt>
    <dgm:pt modelId="{8A7BDDBD-2D64-403B-93FD-91198A612A3F}" type="pres">
      <dgm:prSet presAssocID="{2DE92C3C-EAC5-4A54-B61C-0F41248DEF2C}" presName="composite" presStyleCnt="0"/>
      <dgm:spPr/>
    </dgm:pt>
    <dgm:pt modelId="{8ADC7A74-DF63-472B-B6AB-0FF9B23D6816}" type="pres">
      <dgm:prSet presAssocID="{2DE92C3C-EAC5-4A54-B61C-0F41248DEF2C}" presName="rect1" presStyleLbl="trAlignAcc1" presStyleIdx="1" presStyleCnt="2" custScaleX="94225" custScaleY="124543" custLinFactNeighborX="225" custLinFactNeighborY="35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29801-D330-4039-AD2D-6669A6CC2B92}" type="pres">
      <dgm:prSet presAssocID="{2DE92C3C-EAC5-4A54-B61C-0F41248DEF2C}" presName="rect2" presStyleLbl="fgImgPlace1" presStyleIdx="1" presStyleCnt="2" custScaleX="142001" custScaleY="205843" custLinFactNeighborX="-38568" custLinFactNeighborY="1332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0" r="-130000"/>
          </a:stretch>
        </a:blipFill>
      </dgm:spPr>
    </dgm:pt>
  </dgm:ptLst>
  <dgm:cxnLst>
    <dgm:cxn modelId="{4C54C0EC-DCC3-48C1-95C1-25EE4B527B31}" srcId="{20BBA907-BE6A-43DA-86EC-C051DB2C616C}" destId="{2DE92C3C-EAC5-4A54-B61C-0F41248DEF2C}" srcOrd="1" destOrd="0" parTransId="{B424EAF1-8DF1-40A8-8379-493CA7D4C890}" sibTransId="{78FE09FE-C107-4BD2-8895-8233A91BAF15}"/>
    <dgm:cxn modelId="{C51C47D7-0153-4BF8-A8B2-DF2F77EFCFF8}" srcId="{20BBA907-BE6A-43DA-86EC-C051DB2C616C}" destId="{BFC2766B-7D65-4E0D-81C1-63E0DB7C7772}" srcOrd="0" destOrd="0" parTransId="{D91736B8-72D7-46E7-B7C1-5893119E9BC0}" sibTransId="{3D711EB3-3578-4318-A895-11CACA94E14E}"/>
    <dgm:cxn modelId="{89CE1849-82D9-4A4E-809B-8567ABC7B747}" type="presOf" srcId="{BFC2766B-7D65-4E0D-81C1-63E0DB7C7772}" destId="{3F907064-CF19-479A-9D86-18BA0C31A090}" srcOrd="0" destOrd="0" presId="urn:microsoft.com/office/officeart/2008/layout/PictureStrips"/>
    <dgm:cxn modelId="{E31E3B93-AF3F-4934-99D0-9EF69063C569}" type="presOf" srcId="{2DE92C3C-EAC5-4A54-B61C-0F41248DEF2C}" destId="{8ADC7A74-DF63-472B-B6AB-0FF9B23D6816}" srcOrd="0" destOrd="0" presId="urn:microsoft.com/office/officeart/2008/layout/PictureStrips"/>
    <dgm:cxn modelId="{B2192459-458F-4585-984B-D060EC2B96CD}" type="presOf" srcId="{20BBA907-BE6A-43DA-86EC-C051DB2C616C}" destId="{7DCA3F2C-5926-4FED-B83A-2831503C9B34}" srcOrd="0" destOrd="0" presId="urn:microsoft.com/office/officeart/2008/layout/PictureStrips"/>
    <dgm:cxn modelId="{1D99FE06-C95D-4DFD-8D59-AF7E3E766DAA}" type="presParOf" srcId="{7DCA3F2C-5926-4FED-B83A-2831503C9B34}" destId="{907AF74B-517E-4C78-9CBE-8AA021932761}" srcOrd="0" destOrd="0" presId="urn:microsoft.com/office/officeart/2008/layout/PictureStrips"/>
    <dgm:cxn modelId="{3D5AF9DF-9FCA-44DE-959C-224D5CCC625A}" type="presParOf" srcId="{907AF74B-517E-4C78-9CBE-8AA021932761}" destId="{3F907064-CF19-479A-9D86-18BA0C31A090}" srcOrd="0" destOrd="0" presId="urn:microsoft.com/office/officeart/2008/layout/PictureStrips"/>
    <dgm:cxn modelId="{97077876-735D-4C68-91C7-C712B9B4BB43}" type="presParOf" srcId="{907AF74B-517E-4C78-9CBE-8AA021932761}" destId="{554BFDB7-EEE4-4A9D-8259-7A5584D4393A}" srcOrd="1" destOrd="0" presId="urn:microsoft.com/office/officeart/2008/layout/PictureStrips"/>
    <dgm:cxn modelId="{AA4A5F46-4AA8-447D-A955-78A05440A639}" type="presParOf" srcId="{7DCA3F2C-5926-4FED-B83A-2831503C9B34}" destId="{C0DF4586-E443-4C18-B2C8-D22BBE40A574}" srcOrd="1" destOrd="0" presId="urn:microsoft.com/office/officeart/2008/layout/PictureStrips"/>
    <dgm:cxn modelId="{E03710F8-B12A-412B-826E-BBDD2FE2968F}" type="presParOf" srcId="{7DCA3F2C-5926-4FED-B83A-2831503C9B34}" destId="{8A7BDDBD-2D64-403B-93FD-91198A612A3F}" srcOrd="2" destOrd="0" presId="urn:microsoft.com/office/officeart/2008/layout/PictureStrips"/>
    <dgm:cxn modelId="{E01C7BA0-398B-4138-BA2D-9A6ECBA8EBDE}" type="presParOf" srcId="{8A7BDDBD-2D64-403B-93FD-91198A612A3F}" destId="{8ADC7A74-DF63-472B-B6AB-0FF9B23D6816}" srcOrd="0" destOrd="0" presId="urn:microsoft.com/office/officeart/2008/layout/PictureStrips"/>
    <dgm:cxn modelId="{100BD7A3-A295-4765-A94F-9FD0846BF7A9}" type="presParOf" srcId="{8A7BDDBD-2D64-403B-93FD-91198A612A3F}" destId="{C3B29801-D330-4039-AD2D-6669A6CC2B9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13AAD-D769-4756-833B-0B574CB55CDE}">
      <dsp:nvSpPr>
        <dsp:cNvPr id="0" name=""/>
        <dsp:cNvSpPr/>
      </dsp:nvSpPr>
      <dsp:spPr>
        <a:xfrm>
          <a:off x="4670057" y="450155"/>
          <a:ext cx="3999238" cy="1005540"/>
        </a:xfrm>
        <a:prstGeom prst="round2Diag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Устройство съездов 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19143" y="499241"/>
        <a:ext cx="3901066" cy="907368"/>
      </dsp:txXfrm>
    </dsp:sp>
    <dsp:sp modelId="{C97331FC-C6B7-4B9D-B1CB-1BEA2DCDC3B7}">
      <dsp:nvSpPr>
        <dsp:cNvPr id="0" name=""/>
        <dsp:cNvSpPr/>
      </dsp:nvSpPr>
      <dsp:spPr>
        <a:xfrm>
          <a:off x="0" y="0"/>
          <a:ext cx="4242450" cy="2921608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Муниципальная программа </a:t>
          </a:r>
          <a: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«Формирование беспрепятственного доступа инвалидов и других маломобильных групп населения к объектам социальной инфраструктуры на территории городского округа Тольятти на 2014-2020 годы»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2621" y="142621"/>
        <a:ext cx="3957208" cy="2636366"/>
      </dsp:txXfrm>
    </dsp:sp>
    <dsp:sp modelId="{858626E0-22EC-48E3-A778-177AA43CE988}">
      <dsp:nvSpPr>
        <dsp:cNvPr id="0" name=""/>
        <dsp:cNvSpPr/>
      </dsp:nvSpPr>
      <dsp:spPr>
        <a:xfrm>
          <a:off x="4454015" y="3310186"/>
          <a:ext cx="4521084" cy="2698721"/>
        </a:xfrm>
        <a:prstGeom prst="round2Diag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Модернизация и развитие автомобильных дорог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безопасности дорожного движения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автомобильных дорог, расположенных в зоне застройки индивидуальными жилыми домами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городского пассажирского транспорта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улично-дорожной сети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85756" y="3441927"/>
        <a:ext cx="4257602" cy="2435239"/>
      </dsp:txXfrm>
    </dsp:sp>
    <dsp:sp modelId="{9EEF8F12-A932-409C-B5D7-8E352A6D4E43}">
      <dsp:nvSpPr>
        <dsp:cNvPr id="0" name=""/>
        <dsp:cNvSpPr/>
      </dsp:nvSpPr>
      <dsp:spPr>
        <a:xfrm>
          <a:off x="0" y="3475877"/>
          <a:ext cx="4389319" cy="2893082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Муниципальная программа </a:t>
          </a:r>
          <a: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«Развитие транспортной системы и дорожного хозяйства городского округа Тольятти </a:t>
          </a:r>
          <a:b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2014-2020 </a:t>
          </a:r>
          <a:r>
            <a:rPr lang="ru-RU" sz="18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г.г</a:t>
          </a: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.»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229" y="3617106"/>
        <a:ext cx="4106861" cy="26106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58D0E-1751-4024-B62E-E8284279CAE9}">
      <dsp:nvSpPr>
        <dsp:cNvPr id="0" name=""/>
        <dsp:cNvSpPr/>
      </dsp:nvSpPr>
      <dsp:spPr>
        <a:xfrm>
          <a:off x="0" y="0"/>
          <a:ext cx="9178736" cy="1047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Модернизация и развитие автомобильных дорог</a:t>
          </a:r>
          <a:endParaRPr lang="ru-RU" sz="1800" b="0" i="0" kern="1200" noProof="0" dirty="0">
            <a:solidFill>
              <a:srgbClr val="66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0513" y="0"/>
        <a:ext cx="7238222" cy="1047662"/>
      </dsp:txXfrm>
    </dsp:sp>
    <dsp:sp modelId="{632803AA-9779-4897-B17B-10746828990D}">
      <dsp:nvSpPr>
        <dsp:cNvPr id="0" name=""/>
        <dsp:cNvSpPr/>
      </dsp:nvSpPr>
      <dsp:spPr>
        <a:xfrm>
          <a:off x="104766" y="104766"/>
          <a:ext cx="1835747" cy="8381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BDF04B-CE3C-4C5E-99EC-FFC29DA7648D}">
      <dsp:nvSpPr>
        <dsp:cNvPr id="0" name=""/>
        <dsp:cNvSpPr/>
      </dsp:nvSpPr>
      <dsp:spPr>
        <a:xfrm>
          <a:off x="0" y="1152428"/>
          <a:ext cx="9178736" cy="1047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безопасности дорожного движения</a:t>
          </a:r>
          <a:endParaRPr lang="ru-RU" sz="1800" kern="1200" noProof="0" dirty="0">
            <a:solidFill>
              <a:srgbClr val="0099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0513" y="1152428"/>
        <a:ext cx="7238222" cy="1047662"/>
      </dsp:txXfrm>
    </dsp:sp>
    <dsp:sp modelId="{B137CAE6-EB76-4F58-A458-83D30A9D24ED}">
      <dsp:nvSpPr>
        <dsp:cNvPr id="0" name=""/>
        <dsp:cNvSpPr/>
      </dsp:nvSpPr>
      <dsp:spPr>
        <a:xfrm>
          <a:off x="104766" y="1257195"/>
          <a:ext cx="1835747" cy="8381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C8E49B-7B74-449A-9104-9E003E5BB894}">
      <dsp:nvSpPr>
        <dsp:cNvPr id="0" name=""/>
        <dsp:cNvSpPr/>
      </dsp:nvSpPr>
      <dsp:spPr>
        <a:xfrm>
          <a:off x="0" y="2304260"/>
          <a:ext cx="9178736" cy="1047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автомобильных дорог, расположенных в зоне застройки индивидуальными жилыми домами</a:t>
          </a:r>
          <a:endParaRPr lang="ru-RU" sz="1600" b="0" i="0" kern="1200" noProof="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0513" y="2304260"/>
        <a:ext cx="7238222" cy="1047662"/>
      </dsp:txXfrm>
    </dsp:sp>
    <dsp:sp modelId="{80107244-80AE-441F-8065-AA2C0F753694}">
      <dsp:nvSpPr>
        <dsp:cNvPr id="0" name=""/>
        <dsp:cNvSpPr/>
      </dsp:nvSpPr>
      <dsp:spPr>
        <a:xfrm>
          <a:off x="104766" y="2409623"/>
          <a:ext cx="1835747" cy="8381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DFC4A7-6B41-4642-9059-1C091163178F}">
      <dsp:nvSpPr>
        <dsp:cNvPr id="0" name=""/>
        <dsp:cNvSpPr/>
      </dsp:nvSpPr>
      <dsp:spPr>
        <a:xfrm>
          <a:off x="0" y="3457286"/>
          <a:ext cx="9178736" cy="1047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городского пассажирского транспорта</a:t>
          </a:r>
          <a:endParaRPr lang="ru-RU" sz="1800" kern="1200" noProof="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0513" y="3457286"/>
        <a:ext cx="7238222" cy="1047662"/>
      </dsp:txXfrm>
    </dsp:sp>
    <dsp:sp modelId="{D7D5EA2E-B9CC-42DB-95BF-C424B3FDBB57}">
      <dsp:nvSpPr>
        <dsp:cNvPr id="0" name=""/>
        <dsp:cNvSpPr/>
      </dsp:nvSpPr>
      <dsp:spPr>
        <a:xfrm>
          <a:off x="104766" y="3562052"/>
          <a:ext cx="1835747" cy="8381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6ADF1A-AF93-4A7A-AE6A-23432419DE96}">
      <dsp:nvSpPr>
        <dsp:cNvPr id="0" name=""/>
        <dsp:cNvSpPr/>
      </dsp:nvSpPr>
      <dsp:spPr>
        <a:xfrm>
          <a:off x="0" y="4609715"/>
          <a:ext cx="9178736" cy="1047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улично-дорожной сети</a:t>
          </a:r>
          <a:endParaRPr lang="ru-RU" sz="1800" b="0" i="0" kern="1200" noProof="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0513" y="4609715"/>
        <a:ext cx="7238222" cy="1047662"/>
      </dsp:txXfrm>
    </dsp:sp>
    <dsp:sp modelId="{F8F818E6-1FED-488D-A53D-58AF4C71E30E}">
      <dsp:nvSpPr>
        <dsp:cNvPr id="0" name=""/>
        <dsp:cNvSpPr/>
      </dsp:nvSpPr>
      <dsp:spPr>
        <a:xfrm>
          <a:off x="104766" y="4714481"/>
          <a:ext cx="1835747" cy="8381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607D5-5D35-4493-8200-961973842E36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D47D3-35BC-4462-849A-D0F0AAE2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2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731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61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39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2639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14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1292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16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08547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229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994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207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872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9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526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255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084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2285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337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171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366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138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709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2673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671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4382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781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МП "ТТУ" выполняет регулярные пассажирские перевозки по 24 внутримуниципальным маршрутам. Выпуск троллейбусов на линию – 105 единиц.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МП "ТТУ" перевозки пассажиров выполняет троллейбусами большой и особо большой вместимости марок ЗиУ-682, ЗиУ-683,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Тролза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в МП "ТТУ" по состоянию на 01.01.2014 г. – 140 троллейбусов, износ подвижного состава составляет 95% (полную амортизацию имеет 131 троллейбус). Средний срок эксплуатации троллейбусов - 19,9 лет при нормативном сроке 10 лет.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Сумма утвержденного финансирования на возмещение недополученных доходов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затрат  по организации перевозок на 2015 год составляет 95683 тыс. руб. ( при потребности 183094 тыс. руб.). Сумма необходимого  финансирования с учетом предполагаемого объема перевозок и индексов-дефляторов составляет 117348 тыс. руб.. Снижение сумм субсидий при предполагаемой маршрутной сети составит 65746 тыс. руб. (снижение на 36%).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F896F-409F-46FC-89FF-D5147C29B712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8522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171450" indent="-171450" algn="ctr">
              <a:buFont typeface="Arial" charset="0"/>
              <a:buChar char="•"/>
            </a:pPr>
            <a:r>
              <a:rPr lang="ru-RU" sz="1200" dirty="0" smtClean="0">
                <a:latin typeface="Calibri" pitchFamily="34" charset="0"/>
                <a:cs typeface="Times New Roman" pitchFamily="18" charset="0"/>
              </a:rPr>
              <a:t>Данные перевозок на садово-дачные массивы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МП "ТПАТП №3"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выполняет регулярные пассажирские перевозки по 49 городским маршрутам, а также 24 межмуниципальным маршрутам на садово-дачные массивы.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Перевозки пассажиров осуществляются автобусами большой и особо большой вместимости марок ИК-260, ИК-280,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НеФАЗ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МАЗ-103, МАЗ-105, МАЗ-206.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в МП "ТПАТП №3" по состоянию на 01.01.2014 г. – 353 автобуса, износ подвижного состава составляет 49 % (полную амортизацию имеет 173 автобуса). Средний срок эксплуатации автобусов составляет – 6,7 лет, при нормативном сроке 7 лет.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январе 2013 года в МП "ТПАТП №3" начали работать 117 новых автобусов, поступивших в город в декабре 2012 года: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приобретенных за счет средств бюджета городского округа Тольятти 15 единиц марки МАЗ-206;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приобретенных в рамках реализации ДЦП "Развитие городского пассажирского транспорта в городском округе Тольятти на период 2012-2017 гг.", по результатам совместной деятельности Правительства Самарской области, мэрии городского округа Тольятти, ОАО "АВТОВАЗ", 102 автобуса, в том числе: 62 единицы марки МАЗ 103465 и 40 единиц МАЗ 206067.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Сумма утвержденного финансирования на возмещение недополученных доходов и затрат по организации перевозок на 2015 год составляет 163276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.(потребность 270163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.). Сумма необходимого финансирования с учетом предлагаемого объема перевозок и индексов-дефляторов составляет 211897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Снижение сумм субсидий при новой маршрутной сети составляет 58266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.(22%).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Мэрии городского округа Тольятти в соответствии с Законом Самарской области от 07.07.2006 г. № 58-ГД  «О наделении органов местного самоуправления отдельными государственными полномочиями по организации транспортного обслуживания населения на территории Самарской области» переданы отдельные государственные полномочия по организации регулярных перевозок по межмуниципальным маршрутам в части регулярных перевозок на садово-дачные массивы.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целях реализации вышеуказанных полномочий в настоящее время организована работа по 29 маршрутам регулярных перевозок на садово-дачных массивы. Из них по 24 маршрутам, выполняемым МП «ТПАТП №3», действуют льготные тарифы отдельным категориям граждан, указанным в постановлении Правительства Самарской области от 02.02.2005 г. № 15 «Об организации городских и внутрирайонных перевозок в Самарской области для отдельных категорий граждан». Финансирование недополученных доходов от перевозки указанной категории граждан осуществляется за счет средств бюджета городского округа Тольятти.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МП «ТПАТП №3» планирует принять участие в конкурсе по действующим маршрутам. Сумма утвержденного финансирования на возмещение недополученных доходов на 2015 год составляет 16250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Сумма необходимого финансирования составляет  также 16250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F896F-409F-46FC-89FF-D5147C29B712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2917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38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30878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40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815722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42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443295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2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619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317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34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41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02271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59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295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38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691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20.09.2016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19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20.09.2016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76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20.09.2016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14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8801"/>
            <a:ext cx="3886200" cy="435133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20.09.2016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44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936" y="1681851"/>
            <a:ext cx="3867150" cy="731520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936" y="2507550"/>
            <a:ext cx="3867150" cy="372825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61299" y="1681851"/>
            <a:ext cx="3868340" cy="73152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1299" y="2507550"/>
            <a:ext cx="3868340" cy="372825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20.09.2016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45618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20.09.2016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004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20.09.2016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20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6200" y="990600"/>
            <a:ext cx="4529613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20.09.2016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48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530852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20.09.2016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37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20.09.2016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98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20.09.2016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7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21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80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69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1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37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65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521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68000">
              <a:schemeClr val="accent5">
                <a:lumMod val="60000"/>
                <a:lumOff val="40000"/>
              </a:schemeClr>
            </a:gs>
            <a:gs pos="100000">
              <a:schemeClr val="tx2">
                <a:lumMod val="5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4AB69-F3D7-45F3-AD37-8176D4CD87B4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875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73000">
              <a:schemeClr val="accent5">
                <a:lumMod val="60000"/>
                <a:lumOff val="4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20.09.2016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0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3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chart" Target="../charts/char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5496" y="2444140"/>
            <a:ext cx="9108504" cy="4413860"/>
          </a:xfrm>
          <a:solidFill>
            <a:srgbClr val="FFD653">
              <a:alpha val="19000"/>
            </a:srgbClr>
          </a:solidFill>
        </p:spPr>
        <p:txBody>
          <a:bodyPr>
            <a:normAutofit fontScale="90000"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Общественные обсуждения </a:t>
            </a:r>
            <a:br>
              <a:rPr lang="ru-RU" alt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предварительного распределения бюджетных ассигнований  на 2017 год и на плановый период 2018 и 2019 </a:t>
            </a:r>
            <a:r>
              <a:rPr lang="ru-RU" alt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годов</a:t>
            </a:r>
            <a:br>
              <a:rPr lang="ru-RU" alt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Главный 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распорядитель бюджетных средств – </a:t>
            </a:r>
            <a:r>
              <a:rPr lang="ru-RU" alt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департамент </a:t>
            </a:r>
            <a:r>
              <a:rPr lang="ru-RU" alt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дорожного хозяйства</a:t>
            </a:r>
            <a:br>
              <a:rPr lang="ru-RU" alt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транспорта мэрии</a:t>
            </a:r>
            <a:r>
              <a:rPr lang="ru-RU" alt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городского округа Тольятти</a:t>
            </a:r>
            <a:br>
              <a:rPr lang="ru-RU" alt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5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user\Desktop\city_gerb_l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18" y="326725"/>
            <a:ext cx="830387" cy="102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0" y="1484784"/>
            <a:ext cx="9144000" cy="959356"/>
          </a:xfrm>
          <a:prstGeom prst="rect">
            <a:avLst/>
          </a:prstGeom>
          <a:solidFill>
            <a:schemeClr val="accent6">
              <a:lumMod val="75000"/>
              <a:alpha val="11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Мэрия городского округа Тольятти</a:t>
            </a:r>
            <a:r>
              <a:rPr lang="ru-RU" sz="2800" dirty="0" smtClean="0">
                <a:solidFill>
                  <a:srgbClr val="FF000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37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845" y="116632"/>
            <a:ext cx="7886700" cy="316835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F4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Плану мероприятий, связанных с празднованием 50-летия производства первого легкового автомобиля ВАЗ </a:t>
            </a:r>
            <a:br>
              <a:rPr lang="ru-RU" sz="3200" b="1" dirty="0" smtClean="0">
                <a:solidFill>
                  <a:srgbClr val="8F4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автомобильной дороги по ул. Механизаторов от ул. Громовой до </a:t>
            </a:r>
            <a:r>
              <a:rPr lang="ru-RU" sz="2200" dirty="0" err="1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ул.Лизы</a:t>
            </a:r>
            <a:r>
              <a:rPr lang="ru-RU" sz="2200" dirty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Чайкиной </a:t>
            </a:r>
            <a:r>
              <a:rPr lang="ru-RU" sz="2200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кольцевой транспортной развязки на пересечении Южного шоссе и ул. Борковская. Устройство дополнительных правоповоротных полос </a:t>
            </a:r>
            <a:r>
              <a:rPr lang="ru-RU" sz="2200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  <a:endParaRPr lang="ru-RU" sz="2200" b="1" dirty="0">
              <a:solidFill>
                <a:srgbClr val="1E4B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3717032"/>
            <a:ext cx="4644008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553B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96315"/>
              </p:ext>
            </p:extLst>
          </p:nvPr>
        </p:nvGraphicFramePr>
        <p:xfrm>
          <a:off x="395536" y="3068960"/>
          <a:ext cx="856895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147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 descr="Closeup of hand plugging cables into computer"/>
          <p:cNvSpPr/>
          <p:nvPr/>
        </p:nvSpPr>
        <p:spPr>
          <a:xfrm>
            <a:off x="-16251" y="3068960"/>
            <a:ext cx="4032448" cy="3744416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  <a:ln w="28575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620688"/>
            <a:ext cx="8262000" cy="17819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автомобильных дорог, расположенных в зоне застройки индивидуальными жилыми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3212977"/>
            <a:ext cx="4355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-0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10260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движения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– 158 770 тыс. руб.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– 572 641 тыс. руб.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3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332656"/>
            <a:ext cx="874846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искусственных дорожных неровностей.</a:t>
            </a:r>
            <a:endParaRPr lang="ru-RU" sz="33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1556792"/>
            <a:ext cx="51125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– 3 384 тыс. руб.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– 10 484 тыс. руб.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endParaRPr lang="ru-RU" sz="2400" dirty="0" smtClean="0">
              <a:solidFill>
                <a:srgbClr val="3F00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dirty="0" smtClean="0">
                <a:solidFill>
                  <a:srgbClr val="3F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Заключен МК с ООО «Бис-Сервис» на (16 объектов)</a:t>
            </a:r>
            <a:endParaRPr lang="ru-RU" sz="2400" dirty="0">
              <a:solidFill>
                <a:srgbClr val="3F00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93" y="2237270"/>
            <a:ext cx="3353507" cy="2517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3056"/>
            <a:ext cx="3375000" cy="253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7904" y="906979"/>
            <a:ext cx="4698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>
                <a:solidFill>
                  <a:srgbClr val="008000"/>
                </a:solidFill>
                <a:latin typeface="Trebuchet MS" panose="020B0603020202020204" pitchFamily="34" charset="0"/>
              </a:rPr>
              <a:t>- устройства и переноса ООТ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60648"/>
            <a:ext cx="8532440" cy="1754326"/>
          </a:xfrm>
          <a:prstGeom prst="rect">
            <a:avLst/>
          </a:prstGeom>
          <a:solidFill>
            <a:srgbClr val="EBF8FF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работы  по устройству и переносу остановок общественного транспорта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5739046"/>
            <a:ext cx="7754570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SzPct val="80000"/>
              <a:defRPr/>
            </a:pPr>
            <a:r>
              <a:rPr lang="ru-RU" sz="21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Доведено – 2 203 тыс. руб. Потребность – 5 008 тыс. руб.</a:t>
            </a:r>
            <a:endParaRPr lang="ru-RU" sz="21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90000"/>
              </a:lnSpc>
              <a:buSzPct val="80000"/>
              <a:defRPr/>
            </a:pPr>
            <a:r>
              <a:rPr lang="ru-RU" sz="2100" dirty="0">
                <a:solidFill>
                  <a:srgbClr val="3F007E"/>
                </a:solidFill>
                <a:latin typeface="Trebuchet MS" panose="020B0603020202020204" pitchFamily="34" charset="0"/>
              </a:rPr>
              <a:t> </a:t>
            </a:r>
            <a:r>
              <a:rPr lang="ru-RU" sz="2100" dirty="0" smtClean="0">
                <a:solidFill>
                  <a:srgbClr val="3F007E"/>
                </a:solidFill>
                <a:latin typeface="Trebuchet MS" panose="020B0603020202020204" pitchFamily="34" charset="0"/>
              </a:rPr>
              <a:t>Заключены МК на 26 объектов</a:t>
            </a:r>
            <a:endParaRPr lang="ru-RU" sz="2100" dirty="0">
              <a:solidFill>
                <a:srgbClr val="3F007E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 descr="http://www.mediazavod.ru/system/pictures/images/000/043/852/original/rd11.jpg?12574154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91276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8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5679"/>
            <a:ext cx="8964488" cy="2055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пандусов в подземных пешеходных переходах для обеспечения доступной среды жизнедеятельности инвалидов и др. маломобильных групп населения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kafanews.com/new/images/img4e93541fdea85b45667f2e0122acf77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52936"/>
            <a:ext cx="2771800" cy="237626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8575">
            <a:noFill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31750"/>
          </a:effectLst>
          <a:extLst/>
        </p:spPr>
      </p:pic>
      <p:pic>
        <p:nvPicPr>
          <p:cNvPr id="4" name="Picture 2" descr="http://ic.pics.livejournal.com/smartcity_msk/54000161/116690/116690_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64" y="3905672"/>
            <a:ext cx="3024336" cy="295232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8575">
            <a:noFill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31750"/>
          </a:effectLst>
          <a:extLst/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9015252"/>
              </p:ext>
            </p:extLst>
          </p:nvPr>
        </p:nvGraphicFramePr>
        <p:xfrm>
          <a:off x="245686" y="2348880"/>
          <a:ext cx="2670129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6013458"/>
            <a:ext cx="594015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Свердлова в р-не домов № 32 и № 80</a:t>
            </a:r>
            <a:endParaRPr lang="ru-RU" sz="2400" dirty="0">
              <a:solidFill>
                <a:srgbClr val="1E4B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91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3360" y="1193063"/>
            <a:ext cx="8385104" cy="1754326"/>
          </a:xfrm>
          <a:prstGeom prst="rect">
            <a:avLst/>
          </a:prstGeom>
          <a:solidFill>
            <a:srgbClr val="EBF8FF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</a:t>
            </a:r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устройства пешеходных дорожек </a:t>
            </a:r>
          </a:p>
          <a:p>
            <a:endParaRPr lang="ru-RU" sz="3600" b="1" dirty="0">
              <a:solidFill>
                <a:srgbClr val="0064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80528" y="3068960"/>
            <a:ext cx="495138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– 724 тыс. руб.                       Потребность – 1 611 тыс. руб.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ttp://img.rl0.ru/afisha/c720x480/daily.afisha.ru/uploads/images/a/07/a07296fc1b4b44b194fb24a599933c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4262267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6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59632" y="4715730"/>
            <a:ext cx="741682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и Перенос </a:t>
            </a:r>
            <a:r>
              <a:rPr lang="ru-RU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293797"/>
            <a:ext cx="9144000" cy="1363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–  22 073 тыс. руб.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– 40 575 тыс. руб.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100" dirty="0" smtClean="0">
                <a:solidFill>
                  <a:srgbClr val="3F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с ООО ИК «Траст» на 16 объектов</a:t>
            </a:r>
            <a:endParaRPr lang="ru-RU" sz="2100" dirty="0">
              <a:solidFill>
                <a:srgbClr val="3F00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2656"/>
            <a:ext cx="532859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55138" y="404664"/>
            <a:ext cx="7285213" cy="646331"/>
          </a:xfrm>
          <a:prstGeom prst="rect">
            <a:avLst/>
          </a:prstGeom>
          <a:solidFill>
            <a:srgbClr val="EBF8FF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пешеходных дорожек</a:t>
            </a:r>
            <a:endParaRPr lang="ru-RU" sz="3600" b="1" dirty="0">
              <a:solidFill>
                <a:srgbClr val="00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79912" y="1854093"/>
            <a:ext cx="5018344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–  41 372 тыс. руб.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– 97 530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endParaRPr lang="ru-RU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с ООО «М-Строй», в </a:t>
            </a:r>
            <a:r>
              <a:rPr lang="ru-RU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оплатой в 2017г. – 19 652 тыс. 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 с ООО ИК «Траст» - 21 720 тыс. руб. на 58 объектов</a:t>
            </a: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54093"/>
            <a:ext cx="3270822" cy="498692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499992" y="1854093"/>
            <a:ext cx="3786277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1900" dirty="0" smtClean="0">
                <a:solidFill>
                  <a:srgbClr val="3F007E"/>
                </a:solidFill>
              </a:rPr>
              <a:t>.</a:t>
            </a:r>
            <a:endParaRPr lang="ru-RU" sz="1900" dirty="0">
              <a:solidFill>
                <a:srgbClr val="3F007E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916456" y="15542"/>
            <a:ext cx="1144609" cy="1130358"/>
          </a:xfrm>
          <a:prstGeom prst="ellipse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9670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63284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линий наружного электроосвещения</a:t>
            </a:r>
            <a:endParaRPr lang="ru-RU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http://simlight.com.ua/goods1/Ulica/air_in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770485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658407"/>
            <a:ext cx="8712968" cy="174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– 22 319 тыс. руб.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dirty="0" smtClean="0">
                <a:solidFill>
                  <a:srgbClr val="3F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26.02.2016г. заключен МК с ООО ПСК «Волга»                (</a:t>
            </a:r>
            <a:r>
              <a:rPr lang="ru-RU" sz="2000" dirty="0">
                <a:solidFill>
                  <a:srgbClr val="553B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Внутриквартальный проезд от дома № 47 до дублера по ул. 40 лет Победы; - ул. Коваленко от ул. Параллельная до ул. Высоковольтная; - ул. Параллельная от съезда с трассы М-5 «Урал» до ул. </a:t>
            </a:r>
            <a:r>
              <a:rPr lang="ru-RU" sz="2000" dirty="0" smtClean="0">
                <a:solidFill>
                  <a:srgbClr val="553B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Коваленко</a:t>
            </a:r>
            <a:r>
              <a:rPr lang="ru-RU" sz="2000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rgbClr val="1E4B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9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87000">
              <a:schemeClr val="accent5">
                <a:lumMod val="60000"/>
                <a:lumOff val="40000"/>
              </a:schemeClr>
            </a:gs>
            <a:gs pos="100000">
              <a:schemeClr val="tx2">
                <a:lumMod val="5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-252536" y="116632"/>
            <a:ext cx="9396536" cy="150261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доведено в общей сумме </a:t>
            </a:r>
            <a:b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2017 год – 833 524 тыс. руб. </a:t>
            </a:r>
            <a:b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– 1 554 683 тыс. руб. 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226623"/>
              </p:ext>
            </p:extLst>
          </p:nvPr>
        </p:nvGraphicFramePr>
        <p:xfrm>
          <a:off x="107504" y="1772816"/>
          <a:ext cx="871296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9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0040" y="1700808"/>
            <a:ext cx="7772400" cy="1421928"/>
          </a:xfrm>
        </p:spPr>
        <p:txBody>
          <a:bodyPr wrap="square">
            <a:spAutoFit/>
          </a:bodyPr>
          <a:lstStyle/>
          <a:p>
            <a:pPr lvl="1" algn="ctr" rtl="0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200" b="1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- </a:t>
            </a:r>
            <a:r>
              <a:rPr lang="ru-RU" sz="3200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дорожного движения в городском округе Тольятти.</a:t>
            </a:r>
            <a:endParaRPr lang="ru-RU" sz="3200" b="1" dirty="0">
              <a:solidFill>
                <a:srgbClr val="1E4B9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245424" cy="27792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– 66 118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учреждения – 25 087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– 269 078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–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33 502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2624" y="548680"/>
            <a:ext cx="8278752" cy="864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 algn="ctr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«ЦОДД ГОТ»</a:t>
            </a:r>
          </a:p>
          <a:p>
            <a:pPr marL="45720" indent="0" algn="ctr">
              <a:buNone/>
            </a:pP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30" y="3372164"/>
            <a:ext cx="2007360" cy="1448051"/>
          </a:xfrm>
        </p:spPr>
      </p:pic>
      <p:pic>
        <p:nvPicPr>
          <p:cNvPr id="4" name="Picture 4" descr="http://comsignal.ru/html/images/kda2/akda-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89" y="1475781"/>
            <a:ext cx="1878228" cy="14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36" y="3403419"/>
            <a:ext cx="1880388" cy="1448051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154236" y="2235920"/>
            <a:ext cx="235583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>
                <a:solidFill>
                  <a:srgbClr val="006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rgbClr val="006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светофорных </a:t>
            </a:r>
            <a:r>
              <a:rPr lang="ru-RU" sz="2400" b="1" dirty="0">
                <a:solidFill>
                  <a:srgbClr val="006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35" y="1475781"/>
            <a:ext cx="1998000" cy="1445266"/>
          </a:xfrm>
          <a:prstGeom prst="rect">
            <a:avLst/>
          </a:prstGeom>
        </p:spPr>
      </p:pic>
      <p:sp>
        <p:nvSpPr>
          <p:cNvPr id="11" name="Заголовок 8"/>
          <p:cNvSpPr txBox="1">
            <a:spLocks/>
          </p:cNvSpPr>
          <p:nvPr/>
        </p:nvSpPr>
        <p:spPr>
          <a:xfrm>
            <a:off x="6759000" y="2403607"/>
            <a:ext cx="1998000" cy="734047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>
                <a:solidFill>
                  <a:srgbClr val="006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дорожных знаков</a:t>
            </a:r>
          </a:p>
        </p:txBody>
      </p:sp>
      <p:sp>
        <p:nvSpPr>
          <p:cNvPr id="12" name="Заголовок 8"/>
          <p:cNvSpPr txBox="1">
            <a:spLocks/>
          </p:cNvSpPr>
          <p:nvPr/>
        </p:nvSpPr>
        <p:spPr>
          <a:xfrm>
            <a:off x="2164196" y="4127445"/>
            <a:ext cx="2355834" cy="734047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>
                <a:solidFill>
                  <a:srgbClr val="006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пешеходных ограждений</a:t>
            </a:r>
          </a:p>
        </p:txBody>
      </p:sp>
      <p:sp>
        <p:nvSpPr>
          <p:cNvPr id="13" name="Заголовок 8"/>
          <p:cNvSpPr txBox="1">
            <a:spLocks/>
          </p:cNvSpPr>
          <p:nvPr/>
        </p:nvSpPr>
        <p:spPr>
          <a:xfrm>
            <a:off x="827584" y="841689"/>
            <a:ext cx="6930416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>
                <a:solidFill>
                  <a:srgbClr val="006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«ЦОДД ГОТ» осуществляет содержание:</a:t>
            </a:r>
          </a:p>
        </p:txBody>
      </p:sp>
      <p:sp>
        <p:nvSpPr>
          <p:cNvPr id="14" name="Заголовок 8"/>
          <p:cNvSpPr txBox="1">
            <a:spLocks/>
          </p:cNvSpPr>
          <p:nvPr/>
        </p:nvSpPr>
        <p:spPr>
          <a:xfrm>
            <a:off x="6677374" y="4147455"/>
            <a:ext cx="2214626" cy="734047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>
                <a:solidFill>
                  <a:srgbClr val="006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павильонов ООТ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459330" y="5563502"/>
            <a:ext cx="4436088" cy="104879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подземных наземных  </a:t>
            </a: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пешеходных 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переходов (мостов)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ic.pics.livejournal.com/smartcity_msk/54000161/116690/116690_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17" y="5065251"/>
            <a:ext cx="2364413" cy="1792749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  <a:ln w="28575">
            <a:noFill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31750"/>
          </a:effectLst>
          <a:extLst/>
        </p:spPr>
      </p:pic>
    </p:spTree>
    <p:extLst>
      <p:ext uri="{BB962C8B-B14F-4D97-AF65-F5344CB8AC3E}">
        <p14:creationId xmlns:p14="http://schemas.microsoft.com/office/powerpoint/2010/main" val="25711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3625" y="329786"/>
            <a:ext cx="6512511" cy="590931"/>
          </a:xfrm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600" b="1" dirty="0">
                <a:solidFill>
                  <a:srgbClr val="008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Изменения в ГОСТ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62646"/>
            <a:ext cx="9036495" cy="135824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01.03.2014 вступили в силу изменениями в ГОСТ Р 52289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средства организации дорожного движения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49200"/>
            <a:ext cx="3563888" cy="4308800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3347864" y="2562816"/>
            <a:ext cx="5796136" cy="425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– </a:t>
            </a: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19 504 тыс. руб. на устройство светофорных объектов </a:t>
            </a: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– 193 566 тыс. руб. </a:t>
            </a:r>
          </a:p>
          <a:p>
            <a:pPr marL="45720" indent="0" algn="ctr">
              <a:buFont typeface="Arial" panose="020B0604020202020204" pitchFamily="34" charset="0"/>
              <a:buNone/>
            </a:pPr>
            <a:endParaRPr lang="ru-RU" b="1" dirty="0" smtClean="0">
              <a:solidFill>
                <a:schemeClr val="bg1"/>
              </a:solidFill>
            </a:endParaRPr>
          </a:p>
          <a:p>
            <a:pPr marL="45720" indent="0" algn="ctr">
              <a:buNone/>
            </a:pP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с ООО «СК Развитие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       9 950 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45720" indent="0" algn="ctr">
              <a:buNone/>
            </a:pP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с ООО «М-Строй», </a:t>
            </a:r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оплатой в 2017г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4 119 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4725144"/>
            <a:ext cx="9223792" cy="258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7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дорожных знаков и выполнение работ по их установке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- 5 923 тыс. руб. Потребность – 12 398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dirty="0">
                <a:solidFill>
                  <a:srgbClr val="3A5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с ООО «М-Строй», в </a:t>
            </a:r>
            <a:r>
              <a:rPr lang="ru-RU" sz="2400" dirty="0" err="1">
                <a:solidFill>
                  <a:srgbClr val="3A5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dirty="0">
                <a:solidFill>
                  <a:srgbClr val="3A5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оплатой в 2017г. – </a:t>
            </a:r>
            <a:endParaRPr lang="ru-RU" sz="2400" dirty="0" smtClean="0">
              <a:solidFill>
                <a:srgbClr val="3A55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dirty="0" smtClean="0">
                <a:solidFill>
                  <a:srgbClr val="3A5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dirty="0" smtClean="0">
                <a:solidFill>
                  <a:srgbClr val="3A5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709 </a:t>
            </a:r>
            <a:r>
              <a:rPr lang="ru-RU" sz="2400" dirty="0">
                <a:solidFill>
                  <a:srgbClr val="3A5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 </a:t>
            </a:r>
            <a:endParaRPr lang="ru-RU" sz="24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691276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99692" y="116632"/>
            <a:ext cx="5616624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2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заготовок дорожных знаков</a:t>
            </a:r>
            <a:endParaRPr lang="ru-RU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50112"/>
            <a:ext cx="5400600" cy="34350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5373217"/>
            <a:ext cx="9036496" cy="1350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– 2 416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– 3 425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с ООО «Регин – 163», в </a:t>
            </a:r>
            <a:r>
              <a:rPr lang="ru-RU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оплатой в 2017году –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2071 тыс. руб.</a:t>
            </a: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1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1973" y="45512"/>
            <a:ext cx="4914000" cy="121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и установка ограничивающих пешеходных ограждений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8" y="189528"/>
            <a:ext cx="4375864" cy="38875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3968" y="1665129"/>
            <a:ext cx="4994275" cy="479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–8 758 тыс. руб.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изготовление и установку, Потребность – 12 071 тыс. руб.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-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 тыс. руб.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секций пешеходных ограждений,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– 10 032 тыс. руб.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000" dirty="0" smtClean="0">
                <a:solidFill>
                  <a:srgbClr val="3A5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с ООО «Монолит» на поставку секций ограждений в сумме 550 тыс. руб.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000" dirty="0" smtClean="0">
                <a:solidFill>
                  <a:srgbClr val="3A5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с ООО  ИК «Траст», в </a:t>
            </a:r>
            <a:r>
              <a:rPr lang="ru-RU" sz="2000" dirty="0" err="1" smtClean="0">
                <a:solidFill>
                  <a:srgbClr val="3A5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000" dirty="0" smtClean="0">
                <a:solidFill>
                  <a:srgbClr val="3A5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оплатой в 2017г. 8 462 тыс. руб.</a:t>
            </a:r>
          </a:p>
        </p:txBody>
      </p:sp>
      <p:pic>
        <p:nvPicPr>
          <p:cNvPr id="11" name="Picture 2" descr="http://centr-snab.ru/catalog/big/peshehodnoe_ograzhdenie_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21088"/>
            <a:ext cx="323236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5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290404"/>
            <a:ext cx="61757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fld id="{803DD619-D471-431C-9021-1B5A961CEBFE}" type="CATEGORYNAME">
              <a:rPr lang="ru-RU" sz="36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lnSpc>
                  <a:spcPct val="90000"/>
                </a:lnSpc>
                <a:spcBef>
                  <a:spcPts val="750"/>
                </a:spcBef>
                <a:buSzPct val="80000"/>
                <a:tabLst>
                  <a:tab pos="202883" algn="l"/>
                </a:tabLst>
              </a:pPr>
              <a:t>Приобретение материалов для содержания ТСОДД</a:t>
            </a:fld>
            <a:endParaRPr lang="ru-RU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comsignal.ru/html/images/kda2/akda-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49685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4941168"/>
            <a:ext cx="9324528" cy="16890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– 3 880 тыс. руб. Потребность – 4 084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с ООО «М-Строй», в </a:t>
            </a:r>
            <a:r>
              <a:rPr lang="ru-RU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оплатой в 2017г.  в сумме – </a:t>
            </a:r>
            <a:b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423 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9960"/>
              </p:ext>
            </p:extLst>
          </p:nvPr>
        </p:nvGraphicFramePr>
        <p:xfrm>
          <a:off x="-1" y="1556790"/>
          <a:ext cx="9144000" cy="48302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1561"/>
                <a:gridCol w="125027"/>
                <a:gridCol w="683670"/>
                <a:gridCol w="900940"/>
                <a:gridCol w="834309"/>
                <a:gridCol w="478569"/>
                <a:gridCol w="825039"/>
                <a:gridCol w="112886"/>
                <a:gridCol w="729535"/>
                <a:gridCol w="784484"/>
                <a:gridCol w="142165"/>
                <a:gridCol w="679399"/>
                <a:gridCol w="112689"/>
                <a:gridCol w="671795"/>
                <a:gridCol w="120293"/>
                <a:gridCol w="719811"/>
                <a:gridCol w="611828"/>
              </a:tblGrid>
              <a:tr h="5258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100" b="1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100" b="1" u="non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81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>
                          <a:solidFill>
                            <a:schemeClr val="bg1"/>
                          </a:solidFill>
                          <a:effectLst/>
                        </a:rPr>
                        <a:t>устройство</a:t>
                      </a:r>
                      <a:endParaRPr lang="ru-RU" sz="1100" b="1" u="none" spc="5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100" b="1" u="non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>
                          <a:solidFill>
                            <a:schemeClr val="bg1"/>
                          </a:solidFill>
                          <a:effectLst/>
                        </a:rPr>
                        <a:t>устройство</a:t>
                      </a:r>
                      <a:endParaRPr lang="ru-RU" sz="1100" b="1" u="none" spc="5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1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 smtClean="0">
                          <a:solidFill>
                            <a:schemeClr val="bg1"/>
                          </a:solidFill>
                          <a:effectLst/>
                        </a:rPr>
                        <a:t>проектирование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 smtClean="0">
                          <a:solidFill>
                            <a:schemeClr val="bg1"/>
                          </a:solidFill>
                          <a:effectLst/>
                        </a:rPr>
                        <a:t>устройство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1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gridSpan="2">
                  <a:txBody>
                    <a:bodyPr/>
                    <a:lstStyle/>
                    <a:p>
                      <a:pPr marL="254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установка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1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gridSpan="2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ликвидация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1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устройство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u="non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17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дорожные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L="381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>
                          <a:solidFill>
                            <a:schemeClr val="bg1"/>
                          </a:solidFill>
                          <a:effectLst/>
                        </a:rPr>
                        <a:t>пешеходные</a:t>
                      </a:r>
                      <a:endParaRPr lang="ru-RU" sz="1100" b="1" u="none" spc="5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>
                          <a:solidFill>
                            <a:schemeClr val="bg1"/>
                          </a:solidFill>
                          <a:effectLst/>
                        </a:rPr>
                        <a:t>светофорных</a:t>
                      </a:r>
                      <a:endParaRPr lang="ru-RU" sz="1100" b="1" u="none" spc="5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100" b="1" u="non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>
                          <a:solidFill>
                            <a:schemeClr val="bg1"/>
                          </a:solidFill>
                          <a:effectLst/>
                        </a:rPr>
                        <a:t>пешеходных</a:t>
                      </a:r>
                      <a:endParaRPr lang="ru-RU" sz="1100" b="1" u="none" spc="5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1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>
                          <a:solidFill>
                            <a:schemeClr val="bg1"/>
                          </a:solidFill>
                          <a:effectLst/>
                        </a:rPr>
                        <a:t>переноса</a:t>
                      </a:r>
                      <a:endParaRPr lang="ru-RU" sz="1100" b="1" u="none" spc="5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>
                          <a:solidFill>
                            <a:schemeClr val="bg1"/>
                          </a:solidFill>
                          <a:effectLst/>
                        </a:rPr>
                        <a:t>разделительн</a:t>
                      </a:r>
                      <a:endParaRPr lang="ru-RU" sz="1100" b="1" u="none" spc="5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1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gridSpan="2">
                  <a:txBody>
                    <a:bodyPr/>
                    <a:lstStyle/>
                    <a:p>
                      <a:pPr marL="254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транспортных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1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gridSpan="2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>
                          <a:solidFill>
                            <a:schemeClr val="bg1"/>
                          </a:solidFill>
                          <a:effectLst/>
                        </a:rPr>
                        <a:t>мест для</a:t>
                      </a:r>
                      <a:endParaRPr lang="ru-RU" sz="1100" b="1" u="none" spc="5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1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>
                          <a:solidFill>
                            <a:schemeClr val="bg1"/>
                          </a:solidFill>
                          <a:effectLst/>
                        </a:rPr>
                        <a:t>заездного</a:t>
                      </a:r>
                      <a:endParaRPr lang="ru-RU" sz="1100" b="1" u="none" spc="5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u="non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481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знаки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L="381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ограждения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объектов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l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5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ИДН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дорожек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1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ООТ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ого газона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1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gridSpan="2">
                  <a:txBody>
                    <a:bodyPr/>
                    <a:lstStyle/>
                    <a:p>
                      <a:pPr marL="254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ограждений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1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gridSpan="2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разворота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1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L="254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pc="10" dirty="0">
                          <a:solidFill>
                            <a:schemeClr val="bg1"/>
                          </a:solidFill>
                          <a:effectLst/>
                        </a:rPr>
                        <a:t>кармана</a:t>
                      </a:r>
                      <a:endParaRPr lang="ru-RU" sz="11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pc="10" dirty="0">
                          <a:solidFill>
                            <a:schemeClr val="bg1"/>
                          </a:solidFill>
                          <a:effectLst/>
                        </a:rPr>
                        <a:t>ИТОГО:</a:t>
                      </a:r>
                      <a:endParaRPr lang="ru-RU" sz="1200" b="1" u="none" spc="5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751">
                <a:tc gridSpan="17">
                  <a:txBody>
                    <a:bodyPr/>
                    <a:lstStyle/>
                    <a:p>
                      <a:pPr marR="127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2400" b="1" spc="-10" dirty="0">
                          <a:effectLst/>
                        </a:rPr>
                        <a:t>План по предупреждению ДТП на </a:t>
                      </a:r>
                      <a:r>
                        <a:rPr lang="ru-RU" sz="2400" b="1" spc="-10" dirty="0" err="1">
                          <a:effectLst/>
                        </a:rPr>
                        <a:t>аварийно</a:t>
                      </a:r>
                      <a:r>
                        <a:rPr lang="ru-RU" sz="2400" b="1" spc="-10" dirty="0">
                          <a:effectLst/>
                        </a:rPr>
                        <a:t> - опасных участках</a:t>
                      </a:r>
                      <a:endParaRPr lang="ru-RU" sz="24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229">
                <a:tc gridSpan="2">
                  <a:txBody>
                    <a:bodyPr/>
                    <a:lstStyle/>
                    <a:p>
                      <a:pPr marL="508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Всего </a:t>
                      </a:r>
                      <a:r>
                        <a:rPr lang="ru-RU" sz="1200" b="1" spc="10" dirty="0" err="1">
                          <a:effectLst/>
                        </a:rPr>
                        <a:t>в.т.ч</a:t>
                      </a:r>
                      <a:r>
                        <a:rPr lang="ru-RU" sz="1200" b="1" spc="10" dirty="0">
                          <a:effectLst/>
                        </a:rPr>
                        <a:t>.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4424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6868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8926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1667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100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589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9353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357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32284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</a:tr>
              <a:tr h="301751"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2017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100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100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</a:tr>
              <a:tr h="301751"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2018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</a:tr>
              <a:tr h="301751"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2019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6868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8926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1667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357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17818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</a:tr>
              <a:tr h="321658">
                <a:tc gridSpan="2">
                  <a:txBody>
                    <a:bodyPr/>
                    <a:lstStyle/>
                    <a:p>
                      <a:pPr marL="508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Недостаток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4424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589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9353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14366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</a:tr>
              <a:tr h="301751">
                <a:tc gridSpan="17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2400" b="1" spc="-10" dirty="0">
                          <a:effectLst/>
                        </a:rPr>
                        <a:t>Акт обследования УДС в местах образовательных учреждений</a:t>
                      </a:r>
                      <a:endParaRPr lang="ru-RU" sz="24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1751">
                <a:tc gridSpan="2">
                  <a:txBody>
                    <a:bodyPr/>
                    <a:lstStyle/>
                    <a:p>
                      <a:pPr marL="508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Всего в.т.ч.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1191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2680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7885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2484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460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14700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</a:tr>
              <a:tr h="312229"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2017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213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296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5434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1115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7058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</a:tr>
              <a:tr h="307473"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2018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</a:tr>
              <a:tr h="301751"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2019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978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2384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2451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1369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64" marR="49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7182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b"/>
                </a:tc>
              </a:tr>
              <a:tr h="352042">
                <a:tc gridSpan="2">
                  <a:txBody>
                    <a:bodyPr/>
                    <a:lstStyle/>
                    <a:p>
                      <a:pPr marL="508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Недостаток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>
                          <a:effectLst/>
                        </a:rPr>
                        <a:t>0</a:t>
                      </a:r>
                      <a:endParaRPr lang="ru-RU" sz="1200" b="1" spc="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0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0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0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0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0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0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0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254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460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0" dirty="0">
                          <a:effectLst/>
                        </a:rPr>
                        <a:t>460</a:t>
                      </a:r>
                      <a:endParaRPr lang="ru-RU" sz="1200" b="1" spc="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64" marR="4964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9767" y="0"/>
            <a:ext cx="9029010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4666" tIns="45720" rIns="504666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3A55F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Первоочередные мероприятия в проекте бюджета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3A55F4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3A55F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3A55F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3A55F4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64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332656"/>
            <a:ext cx="7560840" cy="129614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УЛИЧНО-ДОРОЖНОЙ СЕТИ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19768" cy="185629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CC"/>
                </a:solidFill>
              </a:rPr>
              <a:t/>
            </a:r>
            <a:br>
              <a:rPr lang="ru-RU" sz="2800" dirty="0" smtClean="0">
                <a:solidFill>
                  <a:srgbClr val="0000CC"/>
                </a:solidFill>
              </a:rPr>
            </a:br>
            <a:r>
              <a:rPr lang="ru-RU" sz="2800" dirty="0">
                <a:solidFill>
                  <a:srgbClr val="0000CC"/>
                </a:solidFill>
              </a:rPr>
              <a:t/>
            </a:r>
            <a:br>
              <a:rPr lang="ru-RU" sz="2800" dirty="0">
                <a:solidFill>
                  <a:srgbClr val="0000CC"/>
                </a:solidFill>
              </a:rPr>
            </a:br>
            <a:r>
              <a:rPr lang="ru-RU" sz="2800" dirty="0" smtClean="0">
                <a:solidFill>
                  <a:srgbClr val="0000CC"/>
                </a:solidFill>
              </a:rPr>
              <a:t>                                                                                                                        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0696057"/>
              </p:ext>
            </p:extLst>
          </p:nvPr>
        </p:nvGraphicFramePr>
        <p:xfrm>
          <a:off x="2483768" y="2204864"/>
          <a:ext cx="410445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42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660830"/>
            <a:ext cx="4572001" cy="147202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дорог</a:t>
            </a:r>
            <a:endParaRPr lang="ru-RU" sz="2325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19" y="5129769"/>
            <a:ext cx="4582486" cy="182762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на </a:t>
            </a:r>
            <a:r>
              <a:rPr lang="ru-RU" dirty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</a:t>
            </a:r>
            <a:r>
              <a:rPr lang="ru-RU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6 024,7 </a:t>
            </a:r>
            <a:r>
              <a:rPr lang="ru-RU" dirty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aseline="30000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endParaRPr lang="ru-RU" baseline="30000" dirty="0" smtClean="0">
              <a:solidFill>
                <a:srgbClr val="1E4B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aseline="30000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с ЗАО «ЭКО Сфера»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67" y="4231106"/>
            <a:ext cx="4670034" cy="2626894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66" y="12472"/>
            <a:ext cx="4667035" cy="2768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53602"/>
            <a:ext cx="4392488" cy="27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4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635461550"/>
              </p:ext>
            </p:extLst>
          </p:nvPr>
        </p:nvGraphicFramePr>
        <p:xfrm>
          <a:off x="-26040" y="444416"/>
          <a:ext cx="8990528" cy="63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18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47" y="404664"/>
            <a:ext cx="3308855" cy="202400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529074" y="876604"/>
            <a:ext cx="4690997" cy="108012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посадочные площадки ООТ на площади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143,2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м</a:t>
            </a:r>
            <a:r>
              <a:rPr lang="ru-RU" sz="24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47" y="2492896"/>
            <a:ext cx="3308855" cy="1861231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529074" y="2875624"/>
            <a:ext cx="3898910" cy="10957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дождеприёмные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колодцы 2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301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 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46" y="4509119"/>
            <a:ext cx="3308855" cy="2096127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528366" y="5128187"/>
            <a:ext cx="3744416" cy="8579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разделительные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полосы  2 941,4 тыс. м</a:t>
            </a:r>
            <a:r>
              <a:rPr lang="ru-RU" sz="24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4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\\192.168.102.1\netshare\Общая\Общая\ОРДХ\Аукционные заявки 2014г\ОТЧЕТЫ ЗА 2014 год\Строительство 40 лет Победы\фото 40 лет\IMG_20140906_09195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049" y="2492897"/>
            <a:ext cx="6719921" cy="4365104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99056" y="404664"/>
            <a:ext cx="8049408" cy="126531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Нанесение 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горизонтальной дорожной </a:t>
            </a: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разметки</a:t>
            </a:r>
            <a:endParaRPr lang="ru-RU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79512" y="1656412"/>
            <a:ext cx="8568952" cy="71761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Доведено – 17 925 тыс. руб.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Потребность – 40 343 </a:t>
            </a:r>
            <a:r>
              <a:rPr lang="ru-RU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тыс. руб.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92496" y="70805"/>
            <a:ext cx="8455968" cy="1585608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732240" y="4044012"/>
            <a:ext cx="2411760" cy="2813988"/>
          </a:xfrm>
        </p:spPr>
        <p:txBody>
          <a:bodyPr/>
          <a:lstStyle/>
          <a:p>
            <a:r>
              <a:rPr lang="ru-RU" dirty="0" smtClean="0">
                <a:solidFill>
                  <a:srgbClr val="0000CC"/>
                </a:solidFill>
              </a:rPr>
              <a:t>Заключен МК с ООО ССК «Ладья» на выполнение работ в 2016г. с оплатой в сумме 8910,0 тыс. руб. в 2017г.</a:t>
            </a:r>
            <a:endParaRPr lang="ru-R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7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c.pics.livejournal.com/smartcity_msk/54000161/116690/116690_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12152"/>
            <a:ext cx="3064447" cy="2226309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ln w="28575">
            <a:noFill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31750"/>
          </a:effectLst>
          <a:extLst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658317"/>
            <a:ext cx="8316000" cy="104879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подземных пешеходных переходов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74240"/>
            <a:ext cx="5494531" cy="4189517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60000" y="2511001"/>
            <a:ext cx="2833078" cy="11340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438 тыс. руб.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0,42 </a:t>
            </a:r>
            <a:r>
              <a:rPr lang="ru-RU" dirty="0">
                <a:solidFill>
                  <a:schemeClr val="bg1"/>
                </a:solidFill>
              </a:rPr>
              <a:t>тыс. </a:t>
            </a:r>
            <a:r>
              <a:rPr lang="ru-RU" dirty="0" smtClean="0">
                <a:solidFill>
                  <a:schemeClr val="bg1"/>
                </a:solidFill>
              </a:rPr>
              <a:t>м</a:t>
            </a:r>
            <a:r>
              <a:rPr lang="ru-RU" baseline="30000" dirty="0" smtClean="0">
                <a:solidFill>
                  <a:schemeClr val="bg1"/>
                </a:solidFill>
              </a:rPr>
              <a:t>2 </a:t>
            </a:r>
          </a:p>
          <a:p>
            <a:pPr marL="0" indent="0" algn="ctr">
              <a:buNone/>
            </a:pPr>
            <a:endParaRPr lang="ru-RU" baseline="30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2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лексей\Desktop\611686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671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831"/>
            <a:ext cx="9144000" cy="6856169"/>
          </a:xfrm>
          <a:prstGeom prst="rect">
            <a:avLst/>
          </a:prstGeom>
          <a:solidFill>
            <a:schemeClr val="accent1">
              <a:lumMod val="40000"/>
              <a:lumOff val="60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188641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94C6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Маршрутная сеть</a:t>
            </a:r>
            <a:endParaRPr lang="ru-RU" sz="3200" dirty="0">
              <a:ln w="1270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glow rad="228600">
                  <a:srgbClr val="94C600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4075"/>
            <a:ext cx="9144000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5" y="6021288"/>
            <a:ext cx="3614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Количество маршрутов, всего - 80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847354"/>
              </p:ext>
            </p:extLst>
          </p:nvPr>
        </p:nvGraphicFramePr>
        <p:xfrm>
          <a:off x="611561" y="88867"/>
          <a:ext cx="7920879" cy="67245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798"/>
                <a:gridCol w="2374281"/>
                <a:gridCol w="5206800"/>
              </a:tblGrid>
              <a:tr h="551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перевозчика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маршрута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«ТПАТП №3»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Город: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2, 12, 13, 14, 15, 16, 18, 19, 21, 22, 23, 24, 27, 28, 30, 35, 36, 37, 38, 40, 42, 46, 71, 72, 73, 76, 77, 84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Пасха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Радоница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Троица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55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62к, 66, 84к, 87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Сезонные: 25, 42д, 56, 252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«ТТУ»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2, 4,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14,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21,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«Спринтер»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96, 108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Экспресс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 93к, 95, 115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«Тантал»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52, 114, 118, 131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«Тандем»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143, 149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6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«РТ-Запчасть»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«Империал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Сезонный: 129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«Альянс»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9,136,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Сезонный: 201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«ТО-Автомобильная Компания»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7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«РОСВЭН»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91,102, 126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7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«ГРАНД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«Зеленоглазое такси»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119, 127, 130, 132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«Донус»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62, 140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0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484172"/>
              </p:ext>
            </p:extLst>
          </p:nvPr>
        </p:nvGraphicFramePr>
        <p:xfrm>
          <a:off x="539552" y="1091463"/>
          <a:ext cx="8280921" cy="42176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46047"/>
                <a:gridCol w="1872832"/>
                <a:gridCol w="2081767"/>
                <a:gridCol w="2280275"/>
              </a:tblGrid>
              <a:tr h="1440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 smtClean="0">
                          <a:ln w="1270">
                            <a:solidFill>
                              <a:srgbClr val="339933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подвижного состава</a:t>
                      </a:r>
                      <a:endParaRPr lang="ru-RU" sz="2400" b="1" dirty="0">
                        <a:ln w="1270">
                          <a:solidFill>
                            <a:srgbClr val="339933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u="none" dirty="0" smtClean="0">
                          <a:ln w="1270">
                            <a:solidFill>
                              <a:srgbClr val="339933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2400" u="none" baseline="0" dirty="0" smtClean="0">
                          <a:ln w="1270">
                            <a:solidFill>
                              <a:srgbClr val="339933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маршрутов</a:t>
                      </a:r>
                      <a:endParaRPr lang="ru-RU" sz="2400" b="1" i="0" u="none" dirty="0">
                        <a:ln w="1270">
                          <a:solidFill>
                            <a:srgbClr val="339933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 smtClean="0">
                          <a:ln w="1270">
                            <a:solidFill>
                              <a:srgbClr val="339933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подвижных единиц</a:t>
                      </a:r>
                      <a:endParaRPr lang="ru-RU" sz="2400" dirty="0">
                        <a:ln w="1270">
                          <a:solidFill>
                            <a:srgbClr val="339933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 smtClean="0">
                          <a:ln w="1270">
                            <a:solidFill>
                              <a:srgbClr val="339933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проезда</a:t>
                      </a:r>
                      <a:endParaRPr lang="ru-RU" sz="2400" dirty="0">
                        <a:ln w="1270">
                          <a:solidFill>
                            <a:srgbClr val="339933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73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Троллейбусы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23/25/27 руб.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33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Автобусы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7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9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260649"/>
            <a:ext cx="8280920" cy="1325563"/>
          </a:xfrm>
        </p:spPr>
        <p:txBody>
          <a:bodyPr vert="horz" lIns="68580" tIns="34290" rIns="68580" bIns="34290" rtlCol="0">
            <a:noAutofit/>
          </a:bodyPr>
          <a:lstStyle/>
          <a:p>
            <a:pPr algn="ctr">
              <a:spcBef>
                <a:spcPts val="1000"/>
              </a:spcBef>
              <a:buSzPct val="80000"/>
              <a:buFont typeface="Arial" pitchFamily="34" charset="0"/>
            </a:pPr>
            <a:r>
              <a:rPr lang="ru-RU" sz="3000" b="1" dirty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предприятие </a:t>
            </a:r>
            <a:r>
              <a:rPr lang="ru-RU" sz="3000" b="1" dirty="0" smtClean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3000" b="1" dirty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Тольяттинское </a:t>
            </a:r>
            <a:r>
              <a:rPr lang="ru-RU" sz="3000" b="1" dirty="0" smtClean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троллейбусное управление</a:t>
            </a:r>
            <a:r>
              <a:rPr lang="ru-RU" sz="3000" b="1" dirty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496461"/>
              </p:ext>
            </p:extLst>
          </p:nvPr>
        </p:nvGraphicFramePr>
        <p:xfrm>
          <a:off x="395536" y="1772816"/>
          <a:ext cx="8373616" cy="4434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3890"/>
                <a:gridCol w="3339726"/>
              </a:tblGrid>
              <a:tr h="35072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показатели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7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Предприятие осуществляет перевозки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маршрутам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7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маршрутов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128,9 </a:t>
                      </a: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7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Ежедневный выпуск на линию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</a:t>
                      </a: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подвижных единиц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7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подвижного состава 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3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возраст троллейбусов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 </a:t>
                      </a:r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3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Самортизировано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</a:t>
                      </a:r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подвижных единиц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8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подвижного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состава </a:t>
                      </a:r>
                    </a:p>
                    <a:p>
                      <a:pPr algn="l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период с 2009 по 2016г)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</a:t>
                      </a:r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3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Потребность в обновлении подвижного состава 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63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08" y="422176"/>
            <a:ext cx="8633173" cy="990600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ts val="1000"/>
              </a:spcBef>
              <a:buSzPct val="80000"/>
              <a:buFont typeface="Arial" pitchFamily="34" charset="0"/>
            </a:pPr>
            <a:r>
              <a:rPr lang="ru-RU" sz="3200" b="1" dirty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предприятие «Тольяттинское пассажирское автотранспортное предприятие №3»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84262"/>
              </p:ext>
            </p:extLst>
          </p:nvPr>
        </p:nvGraphicFramePr>
        <p:xfrm>
          <a:off x="539553" y="1772816"/>
          <a:ext cx="8229601" cy="4597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9075"/>
                <a:gridCol w="1781033"/>
                <a:gridCol w="1569493"/>
              </a:tblGrid>
              <a:tr h="411313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76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Предприятие  осуществляет перевозки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Дачи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06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маршрутов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маршрутов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 маршрутов  составляет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1685,01</a:t>
                      </a:r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866,92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км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3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Ежедневный выпуск </a:t>
                      </a:r>
                      <a:r>
                        <a:rPr lang="ru-RU" sz="18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линию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304</a:t>
                      </a:r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единиц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единиц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3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подвижных единиц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3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возраст подвижных  единиц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6,17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2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Самортизировано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подвижных единиц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49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подвижного состава (с 2009 по 2016г.)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единиц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3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Потребность в обновлении подвижного состава 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подвижных единиц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3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городского пассажирского транспорта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Доведенная сумма субсидии по отрасли –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327 380,0 тыс. руб.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 err="1" smtClean="0">
                <a:solidFill>
                  <a:schemeClr val="bg1"/>
                </a:solidFill>
              </a:rPr>
              <a:t>т.ч</a:t>
            </a:r>
            <a:r>
              <a:rPr lang="ru-RU" dirty="0" smtClean="0">
                <a:solidFill>
                  <a:schemeClr val="bg1"/>
                </a:solidFill>
              </a:rPr>
              <a:t>. на оплату лизинговых платежей –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97 032,0 тыс. руб.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31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476673"/>
            <a:ext cx="7836544" cy="93610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подпрограммы </a:t>
            </a:r>
            <a:r>
              <a:rPr lang="ru-RU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городского пассажирского транспорта»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372680"/>
              </p:ext>
            </p:extLst>
          </p:nvPr>
        </p:nvGraphicFramePr>
        <p:xfrm>
          <a:off x="323528" y="1412777"/>
          <a:ext cx="8187060" cy="532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7196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93" y="116632"/>
            <a:ext cx="9132607" cy="2016224"/>
          </a:xfrm>
        </p:spPr>
        <p:txBody>
          <a:bodyPr>
            <a:noAutofit/>
          </a:bodyPr>
          <a:lstStyle/>
          <a:p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«Формирование беспрепятственного доступа инвалидов и других маломобильных групп населения к объектам социальной инфраструктуры на территории городского округа Тольятти на 2014-2020 годы»</a:t>
            </a:r>
            <a:endParaRPr lang="ru-RU" sz="2700" dirty="0">
              <a:solidFill>
                <a:srgbClr val="FF0000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254183" y="2189231"/>
            <a:ext cx="8647025" cy="181583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съездов на пешеходных </a:t>
            </a:r>
            <a:r>
              <a:rPr lang="ru-RU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переходах</a:t>
            </a:r>
          </a:p>
          <a:p>
            <a:r>
              <a:rPr lang="ru-RU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– 835 тыс. руб. </a:t>
            </a:r>
          </a:p>
          <a:p>
            <a:r>
              <a:rPr lang="ru-RU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с ООО «</a:t>
            </a:r>
            <a:r>
              <a:rPr lang="ru-RU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СтройАльянс</a:t>
            </a:r>
            <a:r>
              <a:rPr lang="ru-RU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000" dirty="0" smtClean="0">
              <a:solidFill>
                <a:srgbClr val="006699"/>
              </a:solidFill>
            </a:endParaRPr>
          </a:p>
          <a:p>
            <a:endParaRPr lang="ru-RU" sz="2000" b="1" dirty="0" smtClean="0">
              <a:solidFill>
                <a:srgbClr val="006699"/>
              </a:solidFill>
            </a:endParaRP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66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95" y="3717032"/>
            <a:ext cx="4641199" cy="26106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65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/>
        </p:nvSpPr>
        <p:spPr>
          <a:xfrm>
            <a:off x="467544" y="548680"/>
            <a:ext cx="8784976" cy="5760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6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транспортным предприятиям</a:t>
            </a:r>
            <a:endParaRPr lang="ru-RU" sz="3600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637205889"/>
              </p:ext>
            </p:extLst>
          </p:nvPr>
        </p:nvGraphicFramePr>
        <p:xfrm>
          <a:off x="3995936" y="1269000"/>
          <a:ext cx="4752528" cy="558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9564307"/>
              </p:ext>
            </p:extLst>
          </p:nvPr>
        </p:nvGraphicFramePr>
        <p:xfrm>
          <a:off x="0" y="1268760"/>
          <a:ext cx="377991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113081"/>
              </p:ext>
            </p:extLst>
          </p:nvPr>
        </p:nvGraphicFramePr>
        <p:xfrm>
          <a:off x="0" y="4149080"/>
          <a:ext cx="377991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627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78" y="152116"/>
            <a:ext cx="6508044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5616624" cy="3750927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22000" y="477000"/>
            <a:ext cx="7506000" cy="12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A7B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Приобретение автобусов, работающих на газомоторном топливе</a:t>
            </a:r>
            <a:endParaRPr lang="ru-RU" sz="3100" b="1" dirty="0">
              <a:solidFill>
                <a:srgbClr val="0A7BEC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662580"/>
              </p:ext>
            </p:extLst>
          </p:nvPr>
        </p:nvGraphicFramePr>
        <p:xfrm>
          <a:off x="4947049" y="3500438"/>
          <a:ext cx="4196951" cy="2966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4881" y="6237000"/>
            <a:ext cx="5816460" cy="459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200" b="1">
                <a:solidFill>
                  <a:srgbClr val="3F007E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sz="2400" b="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57892"/>
            <a:ext cx="9143999" cy="7143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200" b="1">
                <a:solidFill>
                  <a:srgbClr val="3F007E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ru-RU" sz="2000" dirty="0" smtClean="0">
                <a:latin typeface="Trebuchet MS" panose="020B0603020202020204" pitchFamily="34" charset="0"/>
              </a:rPr>
              <a:t>Заключен МК с ООО «НООТ» на </a:t>
            </a:r>
            <a:r>
              <a:rPr lang="ru-RU" sz="2000" dirty="0">
                <a:latin typeface="Trebuchet MS" panose="020B0603020202020204" pitchFamily="34" charset="0"/>
              </a:rPr>
              <a:t>сумму – 714 079,0 тыс. руб</a:t>
            </a:r>
            <a:r>
              <a:rPr lang="ru-RU" sz="2000" dirty="0" smtClean="0">
                <a:latin typeface="Trebuchet MS" panose="020B0603020202020204" pitchFamily="34" charset="0"/>
              </a:rPr>
              <a:t>., </a:t>
            </a:r>
          </a:p>
          <a:p>
            <a:pPr algn="ctr"/>
            <a:r>
              <a:rPr lang="ru-RU" sz="2000" dirty="0" smtClean="0">
                <a:latin typeface="Trebuchet MS" panose="020B0603020202020204" pitchFamily="34" charset="0"/>
              </a:rPr>
              <a:t>в том числе на 2017 </a:t>
            </a:r>
            <a:r>
              <a:rPr lang="ru-RU" sz="2000" dirty="0">
                <a:latin typeface="Trebuchet MS" panose="020B0603020202020204" pitchFamily="34" charset="0"/>
              </a:rPr>
              <a:t>год – 97 032,0  тыс</a:t>
            </a:r>
            <a:r>
              <a:rPr lang="ru-RU" sz="2000" dirty="0"/>
              <a:t>. руб.</a:t>
            </a:r>
            <a:endParaRPr lang="ru-RU" sz="2000" b="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/>
            <a:endParaRPr lang="ru-RU" sz="2000" dirty="0">
              <a:latin typeface="Trebuchet MS" panose="020B0603020202020204" pitchFamily="34" charset="0"/>
            </a:endParaRPr>
          </a:p>
          <a:p>
            <a:pPr algn="ctr"/>
            <a:r>
              <a:rPr lang="ru-RU" sz="2000" dirty="0">
                <a:latin typeface="Trebuchet MS" panose="020B0603020202020204" pitchFamily="34" charset="0"/>
              </a:rPr>
              <a:t> </a:t>
            </a:r>
            <a:endParaRPr lang="ru-RU" sz="2000" b="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492" y="1376234"/>
            <a:ext cx="8674444" cy="188440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1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2" descr="Рамка для изображений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540186"/>
              </p:ext>
            </p:extLst>
          </p:nvPr>
        </p:nvGraphicFramePr>
        <p:xfrm>
          <a:off x="-34736" y="1196752"/>
          <a:ext cx="9178736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Заголовок 3"/>
          <p:cNvSpPr txBox="1">
            <a:spLocks/>
          </p:cNvSpPr>
          <p:nvPr/>
        </p:nvSpPr>
        <p:spPr>
          <a:xfrm>
            <a:off x="0" y="188640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>
              <a:lnSpc>
                <a:spcPct val="90000"/>
              </a:lnSpc>
              <a:spcBef>
                <a:spcPts val="1"/>
              </a:spcBef>
              <a:buNone/>
              <a:defRPr sz="2700">
                <a:gradFill flip="none" rotWithShape="1"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72000">
                      <a:schemeClr val="tx2">
                        <a:lumMod val="25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Lucida Sans Unicode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транспортной системы и дорожного хозяйства городского округа Тольятти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2014-2020 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 подпрограммы: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83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9552" y="140805"/>
            <a:ext cx="8206680" cy="3105299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ДОРОГ </a:t>
            </a:r>
            <a:b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значения городского округа Тольятти</a:t>
            </a:r>
            <a:r>
              <a:rPr lang="ru-RU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275234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на 2017 год –                        31 221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endParaRPr lang="ru-RU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– 176 470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2305" y="3246104"/>
            <a:ext cx="719390" cy="365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5391552"/>
            <a:ext cx="597666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5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pbaudio.ru/content_res/articles/5d205a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663147" cy="25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38536" y="1484784"/>
            <a:ext cx="4248472" cy="86409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4075754"/>
            <a:ext cx="7920880" cy="172819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200" b="1">
                <a:solidFill>
                  <a:srgbClr val="3F007E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</a:t>
            </a: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ООО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«АТ»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ул.Никонова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ул.Ингельберга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ул.Кунеевская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выполнения работ – 30.09.2017 г. </a:t>
            </a:r>
            <a:endParaRPr 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400" b="0" dirty="0">
              <a:latin typeface="Trebuchet MS" panose="020B0603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7057" y="409908"/>
            <a:ext cx="4503660" cy="1754326"/>
          </a:xfrm>
          <a:prstGeom prst="rect">
            <a:avLst/>
          </a:prstGeom>
          <a:solidFill>
            <a:srgbClr val="EBF8FF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капитального ремонта </a:t>
            </a:r>
            <a:endParaRPr lang="ru-RU" sz="3600" b="1" dirty="0">
              <a:solidFill>
                <a:srgbClr val="3F00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04865"/>
            <a:ext cx="4823012" cy="11879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16 121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–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26 685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553B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19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26642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8F4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Экспертные заключения по результатам проведения лабораторных испытаний </a:t>
            </a:r>
            <a:r>
              <a:rPr lang="ru-RU" sz="3200" b="1" dirty="0">
                <a:solidFill>
                  <a:srgbClr val="8F4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асфальтобетонных покрытий</a:t>
            </a:r>
            <a:r>
              <a:rPr lang="ru-RU" sz="3200" dirty="0">
                <a:solidFill>
                  <a:srgbClr val="8F4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3A5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3A55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3F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4-х объектах </a:t>
            </a:r>
            <a:r>
              <a:rPr lang="ru-RU" sz="2800" dirty="0">
                <a:solidFill>
                  <a:srgbClr val="3F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 дорог</a:t>
            </a:r>
            <a:br>
              <a:rPr lang="ru-RU" sz="2800" dirty="0">
                <a:solidFill>
                  <a:srgbClr val="3F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3F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3F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 – 454 тыс. руб. Потребность – 3 912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7" y="2996952"/>
            <a:ext cx="619268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914" y="759246"/>
            <a:ext cx="9289032" cy="2806922"/>
          </a:xfrm>
          <a:prstGeom prst="rect">
            <a:avLst/>
          </a:prstGeom>
          <a:solidFill>
            <a:srgbClr val="EBF8FF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buSzPct val="80000"/>
              <a:defRPr/>
            </a:pPr>
            <a:r>
              <a:rPr lang="ru-RU" sz="36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Ремонт (капитальный ремонт) дорог</a:t>
            </a:r>
            <a:r>
              <a:rPr lang="ru-RU" sz="4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Доведено –   10 342 тыс. руб.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Потребность –113 491 тыс. руб.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baseline="30000" dirty="0">
                <a:solidFill>
                  <a:srgbClr val="3F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aseline="30000" dirty="0">
                <a:solidFill>
                  <a:srgbClr val="3F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59632" y="3284984"/>
            <a:ext cx="6858000" cy="3456384"/>
          </a:xfrm>
        </p:spPr>
        <p:txBody>
          <a:bodyPr/>
          <a:lstStyle/>
          <a:p>
            <a:r>
              <a:rPr lang="ru-RU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МК с ООО «АВТОДОРИНЖИНИРИНГ»</a:t>
            </a:r>
            <a:r>
              <a:rPr lang="ru-RU" dirty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 улиц на площади </a:t>
            </a:r>
            <a:r>
              <a:rPr lang="en-US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195,763</a:t>
            </a:r>
            <a:r>
              <a:rPr lang="ru-RU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тыс.м2</a:t>
            </a:r>
          </a:p>
          <a:p>
            <a:r>
              <a:rPr lang="ru-RU" dirty="0" smtClean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dirty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Александра Кудашева, ул. Диагональная от ул. </a:t>
            </a:r>
            <a:r>
              <a:rPr lang="ru-RU" dirty="0" err="1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Баныкина</a:t>
            </a:r>
            <a:r>
              <a:rPr lang="ru-RU" dirty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ул. </a:t>
            </a:r>
            <a:r>
              <a:rPr lang="ru-RU" dirty="0" err="1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Кунеевская</a:t>
            </a:r>
            <a:r>
              <a:rPr lang="ru-RU" dirty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Комсомольское шоссе, Южное шоссе от ул. Заставная до границы </a:t>
            </a:r>
            <a:r>
              <a:rPr lang="ru-RU" dirty="0" err="1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dirty="0">
                <a:solidFill>
                  <a:srgbClr val="1E4B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Тольятти)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2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Процесс 19: 16 x 9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Lucida Sans Unicod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cess19_16x9_TP102888318" id="{50CD94BA-DE4D-4946-BD5A-37D8D127E15F}" vid="{05CF0736-5A83-4F52-8A17-02C64D6F33B3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13430</TotalTime>
  <Words>2165</Words>
  <Application>Microsoft Office PowerPoint</Application>
  <PresentationFormat>Экран (4:3)</PresentationFormat>
  <Paragraphs>472</Paragraphs>
  <Slides>43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Georgia</vt:lpstr>
      <vt:lpstr>Lucida Sans Unicode</vt:lpstr>
      <vt:lpstr>Symbol</vt:lpstr>
      <vt:lpstr>Tahoma</vt:lpstr>
      <vt:lpstr>Times New Roman</vt:lpstr>
      <vt:lpstr>Trebuchet MS</vt:lpstr>
      <vt:lpstr>Office Theme</vt:lpstr>
      <vt:lpstr>Процесс 19: 16 x 9</vt:lpstr>
      <vt:lpstr>Общественные обсуждения  предварительного распределения бюджетных ассигнований  на 2017 год и на плановый период 2018 и 2019 годов  Главный распорядитель бюджетных средств –   департамент дорожного хозяйства и транспорта мэрии  городского округа Тольятти </vt:lpstr>
      <vt:lpstr>Финансирование доведено в общей сумме  на 2017 год – 833 524 тыс. руб.  Потребность – 1 554 683 тыс. руб. </vt:lpstr>
      <vt:lpstr>Презентация PowerPoint</vt:lpstr>
      <vt:lpstr>Муниципальная программа  «Формирование беспрепятственного доступа инвалидов и других маломобильных групп населения к объектам социальной инфраструктуры на территории городского округа Тольятти на 2014-2020 годы»</vt:lpstr>
      <vt:lpstr>Презентация PowerPoint</vt:lpstr>
      <vt:lpstr>МОДЕРНИЗАЦИЯ И РАЗВИТИЕ ДОРОГ  местного значения городского округа Тольятти </vt:lpstr>
      <vt:lpstr>Доведено  –     16 121 тыс. руб.  Потребность – 26 685 тыс. руб.</vt:lpstr>
      <vt:lpstr>Экспертные заключения по результатам проведения лабораторных испытаний асфальтобетонных покрытий  на 4-х объектах ремонта дорог  Доведено – 454 тыс. руб. Потребность – 3 912 тыс.руб.</vt:lpstr>
      <vt:lpstr>Ремонт (капитальный ремонт) дорог  Доведено –   10 342 тыс. руб. Потребность –113 491 тыс. руб.  </vt:lpstr>
      <vt:lpstr>по Плану мероприятий, связанных с празднованием 50-летия производства первого легкового автомобиля ВАЗ  - Строительство автомобильной дороги по ул. Механизаторов от ул. Громовой до ул.Лизы Чайкиной  - Реконструкция кольцевой транспортной развязки на пересечении Южного шоссе и ул. Борковская. Устройство дополнительных правоповоротных полос движения</vt:lpstr>
      <vt:lpstr>Презентация PowerPoint</vt:lpstr>
      <vt:lpstr>Повышение безопасности дорожного движения</vt:lpstr>
      <vt:lpstr>Презентация PowerPoint</vt:lpstr>
      <vt:lpstr>Презентация PowerPoint</vt:lpstr>
      <vt:lpstr>Восстановление пандусов в подземных пешеходных переходах для обеспечения доступной среды жизнедеятельности инвалидов и др. маломобильных групп населения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Основная цель - обеспечение безопасности дорожного движения в городском округе Тольятти.</vt:lpstr>
      <vt:lpstr>- светофорных объектов</vt:lpstr>
      <vt:lpstr>Изменения в ГОСТ</vt:lpstr>
      <vt:lpstr>Презентация PowerPoint</vt:lpstr>
      <vt:lpstr>Презентация PowerPoint</vt:lpstr>
      <vt:lpstr>Презентация PowerPoint</vt:lpstr>
      <vt:lpstr>Доведено – 3 880 тыс. руб. Потребность – 4 084 тыс.руб. Заключен МК с ООО «М-Строй», в т.ч. с оплатой в 2017г.  в сумме –  3 423 тыс. руб. </vt:lpstr>
      <vt:lpstr>Презентация PowerPoint</vt:lpstr>
      <vt:lpstr>                                                                                                                           </vt:lpstr>
      <vt:lpstr>Содержание дорог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Муниципальное предприятие  «Тольяттинское троллейбусное управление»</vt:lpstr>
      <vt:lpstr>Муниципальное предприятие «Тольяттинское пассажирское автотранспортное предприятие №3»</vt:lpstr>
      <vt:lpstr>Развитие городского пассажирского транспорта</vt:lpstr>
      <vt:lpstr>Объем финансирования подпрограммы «Развитие городского пассажирского транспорта»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МКУ «ЦОДД ГОТ»</dc:title>
  <dc:creator>SECDIRECTOR</dc:creator>
  <cp:lastModifiedBy>Еловикова Оксана Владимровна</cp:lastModifiedBy>
  <cp:revision>464</cp:revision>
  <cp:lastPrinted>2016-09-14T10:13:12Z</cp:lastPrinted>
  <dcterms:created xsi:type="dcterms:W3CDTF">2014-06-05T04:32:32Z</dcterms:created>
  <dcterms:modified xsi:type="dcterms:W3CDTF">2016-09-20T09:06:04Z</dcterms:modified>
</cp:coreProperties>
</file>