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5"/>
  </p:notesMasterIdLst>
  <p:sldIdLst>
    <p:sldId id="405" r:id="rId3"/>
    <p:sldId id="462" r:id="rId4"/>
    <p:sldId id="533" r:id="rId5"/>
    <p:sldId id="299" r:id="rId6"/>
    <p:sldId id="534" r:id="rId7"/>
    <p:sldId id="291" r:id="rId8"/>
    <p:sldId id="469" r:id="rId9"/>
    <p:sldId id="308" r:id="rId10"/>
    <p:sldId id="535" r:id="rId11"/>
    <p:sldId id="406" r:id="rId12"/>
    <p:sldId id="536" r:id="rId13"/>
    <p:sldId id="420" r:id="rId14"/>
  </p:sldIdLst>
  <p:sldSz cx="9144000" cy="6858000" type="screen4x3"/>
  <p:notesSz cx="6761163" cy="9942513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3B95"/>
    <a:srgbClr val="0000CC"/>
    <a:srgbClr val="FFEEB7"/>
    <a:srgbClr val="1E4B94"/>
    <a:srgbClr val="3A55F4"/>
    <a:srgbClr val="FFD653"/>
    <a:srgbClr val="8F40D0"/>
    <a:srgbClr val="F6800A"/>
    <a:srgbClr val="C0F959"/>
    <a:srgbClr val="F0FE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83" autoAdjust="0"/>
  </p:normalViewPr>
  <p:slideViewPr>
    <p:cSldViewPr>
      <p:cViewPr varScale="1">
        <p:scale>
          <a:sx n="81" d="100"/>
          <a:sy n="81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'фин.на 2021'!$B$1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'фин.на 2021'!$A$2:$A$5</c:f>
              <c:strCache>
                <c:ptCount val="4"/>
                <c:pt idx="0">
                  <c:v>всего</c:v>
                </c:pt>
                <c:pt idx="1">
                  <c:v>непрограммные мероприятия</c:v>
                </c:pt>
                <c:pt idx="2">
                  <c:v>дорожное хозяйство</c:v>
                </c:pt>
                <c:pt idx="3">
                  <c:v>транспорт</c:v>
                </c:pt>
              </c:strCache>
            </c:strRef>
          </c:cat>
          <c:val>
            <c:numRef>
              <c:f>'фин.на 2021'!$B$2:$B$5</c:f>
              <c:numCache>
                <c:formatCode>_-* #,##0_-;\-* #,##0_-;_-* "-"??_-;_-@_-</c:formatCode>
                <c:ptCount val="4"/>
                <c:pt idx="0">
                  <c:v>1174159</c:v>
                </c:pt>
                <c:pt idx="1">
                  <c:v>2977</c:v>
                </c:pt>
                <c:pt idx="2">
                  <c:v>921048</c:v>
                </c:pt>
                <c:pt idx="3">
                  <c:v>250134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F8-4935-96A6-58B179BCBC14}"/>
            </c:ext>
          </c:extLst>
        </c:ser>
        <c:ser>
          <c:idx val="1"/>
          <c:order val="1"/>
          <c:tx>
            <c:strRef>
              <c:f>'фин.на 2021'!$C$1</c:f>
              <c:strCache>
                <c:ptCount val="1"/>
                <c:pt idx="0">
                  <c:v>доведено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'фин.на 2021'!$A$2:$A$5</c:f>
              <c:strCache>
                <c:ptCount val="4"/>
                <c:pt idx="0">
                  <c:v>всего</c:v>
                </c:pt>
                <c:pt idx="1">
                  <c:v>непрограммные мероприятия</c:v>
                </c:pt>
                <c:pt idx="2">
                  <c:v>дорожное хозяйство</c:v>
                </c:pt>
                <c:pt idx="3">
                  <c:v>транспорт</c:v>
                </c:pt>
              </c:strCache>
            </c:strRef>
          </c:cat>
          <c:val>
            <c:numRef>
              <c:f>'фин.на 2021'!$C$2:$C$5</c:f>
              <c:numCache>
                <c:formatCode>_-* #,##0_-;\-* #,##0_-;_-* "-"??_-;_-@_-</c:formatCode>
                <c:ptCount val="4"/>
                <c:pt idx="0">
                  <c:v>905017</c:v>
                </c:pt>
                <c:pt idx="1">
                  <c:v>2977</c:v>
                </c:pt>
                <c:pt idx="2">
                  <c:v>660784</c:v>
                </c:pt>
                <c:pt idx="3">
                  <c:v>241256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F8-4935-96A6-58B179BCBC14}"/>
            </c:ext>
          </c:extLst>
        </c:ser>
        <c:dLbls>
          <c:showVal val="1"/>
        </c:dLbls>
        <c:gapWidth val="65"/>
        <c:axId val="91695744"/>
        <c:axId val="91730304"/>
      </c:barChart>
      <c:catAx>
        <c:axId val="916957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730304"/>
        <c:crosses val="autoZero"/>
        <c:auto val="1"/>
        <c:lblAlgn val="ctr"/>
        <c:lblOffset val="100"/>
      </c:catAx>
      <c:valAx>
        <c:axId val="917303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9169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Повышение безопасности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дорожного движения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/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Содержание улично-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дорожной сети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FC983853-C5FD-472E-9982-3062CE59A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Модернизация и развитие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автомобильных дорог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C0BD6EE5-FE75-4AE8-A8F7-0143DF0428D3}" type="parTrans" cxnId="{7C82DA8C-027D-4300-AE45-842D7B67BD74}">
      <dgm:prSet/>
      <dgm:spPr/>
      <dgm:t>
        <a:bodyPr/>
        <a:lstStyle/>
        <a:p>
          <a:endParaRPr lang="ru-RU"/>
        </a:p>
      </dgm:t>
    </dgm:pt>
    <dgm:pt modelId="{F5789639-1DE5-4936-8936-4BBCD2196994}" type="sibTrans" cxnId="{7C82DA8C-027D-4300-AE45-842D7B67BD74}">
      <dgm:prSet/>
      <dgm:spPr/>
      <dgm:t>
        <a:bodyPr/>
        <a:lstStyle/>
        <a:p>
          <a:endParaRPr lang="ru-RU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Развитие городского 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пассажирского транспорта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98981-0EE6-48C1-A064-6315CD3A089E}" type="pres">
      <dgm:prSet presAssocID="{1B2B24DD-AD6A-4ADF-8AA7-D996CC4756AE}" presName="comp" presStyleCnt="0"/>
      <dgm:spPr/>
    </dgm:pt>
    <dgm:pt modelId="{E1BDF04B-CE3C-4C5E-99EC-FFC29DA7648D}" type="pres">
      <dgm:prSet presAssocID="{1B2B24DD-AD6A-4ADF-8AA7-D996CC4756AE}" presName="box" presStyleLbl="node1" presStyleIdx="0" presStyleCnt="4" custScaleY="86228" custLinFactNeighborX="-217" custLinFactNeighborY="-3380"/>
      <dgm:spPr/>
      <dgm:t>
        <a:bodyPr/>
        <a:lstStyle/>
        <a:p>
          <a:endParaRPr lang="ru-RU"/>
        </a:p>
      </dgm:t>
    </dgm:pt>
    <dgm:pt modelId="{B137CAE6-EB76-4F58-A458-83D30A9D24ED}" type="pres">
      <dgm:prSet presAssocID="{1B2B24DD-AD6A-4ADF-8AA7-D996CC4756AE}" presName="img" presStyleLbl="fgImgPlace1" presStyleIdx="0" presStyleCnt="4" custScaleX="93094" custScaleY="94438" custLinFactNeighborX="-4901" custLinFactNeighborY="50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loseup of hands holding magnifier and pen" title="Sample Picture"/>
        </a:ext>
      </dgm:extLst>
    </dgm:pt>
    <dgm:pt modelId="{709FC4A0-F088-4B9A-BA45-9C4949CE6239}" type="pres">
      <dgm:prSet presAssocID="{1B2B24DD-AD6A-4ADF-8AA7-D996CC4756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3076-6AE0-4C9F-BE6C-F88E2FC2AE18}" type="pres">
      <dgm:prSet presAssocID="{96DB799D-5883-429A-9066-2452CB3593A0}" presName="spacer" presStyleCnt="0"/>
      <dgm:spPr/>
    </dgm:pt>
    <dgm:pt modelId="{0E799877-A187-4A8C-918C-1EB2CECC5A0C}" type="pres">
      <dgm:prSet presAssocID="{FC983853-C5FD-472E-9982-3062CE59A2D7}" presName="comp" presStyleCnt="0"/>
      <dgm:spPr/>
    </dgm:pt>
    <dgm:pt modelId="{5B24BF48-901D-40C1-8B2D-13B8B8A131EF}" type="pres">
      <dgm:prSet presAssocID="{FC983853-C5FD-472E-9982-3062CE59A2D7}" presName="box" presStyleLbl="node1" presStyleIdx="1" presStyleCnt="4" custScaleY="82491" custLinFactNeighborX="1087" custLinFactNeighborY="-3550"/>
      <dgm:spPr/>
      <dgm:t>
        <a:bodyPr/>
        <a:lstStyle/>
        <a:p>
          <a:endParaRPr lang="ru-RU"/>
        </a:p>
      </dgm:t>
    </dgm:pt>
    <dgm:pt modelId="{273EAA91-FAF9-4851-975A-3DB7E35CB1B0}" type="pres">
      <dgm:prSet presAssocID="{FC983853-C5FD-472E-9982-3062CE59A2D7}" presName="img" presStyleLbl="fgImgPlace1" presStyleIdx="1" presStyleCnt="4" custScaleX="97888" custScaleY="109508" custLinFactNeighborX="-6328" custLinFactNeighborY="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F0533F-E17D-4DAA-9FA2-DA79B2CA15B5}" type="pres">
      <dgm:prSet presAssocID="{FC983853-C5FD-472E-9982-3062CE59A2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6230-C7A4-48FD-92C4-C86B6A03F00F}" type="pres">
      <dgm:prSet presAssocID="{F5789639-1DE5-4936-8936-4BBCD2196994}" presName="spacer" presStyleCnt="0"/>
      <dgm:spPr/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2" presStyleCnt="4" custScaleY="81843" custLinFactNeighborY="-6904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2" presStyleCnt="4" custScaleX="92599" custLinFactNeighborX="-4653" custLinFactNeighborY="-82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loseup of hand holding pen and pointing to data in column chart" title="Sample Picture"/>
        </a:ext>
      </dgm:extLst>
    </dgm:pt>
    <dgm:pt modelId="{31F2A3A7-5EF6-4E0D-9BD5-B6914FD271BD}" type="pres">
      <dgm:prSet presAssocID="{1220BA5B-6D11-4805-99C9-AAC7635BFFD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3" presStyleCnt="4" custScaleY="77605" custLinFactNeighborY="-11485"/>
      <dgm:spPr/>
      <dgm:t>
        <a:bodyPr/>
        <a:lstStyle/>
        <a:p>
          <a:endParaRPr lang="ru-RU"/>
        </a:p>
      </dgm:t>
    </dgm:pt>
    <dgm:pt modelId="{0404CAEC-D6B5-4677-8B37-44C9A457092A}" type="pres">
      <dgm:prSet presAssocID="{8E54E2E2-5F9F-4619-B1EE-88D6A86EA797}" presName="img" presStyleLbl="fgImgPlace1" presStyleIdx="3" presStyleCnt="4" custScaleX="92545" custLinFactNeighborX="-4626" custLinFactNeighborY="-936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766196-7E57-4280-AE31-C290DBA13B9F}" type="pres">
      <dgm:prSet presAssocID="{8E54E2E2-5F9F-4619-B1EE-88D6A86EA7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EF1FF-30BC-4AAB-B44E-4C37F3AD908F}" type="presOf" srcId="{1B2B24DD-AD6A-4ADF-8AA7-D996CC4756AE}" destId="{E1BDF04B-CE3C-4C5E-99EC-FFC29DA7648D}" srcOrd="0" destOrd="0" presId="urn:microsoft.com/office/officeart/2005/8/layout/vList4#1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C22E27BE-6F58-4055-A159-A24B70365A29}" srcId="{BCDE5E71-FD47-4C1A-84A4-5C5E811421C9}" destId="{1220BA5B-6D11-4805-99C9-AAC7635BFFD1}" srcOrd="2" destOrd="0" parTransId="{959B9EB1-0941-4234-9B6C-EF12DA5F55BC}" sibTransId="{7E4705EA-8F28-4472-9BF0-C722338A6E94}"/>
    <dgm:cxn modelId="{7C82DA8C-027D-4300-AE45-842D7B67BD74}" srcId="{BCDE5E71-FD47-4C1A-84A4-5C5E811421C9}" destId="{FC983853-C5FD-472E-9982-3062CE59A2D7}" srcOrd="1" destOrd="0" parTransId="{C0BD6EE5-FE75-4AE8-A8F7-0143DF0428D3}" sibTransId="{F5789639-1DE5-4936-8936-4BBCD2196994}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EEAE7404-B9D5-4131-99A6-1C51E3818AA6}" type="presOf" srcId="{FC983853-C5FD-472E-9982-3062CE59A2D7}" destId="{18F0533F-E17D-4DAA-9FA2-DA79B2CA15B5}" srcOrd="1" destOrd="0" presId="urn:microsoft.com/office/officeart/2005/8/layout/vList4#1"/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B44996F1-9137-4EC1-BDA9-F0AA47E779A2}" srcId="{BCDE5E71-FD47-4C1A-84A4-5C5E811421C9}" destId="{8E54E2E2-5F9F-4619-B1EE-88D6A86EA797}" srcOrd="3" destOrd="0" parTransId="{DF4BE81E-5D9F-4DED-8C50-84CFB0E11CCC}" sibTransId="{2335025B-0425-4F14-BB94-A2FD38CCF961}"/>
    <dgm:cxn modelId="{B737DC6A-F0B8-4261-B228-B2E63E43E37A}" type="presOf" srcId="{FC983853-C5FD-472E-9982-3062CE59A2D7}" destId="{5B24BF48-901D-40C1-8B2D-13B8B8A131EF}" srcOrd="0" destOrd="0" presId="urn:microsoft.com/office/officeart/2005/8/layout/vList4#1"/>
    <dgm:cxn modelId="{440EEDB2-41E9-49A9-8184-79835D8FAC7B}" srcId="{BCDE5E71-FD47-4C1A-84A4-5C5E811421C9}" destId="{1B2B24DD-AD6A-4ADF-8AA7-D996CC4756AE}" srcOrd="0" destOrd="0" parTransId="{50767CCD-17DE-4EAC-9471-879EF0793117}" sibTransId="{96DB799D-5883-429A-9066-2452CB3593A0}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5CDB7019-0085-45E5-80C2-B1F8D614D15B}" type="presOf" srcId="{1B2B24DD-AD6A-4ADF-8AA7-D996CC4756AE}" destId="{709FC4A0-F088-4B9A-BA45-9C4949CE6239}" srcOrd="1" destOrd="0" presId="urn:microsoft.com/office/officeart/2005/8/layout/vList4#1"/>
    <dgm:cxn modelId="{5FB5F89D-B0E6-4CB9-94CD-3ABAAB94F344}" type="presParOf" srcId="{706C0492-EE4F-481D-AACE-3B1D486C09D8}" destId="{A0098981-0EE6-48C1-A064-6315CD3A089E}" srcOrd="0" destOrd="0" presId="urn:microsoft.com/office/officeart/2005/8/layout/vList4#1"/>
    <dgm:cxn modelId="{DFE17C93-08B7-433A-BBF5-279566D1E30E}" type="presParOf" srcId="{A0098981-0EE6-48C1-A064-6315CD3A089E}" destId="{E1BDF04B-CE3C-4C5E-99EC-FFC29DA7648D}" srcOrd="0" destOrd="0" presId="urn:microsoft.com/office/officeart/2005/8/layout/vList4#1"/>
    <dgm:cxn modelId="{F136AA8A-25D4-462A-8D00-98A85E6811E0}" type="presParOf" srcId="{A0098981-0EE6-48C1-A064-6315CD3A089E}" destId="{B137CAE6-EB76-4F58-A458-83D30A9D24ED}" srcOrd="1" destOrd="0" presId="urn:microsoft.com/office/officeart/2005/8/layout/vList4#1"/>
    <dgm:cxn modelId="{8F5C7021-5C10-495B-97F5-D3479F403134}" type="presParOf" srcId="{A0098981-0EE6-48C1-A064-6315CD3A089E}" destId="{709FC4A0-F088-4B9A-BA45-9C4949CE6239}" srcOrd="2" destOrd="0" presId="urn:microsoft.com/office/officeart/2005/8/layout/vList4#1"/>
    <dgm:cxn modelId="{10264499-80E4-409E-84BC-C77E569507CE}" type="presParOf" srcId="{706C0492-EE4F-481D-AACE-3B1D486C09D8}" destId="{4DDF3076-6AE0-4C9F-BE6C-F88E2FC2AE18}" srcOrd="1" destOrd="0" presId="urn:microsoft.com/office/officeart/2005/8/layout/vList4#1"/>
    <dgm:cxn modelId="{7412B402-E27E-45E0-AF9E-EAC120919BFF}" type="presParOf" srcId="{706C0492-EE4F-481D-AACE-3B1D486C09D8}" destId="{0E799877-A187-4A8C-918C-1EB2CECC5A0C}" srcOrd="2" destOrd="0" presId="urn:microsoft.com/office/officeart/2005/8/layout/vList4#1"/>
    <dgm:cxn modelId="{9D44BEC0-8B3C-4E72-91E6-06DD7F0CFC4C}" type="presParOf" srcId="{0E799877-A187-4A8C-918C-1EB2CECC5A0C}" destId="{5B24BF48-901D-40C1-8B2D-13B8B8A131EF}" srcOrd="0" destOrd="0" presId="urn:microsoft.com/office/officeart/2005/8/layout/vList4#1"/>
    <dgm:cxn modelId="{D2EA383E-7F88-4EF8-A97F-C544790D5B1A}" type="presParOf" srcId="{0E799877-A187-4A8C-918C-1EB2CECC5A0C}" destId="{273EAA91-FAF9-4851-975A-3DB7E35CB1B0}" srcOrd="1" destOrd="0" presId="urn:microsoft.com/office/officeart/2005/8/layout/vList4#1"/>
    <dgm:cxn modelId="{2BBC75AF-0A65-4BE1-B5E8-D566E9786A09}" type="presParOf" srcId="{0E799877-A187-4A8C-918C-1EB2CECC5A0C}" destId="{18F0533F-E17D-4DAA-9FA2-DA79B2CA15B5}" srcOrd="2" destOrd="0" presId="urn:microsoft.com/office/officeart/2005/8/layout/vList4#1"/>
    <dgm:cxn modelId="{320B8FAC-5AD2-4334-BBE9-271BB3C97B5F}" type="presParOf" srcId="{706C0492-EE4F-481D-AACE-3B1D486C09D8}" destId="{2AB76230-C7A4-48FD-92C4-C86B6A03F00F}" srcOrd="3" destOrd="0" presId="urn:microsoft.com/office/officeart/2005/8/layout/vList4#1"/>
    <dgm:cxn modelId="{CF597C4C-A258-43BF-9462-3B268B39A245}" type="presParOf" srcId="{706C0492-EE4F-481D-AACE-3B1D486C09D8}" destId="{D5C3B5C8-527E-4EBA-85A3-564A1001FBC9}" srcOrd="4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5" destOrd="0" presId="urn:microsoft.com/office/officeart/2005/8/layout/vList4#1"/>
    <dgm:cxn modelId="{9B85EA8F-2FDD-4F58-BAFE-DDDDE72A9F7D}" type="presParOf" srcId="{706C0492-EE4F-481D-AACE-3B1D486C09D8}" destId="{33B794CA-E022-4E11-AC91-2823E5E8F39C}" srcOrd="6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DF04B-CE3C-4C5E-99EC-FFC29DA7648D}">
      <dsp:nvSpPr>
        <dsp:cNvPr id="0" name=""/>
        <dsp:cNvSpPr/>
      </dsp:nvSpPr>
      <dsp:spPr>
        <a:xfrm>
          <a:off x="0" y="0"/>
          <a:ext cx="7704856" cy="11083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Повышение безопасности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дорожного движения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sp:txBody>
      <dsp:txXfrm>
        <a:off x="1669509" y="0"/>
        <a:ext cx="6035346" cy="1108358"/>
      </dsp:txXfrm>
    </dsp:sp>
    <dsp:sp modelId="{B137CAE6-EB76-4F58-A458-83D30A9D24ED}">
      <dsp:nvSpPr>
        <dsp:cNvPr id="0" name=""/>
        <dsp:cNvSpPr/>
      </dsp:nvSpPr>
      <dsp:spPr>
        <a:xfrm>
          <a:off x="106224" y="120491"/>
          <a:ext cx="1434551" cy="9711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4BF48-901D-40C1-8B2D-13B8B8A131EF}">
      <dsp:nvSpPr>
        <dsp:cNvPr id="0" name=""/>
        <dsp:cNvSpPr/>
      </dsp:nvSpPr>
      <dsp:spPr>
        <a:xfrm>
          <a:off x="0" y="1224141"/>
          <a:ext cx="7704856" cy="106032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Модернизация и развитие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автомобильных дорог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sp:txBody>
      <dsp:txXfrm>
        <a:off x="1669509" y="1224141"/>
        <a:ext cx="6035346" cy="1060323"/>
      </dsp:txXfrm>
    </dsp:sp>
    <dsp:sp modelId="{273EAA91-FAF9-4851-975A-3DB7E35CB1B0}">
      <dsp:nvSpPr>
        <dsp:cNvPr id="0" name=""/>
        <dsp:cNvSpPr/>
      </dsp:nvSpPr>
      <dsp:spPr>
        <a:xfrm>
          <a:off x="47298" y="1237441"/>
          <a:ext cx="1508425" cy="1126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6ADF1A-AF93-4A7A-AE6A-23432419DE96}">
      <dsp:nvSpPr>
        <dsp:cNvPr id="0" name=""/>
        <dsp:cNvSpPr/>
      </dsp:nvSpPr>
      <dsp:spPr>
        <a:xfrm>
          <a:off x="0" y="2402767"/>
          <a:ext cx="7704856" cy="10519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Содержание улично-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дорожной сети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sp:txBody>
      <dsp:txXfrm>
        <a:off x="1669509" y="2402767"/>
        <a:ext cx="6035346" cy="1051994"/>
      </dsp:txXfrm>
    </dsp:sp>
    <dsp:sp modelId="{F8F818E6-1FED-488D-A53D-58AF4C71E30E}">
      <dsp:nvSpPr>
        <dsp:cNvPr id="0" name=""/>
        <dsp:cNvSpPr/>
      </dsp:nvSpPr>
      <dsp:spPr>
        <a:xfrm>
          <a:off x="113860" y="2418355"/>
          <a:ext cx="1426923" cy="10283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43E8C-0D6E-46D1-A9FF-BEDB71A9E3C5}">
      <dsp:nvSpPr>
        <dsp:cNvPr id="0" name=""/>
        <dsp:cNvSpPr/>
      </dsp:nvSpPr>
      <dsp:spPr>
        <a:xfrm>
          <a:off x="0" y="3539809"/>
          <a:ext cx="7704856" cy="9975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Развитие городского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пассажирского транспорта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sp:txBody>
      <dsp:txXfrm>
        <a:off x="1669509" y="3539809"/>
        <a:ext cx="6035346" cy="997519"/>
      </dsp:txXfrm>
    </dsp:sp>
    <dsp:sp modelId="{0404CAEC-D6B5-4677-8B37-44C9A457092A}">
      <dsp:nvSpPr>
        <dsp:cNvPr id="0" name=""/>
        <dsp:cNvSpPr/>
      </dsp:nvSpPr>
      <dsp:spPr>
        <a:xfrm>
          <a:off x="114692" y="3575762"/>
          <a:ext cx="1426091" cy="1028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34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7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10.09.2020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2021 год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2022 и 2023 годов</a:t>
            </a:r>
            <a: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дорожного хозяйства и транспорта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836712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764705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</a:t>
            </a: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городского пассажирского транспорта»</a:t>
            </a:r>
            <a:endParaRPr lang="ru-RU" sz="2400" dirty="0">
              <a:solidFill>
                <a:srgbClr val="376092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62725"/>
            <a:ext cx="9144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241 256 тыс. руб.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– 250 134 тыс.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s-otk.ru/images/scooltogliatti.jpg">
            <a:extLst>
              <a:ext uri="{FF2B5EF4-FFF2-40B4-BE49-F238E27FC236}">
                <a16:creationId xmlns:a16="http://schemas.microsoft.com/office/drawing/2014/main" xmlns="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674"/>
            <a:ext cx="1793398" cy="113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-otk.ru/images/card-sk-new.jpg">
            <a:extLst>
              <a:ext uri="{FF2B5EF4-FFF2-40B4-BE49-F238E27FC236}">
                <a16:creationId xmlns:a16="http://schemas.microsoft.com/office/drawing/2014/main" xmlns="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177" y="2835396"/>
            <a:ext cx="2056767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одержимое 8" descr="слайд 28.JPG">
            <a:extLst>
              <a:ext uri="{FF2B5EF4-FFF2-40B4-BE49-F238E27FC236}">
                <a16:creationId xmlns:a16="http://schemas.microsoft.com/office/drawing/2014/main" xmlns="" id="{084CAD4D-B06F-4098-81A5-8A40D678A5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66756"/>
            <a:ext cx="4176464" cy="304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https://www.s-otk.ru/images/card-betk-new.jpg">
            <a:extLst>
              <a:ext uri="{FF2B5EF4-FFF2-40B4-BE49-F238E27FC236}">
                <a16:creationId xmlns:a16="http://schemas.microsoft.com/office/drawing/2014/main" xmlns="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5110"/>
            <a:ext cx="1698500" cy="10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-otk.ru/images/card-etk-new.jpg">
            <a:extLst>
              <a:ext uri="{FF2B5EF4-FFF2-40B4-BE49-F238E27FC236}">
                <a16:creationId xmlns:a16="http://schemas.microsoft.com/office/drawing/2014/main" xmlns="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306" y="4436665"/>
            <a:ext cx="2163254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17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744808"/>
              </p:ext>
            </p:extLst>
          </p:nvPr>
        </p:nvGraphicFramePr>
        <p:xfrm>
          <a:off x="467544" y="662024"/>
          <a:ext cx="8208912" cy="42071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xmlns="" val="16724150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87437445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в рамках заключенных  на период  2020-2021 годов  муниципальных контрактов  на  осуществление   регулярных перевозок пассажиров и багажа по регулируемым тарифам автомобильным и городским наземным электрическим транспортом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214 652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87750027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созданию условий для  предоставления  транспортных услуг населению и организации транспортного обслуживания населения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25 843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57811540"/>
                  </a:ext>
                </a:extLst>
              </a:tr>
              <a:tr h="139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транспортным предприятиям  на возмещение затрат по оплате лизинговых платежей за  50 ед. автобусов,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работающие 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газомоторном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топливе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планируемые к приобретению в рамках национального проекта «Безопасные и качественные автомобильные дороги»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761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3104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542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770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2021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E8D1BED-915D-429A-8E4F-5DA51DCF9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7939066"/>
              </p:ext>
            </p:extLst>
          </p:nvPr>
        </p:nvGraphicFramePr>
        <p:xfrm>
          <a:off x="611560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81146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Подпрограммы, входящие в состав муниципальной программы </a:t>
            </a:r>
            <a:b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</a:br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транспортной системы и дорожного  хозяйства городского округа Тольятти  на 2021-2025 гг.» </a:t>
            </a:r>
            <a:r>
              <a:rPr lang="en-US" sz="1693" dirty="0">
                <a:solidFill>
                  <a:srgbClr val="FF0000"/>
                </a:solidFill>
              </a:rPr>
              <a:t> </a:t>
            </a:r>
            <a:r>
              <a:rPr lang="ru-RU" sz="1693" dirty="0">
                <a:solidFill>
                  <a:srgbClr val="FF0000"/>
                </a:solidFill>
              </a:rPr>
              <a:t> </a:t>
            </a:r>
            <a:r>
              <a:rPr lang="ru-RU" sz="1693" dirty="0"/>
              <a:t/>
            </a:r>
            <a:br>
              <a:rPr lang="ru-RU" sz="1693" dirty="0"/>
            </a:br>
            <a:endParaRPr lang="ru-RU" sz="169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</p:spTree>
    <p:extLst>
      <p:ext uri="{BB962C8B-B14F-4D97-AF65-F5344CB8AC3E}">
        <p14:creationId xmlns:p14="http://schemas.microsoft.com/office/powerpoint/2010/main" xmlns="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движения»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48734"/>
            <a:ext cx="6760840" cy="7949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168 546 тыс. руб.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– 395 147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676456" cy="144016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515789" cy="204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4855" y="4067725"/>
            <a:ext cx="3581560" cy="231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5295CF2-D1D8-4225-8320-1EE7FA61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7" y="4067725"/>
            <a:ext cx="3515789" cy="231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A984F74-0626-40A6-8D1C-A66D05BA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4854" y="1772816"/>
            <a:ext cx="3581561" cy="2049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63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324372"/>
              </p:ext>
            </p:extLst>
          </p:nvPr>
        </p:nvGraphicFramePr>
        <p:xfrm>
          <a:off x="251520" y="548680"/>
          <a:ext cx="8496944" cy="615676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xmlns="" val="274692417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54023387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ООТ 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2 268 </a:t>
                      </a:r>
                      <a:endParaRPr lang="ru-RU" sz="18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5065136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ООТ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5 379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259359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ИДН   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1 340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87740347"/>
                  </a:ext>
                </a:extLst>
              </a:tr>
              <a:tr h="1186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устройство линий наружного электроосвещения мест концентрации ДТП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70 042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822931"/>
                  </a:ext>
                </a:extLst>
              </a:tr>
              <a:tr h="711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парковочных площадок, карманов, стоянок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4 242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77243055"/>
                  </a:ext>
                </a:extLst>
              </a:tr>
              <a:tr h="711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пешеходных дорожек </a:t>
                      </a:r>
                      <a:endParaRPr lang="ru-RU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735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47765100"/>
                  </a:ext>
                </a:extLst>
              </a:tr>
              <a:tr h="711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пешеходных дорожек, в том числе проектирование </a:t>
                      </a:r>
                      <a:endParaRPr lang="ru-RU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8 119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66584224"/>
                  </a:ext>
                </a:extLst>
              </a:tr>
              <a:tr h="818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МКУ "ЦОДД ГОТ"</a:t>
                      </a:r>
                      <a:endParaRPr lang="ru-RU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76 421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0878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20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" y="-3207"/>
            <a:ext cx="9155875" cy="983935"/>
          </a:xfrm>
        </p:spPr>
        <p:txBody>
          <a:bodyPr>
            <a:normAutofit/>
          </a:bodyPr>
          <a:lstStyle/>
          <a:p>
            <a:pPr marL="182760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«Модернизация и развитие дорог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Тольятти»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1080120"/>
          </a:xfrm>
        </p:spPr>
        <p:txBody>
          <a:bodyPr>
            <a:normAutofit fontScale="25000" lnSpcReduction="20000"/>
          </a:bodyPr>
          <a:lstStyle/>
          <a:p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70 065 тыс. руб.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–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137 391 тыс.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2308" y="3246104"/>
            <a:ext cx="719390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5391552"/>
            <a:ext cx="5976664" cy="1512168"/>
          </a:xfrm>
          <a:prstGeom prst="rect">
            <a:avLst/>
          </a:prstGeom>
        </p:spPr>
      </p:pic>
      <p:pic>
        <p:nvPicPr>
          <p:cNvPr id="1026" name="Picture 2" descr="C:\Users\user\Desktop\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7" y="2558583"/>
            <a:ext cx="4696362" cy="3744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125" y="2564904"/>
            <a:ext cx="4213852" cy="3744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98072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45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40EFA8-52B9-4740-8CBA-7E8C847E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1243185"/>
              </p:ext>
            </p:extLst>
          </p:nvPr>
        </p:nvGraphicFramePr>
        <p:xfrm>
          <a:off x="251520" y="692696"/>
          <a:ext cx="8568952" cy="549385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90540632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39381355"/>
                    </a:ext>
                  </a:extLst>
                </a:gridCol>
              </a:tblGrid>
              <a:tr h="713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проекта "Строительство автодороги по ул. Механизаторов от ул. Громовой до ул. Лизы Чайкиной"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248943264"/>
                  </a:ext>
                </a:extLst>
              </a:tr>
              <a:tr h="1446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 по реконструкции магистральной улицы районного значения транспортно-пешеходной по ул. Тополиная от Южного шоссе до ул. 70 лет Октября (строительство бокового проезда) и  по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ул.Спортивной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участке от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ул.Степана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Разина до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ул.Юбилейная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(строительство бокового проезда) в 8 квартале Автозаводского района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г.Тольятти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2413811470"/>
                  </a:ext>
                </a:extLst>
              </a:tr>
              <a:tr h="713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дворовых территорий многоквартирных домов и проездов к дворовым территориям 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2643263025"/>
                  </a:ext>
                </a:extLst>
              </a:tr>
              <a:tr h="488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местного значения 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766205850"/>
                  </a:ext>
                </a:extLst>
              </a:tr>
              <a:tr h="1320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экспертные заключения по лабораторным  испытаниям асфальтобетонных покрытий проезжей части автодорог и тротуаров на объектах ремонта дорог и ремонта дворовых территорий многоквартирных домов и проездов к дворовым территориям 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10989524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съездов 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745860177"/>
                  </a:ext>
                </a:extLst>
              </a:tr>
              <a:tr h="356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осуществлению дорожной деятельности 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162715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350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lIns="68533" tIns="34267" rIns="68533" bIns="3426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84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 «Содержание улично-дорожной сети»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1009752"/>
            <a:ext cx="6858000" cy="4708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 – 422 173 тыс.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62" tIns="43932" rIns="87862" bIns="43932" rtlCol="0" anchor="ctr"/>
          <a:lstStyle/>
          <a:p>
            <a:pPr algn="ctr" defTabSz="878632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874" y="4303921"/>
            <a:ext cx="3609094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6844" y="1768642"/>
            <a:ext cx="3713548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5911" y="1768642"/>
            <a:ext cx="3578057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5736" y="4327372"/>
            <a:ext cx="3654656" cy="2149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85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55895BE-D01A-423C-BBC0-1666CE7A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28548"/>
              </p:ext>
            </p:extLst>
          </p:nvPr>
        </p:nvGraphicFramePr>
        <p:xfrm>
          <a:off x="251520" y="692696"/>
          <a:ext cx="8352928" cy="399439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17120637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832274467"/>
                    </a:ext>
                  </a:extLst>
                </a:gridCol>
              </a:tblGrid>
              <a:tr h="1331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подземных и наземных пешеходных переходов и мостов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846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46965649"/>
                  </a:ext>
                </a:extLst>
              </a:tr>
              <a:tr h="88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улично-дорожной сети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390 702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46288558"/>
                  </a:ext>
                </a:extLst>
              </a:tr>
              <a:tr h="88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дорожной разметки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30 000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74454912"/>
                  </a:ext>
                </a:extLst>
              </a:tr>
              <a:tr h="88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путепроводов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625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6928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987805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15826</TotalTime>
  <Words>453</Words>
  <Application>Microsoft Office PowerPoint</Application>
  <PresentationFormat>Экран (4:3)</PresentationFormat>
  <Paragraphs>85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Процесс 19: 16 x 9</vt:lpstr>
      <vt:lpstr>Office Theme</vt:lpstr>
      <vt:lpstr>Общественные обсуждения  предварительного распределения бюджетных ассигнований на 2021 год  и на плановый период 2022 и 2023 годов  Главный распорядитель бюджетных средств –   департамент дорожного хозяйства и транспорта администрации городского округа Тольятти </vt:lpstr>
      <vt:lpstr>Слайд 2</vt:lpstr>
      <vt:lpstr>Слайд 3</vt:lpstr>
      <vt:lpstr>Подпрограмма «Повышение безопасности дорожного движения»</vt:lpstr>
      <vt:lpstr>  В том числе:</vt:lpstr>
      <vt:lpstr>Подпрограмма «Модернизация и развитие дорог  местного значения городского округа Тольятти»</vt:lpstr>
      <vt:lpstr>  В том числе: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nadegda</cp:lastModifiedBy>
  <cp:revision>811</cp:revision>
  <cp:lastPrinted>2015-06-16T05:50:33Z</cp:lastPrinted>
  <dcterms:created xsi:type="dcterms:W3CDTF">2014-06-05T04:32:32Z</dcterms:created>
  <dcterms:modified xsi:type="dcterms:W3CDTF">2020-09-10T12:28:17Z</dcterms:modified>
</cp:coreProperties>
</file>