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8632-25AB-4B03-8CC2-8D88EA065F47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1683-57B3-43B0-BF21-839D92306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71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8632-25AB-4B03-8CC2-8D88EA065F47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1683-57B3-43B0-BF21-839D92306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166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8632-25AB-4B03-8CC2-8D88EA065F47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1683-57B3-43B0-BF21-839D92306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4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8632-25AB-4B03-8CC2-8D88EA065F47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1683-57B3-43B0-BF21-839D92306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20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8632-25AB-4B03-8CC2-8D88EA065F47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1683-57B3-43B0-BF21-839D92306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82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8632-25AB-4B03-8CC2-8D88EA065F47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1683-57B3-43B0-BF21-839D92306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30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8632-25AB-4B03-8CC2-8D88EA065F47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1683-57B3-43B0-BF21-839D92306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021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8632-25AB-4B03-8CC2-8D88EA065F47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1683-57B3-43B0-BF21-839D92306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71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8632-25AB-4B03-8CC2-8D88EA065F47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1683-57B3-43B0-BF21-839D92306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806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8632-25AB-4B03-8CC2-8D88EA065F47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1683-57B3-43B0-BF21-839D92306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4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8632-25AB-4B03-8CC2-8D88EA065F47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1683-57B3-43B0-BF21-839D92306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642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98632-25AB-4B03-8CC2-8D88EA065F47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21683-57B3-43B0-BF21-839D92306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_____Microsoft_Excel_97-20031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63552" y="332656"/>
            <a:ext cx="8352928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Практика взыскания задолженности по платежам в бюджет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34711" y="1020474"/>
            <a:ext cx="2605105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Исполнительное производство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67570" y="1060961"/>
            <a:ext cx="2533214" cy="33855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Банкротство должников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40216" y="1049836"/>
            <a:ext cx="2376264" cy="9541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sz="1400" dirty="0">
                <a:solidFill>
                  <a:schemeClr val="tx1"/>
                </a:solidFill>
              </a:rPr>
              <a:t>Межведомственная комиссия по урегулированию задолженности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34711" y="1702594"/>
            <a:ext cx="2605104" cy="9541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sz="1400" b="0" dirty="0">
                <a:solidFill>
                  <a:schemeClr val="tx1"/>
                </a:solidFill>
              </a:rPr>
              <a:t>В 2021 – </a:t>
            </a:r>
            <a:r>
              <a:rPr lang="en-US" sz="1400" b="0" dirty="0">
                <a:solidFill>
                  <a:schemeClr val="tx1"/>
                </a:solidFill>
              </a:rPr>
              <a:t>I</a:t>
            </a:r>
            <a:r>
              <a:rPr lang="ru-RU" sz="1400" b="0" dirty="0">
                <a:solidFill>
                  <a:schemeClr val="tx1"/>
                </a:solidFill>
              </a:rPr>
              <a:t> кв. 2022 принят</a:t>
            </a:r>
          </a:p>
          <a:p>
            <a:pPr>
              <a:defRPr/>
            </a:pPr>
            <a:r>
              <a:rPr lang="ru-RU" sz="1400" b="0" dirty="0">
                <a:solidFill>
                  <a:schemeClr val="tx1"/>
                </a:solidFill>
              </a:rPr>
              <a:t>в исполнение 2 341 исп. лист </a:t>
            </a:r>
          </a:p>
          <a:p>
            <a:pPr>
              <a:defRPr/>
            </a:pPr>
            <a:r>
              <a:rPr lang="ru-RU" sz="1400" b="0" dirty="0">
                <a:solidFill>
                  <a:schemeClr val="tx1"/>
                </a:solidFill>
              </a:rPr>
              <a:t>на общую сумму </a:t>
            </a:r>
          </a:p>
          <a:p>
            <a:pPr>
              <a:defRPr/>
            </a:pPr>
            <a:r>
              <a:rPr lang="ru-RU" sz="1400" b="0" dirty="0">
                <a:solidFill>
                  <a:schemeClr val="tx1"/>
                </a:solidFill>
              </a:rPr>
              <a:t>187 727 тыс. руб.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34711" y="2890808"/>
            <a:ext cx="828791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b="0" dirty="0">
                <a:solidFill>
                  <a:schemeClr val="tx1"/>
                </a:solidFill>
              </a:rPr>
              <a:t>Банки, ПФР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46984" y="2900875"/>
            <a:ext cx="780557" cy="33855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b="0" dirty="0">
                <a:solidFill>
                  <a:schemeClr val="tx1"/>
                </a:solidFill>
              </a:rPr>
              <a:t>ФССП</a:t>
            </a:r>
            <a:endParaRPr lang="ru-RU" b="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17447" y="2909632"/>
            <a:ext cx="822369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sz="1200" b="0" dirty="0">
                <a:solidFill>
                  <a:schemeClr val="tx1"/>
                </a:solidFill>
              </a:rPr>
              <a:t>Арбитражные управляющие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34711" y="3961922"/>
            <a:ext cx="2633215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b="0" dirty="0">
                <a:solidFill>
                  <a:srgbClr val="FF0000"/>
                </a:solidFill>
              </a:rPr>
              <a:t>Получено в бюджет </a:t>
            </a:r>
          </a:p>
          <a:p>
            <a:pPr>
              <a:defRPr/>
            </a:pPr>
            <a:r>
              <a:rPr lang="ru-RU" b="0" dirty="0">
                <a:solidFill>
                  <a:schemeClr val="tx1"/>
                </a:solidFill>
              </a:rPr>
              <a:t>71 860 тыс. руб. (38,3%):</a:t>
            </a:r>
          </a:p>
        </p:txBody>
      </p:sp>
      <p:graphicFrame>
        <p:nvGraphicFramePr>
          <p:cNvPr id="6173" name="Диаграмма 38"/>
          <p:cNvGraphicFramePr>
            <a:graphicFrameLocks/>
          </p:cNvGraphicFramePr>
          <p:nvPr/>
        </p:nvGraphicFramePr>
        <p:xfrm>
          <a:off x="1676400" y="4440238"/>
          <a:ext cx="3194050" cy="223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Диаграмма" r:id="rId4" imgW="3200677" imgH="2243522" progId="Excel.Chart.8">
                  <p:embed/>
                </p:oleObj>
              </mc:Choice>
              <mc:Fallback>
                <p:oleObj name="Диаграмма" r:id="rId4" imgW="3200677" imgH="224352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440238"/>
                        <a:ext cx="3194050" cy="223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5053271" y="1700861"/>
            <a:ext cx="2533214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b="0" dirty="0">
                <a:solidFill>
                  <a:schemeClr val="tx1"/>
                </a:solidFill>
              </a:rPr>
              <a:t>С 2017 по 2022 г. подано 123 заявления на общую сумму 370 086 тыс. руб.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108745" y="3980423"/>
            <a:ext cx="2507085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b="0" dirty="0">
                <a:solidFill>
                  <a:srgbClr val="FF0000"/>
                </a:solidFill>
              </a:rPr>
              <a:t>Получено в бюджет </a:t>
            </a:r>
          </a:p>
          <a:p>
            <a:pPr>
              <a:defRPr/>
            </a:pPr>
            <a:r>
              <a:rPr lang="ru-RU" b="0" dirty="0">
                <a:solidFill>
                  <a:schemeClr val="tx1"/>
                </a:solidFill>
              </a:rPr>
              <a:t>87 682 тыс. руб. (23,7 %)</a:t>
            </a:r>
          </a:p>
        </p:txBody>
      </p:sp>
      <p:sp>
        <p:nvSpPr>
          <p:cNvPr id="43" name="Стрелка вниз 42"/>
          <p:cNvSpPr/>
          <p:nvPr/>
        </p:nvSpPr>
        <p:spPr>
          <a:xfrm>
            <a:off x="6078538" y="4646614"/>
            <a:ext cx="88900" cy="5111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Стрелка вниз 44"/>
          <p:cNvSpPr/>
          <p:nvPr/>
        </p:nvSpPr>
        <p:spPr>
          <a:xfrm rot="18860621">
            <a:off x="5261770" y="5076033"/>
            <a:ext cx="98425" cy="4778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5591945" y="5280779"/>
            <a:ext cx="4513201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i="1" dirty="0">
                <a:solidFill>
                  <a:schemeClr val="tx1"/>
                </a:solidFill>
              </a:rPr>
              <a:t>С 01.04.2022 мораторий на банкротство:</a:t>
            </a:r>
          </a:p>
          <a:p>
            <a:pPr>
              <a:defRPr/>
            </a:pPr>
            <a:r>
              <a:rPr lang="ru-RU" i="1" dirty="0">
                <a:solidFill>
                  <a:schemeClr val="tx1"/>
                </a:solidFill>
              </a:rPr>
              <a:t>- запрет на банкротство новых должников,</a:t>
            </a:r>
          </a:p>
          <a:p>
            <a:pPr>
              <a:defRPr/>
            </a:pPr>
            <a:r>
              <a:rPr lang="ru-RU" i="1" dirty="0">
                <a:solidFill>
                  <a:schemeClr val="tx1"/>
                </a:solidFill>
              </a:rPr>
              <a:t>- возврат (приостановление исполнения) банками исполнительных листов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040216" y="2353902"/>
            <a:ext cx="2404564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b="0" dirty="0">
                <a:solidFill>
                  <a:schemeClr val="tx1"/>
                </a:solidFill>
              </a:rPr>
              <a:t>С 2021 по </a:t>
            </a:r>
            <a:r>
              <a:rPr lang="en-US" b="0" dirty="0">
                <a:solidFill>
                  <a:schemeClr val="tx1"/>
                </a:solidFill>
              </a:rPr>
              <a:t>I</a:t>
            </a:r>
            <a:r>
              <a:rPr lang="ru-RU" b="0" dirty="0">
                <a:solidFill>
                  <a:schemeClr val="tx1"/>
                </a:solidFill>
              </a:rPr>
              <a:t> кв.2022: </a:t>
            </a:r>
          </a:p>
          <a:p>
            <a:pPr>
              <a:defRPr/>
            </a:pPr>
            <a:r>
              <a:rPr lang="ru-RU" b="0" dirty="0">
                <a:solidFill>
                  <a:schemeClr val="tx1"/>
                </a:solidFill>
              </a:rPr>
              <a:t>- проведено 15 заседаний </a:t>
            </a:r>
          </a:p>
          <a:p>
            <a:pPr>
              <a:defRPr/>
            </a:pPr>
            <a:r>
              <a:rPr lang="ru-RU" b="0" dirty="0">
                <a:solidFill>
                  <a:schemeClr val="tx1"/>
                </a:solidFill>
              </a:rPr>
              <a:t>- рассмотрено 1 108 должников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026066" y="3975108"/>
            <a:ext cx="2404564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ru-RU" b="0" dirty="0">
                <a:solidFill>
                  <a:srgbClr val="FF0000"/>
                </a:solidFill>
              </a:rPr>
              <a:t>Получено в бюджет </a:t>
            </a:r>
          </a:p>
          <a:p>
            <a:pPr>
              <a:defRPr/>
            </a:pPr>
            <a:r>
              <a:rPr lang="ru-RU" b="0" dirty="0">
                <a:solidFill>
                  <a:schemeClr val="tx1"/>
                </a:solidFill>
              </a:rPr>
              <a:t>38 826 тыс. руб.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66888" y="6342063"/>
            <a:ext cx="279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19383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45438" y="979072"/>
            <a:ext cx="2018314" cy="1323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Мероприятия по выявлению объектов, не включенных в Перечень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45438" y="2406844"/>
            <a:ext cx="2018314" cy="30777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Комиссии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11127" y="3222814"/>
            <a:ext cx="2036901" cy="7386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Подготовка документов для осмотра ОКСов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79776" y="1134654"/>
            <a:ext cx="3888432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84232" y="1134654"/>
            <a:ext cx="2304256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Предложения</a:t>
            </a:r>
          </a:p>
        </p:txBody>
      </p:sp>
      <p:sp>
        <p:nvSpPr>
          <p:cNvPr id="10" name="TextBox 9"/>
          <p:cNvSpPr txBox="1"/>
          <p:nvPr/>
        </p:nvSpPr>
        <p:spPr>
          <a:xfrm rot="10800000" flipV="1">
            <a:off x="1811126" y="4605847"/>
            <a:ext cx="2038314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Осмотр и фотофиксация ОКСов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46631" y="5818404"/>
            <a:ext cx="2038314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Направление материалов в МИО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98543" y="1989401"/>
            <a:ext cx="2249380" cy="138499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Исключить из постановления Правительства СО от 25.07.2016 № 402 предоставление фотоматериалов  в МИО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84233" y="4236515"/>
            <a:ext cx="2263691" cy="7386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Считать основанием для включения в Перечень акт осмотра Комиссии</a:t>
            </a:r>
          </a:p>
        </p:txBody>
      </p:sp>
      <p:sp>
        <p:nvSpPr>
          <p:cNvPr id="15" name="Стрелка вправо 14"/>
          <p:cNvSpPr/>
          <p:nvPr/>
        </p:nvSpPr>
        <p:spPr>
          <a:xfrm rot="5400000">
            <a:off x="2638129" y="4137749"/>
            <a:ext cx="526051" cy="291829"/>
          </a:xfrm>
          <a:prstGeom prst="rightArrow">
            <a:avLst>
              <a:gd name="adj1" fmla="val 36810"/>
              <a:gd name="adj2" fmla="val 93535"/>
            </a:avLst>
          </a:prstGeom>
          <a:solidFill>
            <a:srgbClr val="FF99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2665506" y="2836685"/>
            <a:ext cx="456922" cy="220391"/>
          </a:xfrm>
          <a:prstGeom prst="rightArrow">
            <a:avLst>
              <a:gd name="adj1" fmla="val 43333"/>
              <a:gd name="adj2" fmla="val 93535"/>
            </a:avLst>
          </a:prstGeom>
          <a:solidFill>
            <a:srgbClr val="FF99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9024127" y="3646020"/>
            <a:ext cx="714382" cy="291829"/>
          </a:xfrm>
          <a:prstGeom prst="rightArrow">
            <a:avLst>
              <a:gd name="adj1" fmla="val 36808"/>
              <a:gd name="adj2" fmla="val 93535"/>
            </a:avLst>
          </a:prstGeom>
          <a:solidFill>
            <a:srgbClr val="FF99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2609489" y="5379621"/>
            <a:ext cx="568961" cy="291829"/>
          </a:xfrm>
          <a:prstGeom prst="rightArrow">
            <a:avLst>
              <a:gd name="adj1" fmla="val 36807"/>
              <a:gd name="adj2" fmla="val 93535"/>
            </a:avLst>
          </a:prstGeom>
          <a:solidFill>
            <a:srgbClr val="FF99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079776" y="1805000"/>
          <a:ext cx="3888432" cy="3105172"/>
        </p:xfrm>
        <a:graphic>
          <a:graphicData uri="http://schemas.openxmlformats.org/drawingml/2006/table">
            <a:tbl>
              <a:tblPr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tblPr>
              <a:tblGrid>
                <a:gridCol w="648072"/>
                <a:gridCol w="792088"/>
                <a:gridCol w="720080"/>
                <a:gridCol w="484510"/>
                <a:gridCol w="667618"/>
                <a:gridCol w="576064"/>
              </a:tblGrid>
              <a:tr h="600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Дата осмотра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Осмотрено объектов</a:t>
                      </a: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Включено МИО  в Перечень </a:t>
                      </a: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объектов</a:t>
                      </a:r>
                      <a:r>
                        <a:rPr lang="ru-RU" sz="1200" b="1" kern="120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(из осмотренных)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Сумма доп.доходов (млн.руб.)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18</a:t>
                      </a: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на 2018</a:t>
                      </a: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в 2019</a:t>
                      </a: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0,7</a:t>
                      </a: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1292</a:t>
                      </a: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на 2019</a:t>
                      </a: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463</a:t>
                      </a: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в 2020</a:t>
                      </a: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25,7</a:t>
                      </a: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794</a:t>
                      </a: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на 2020</a:t>
                      </a: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305</a:t>
                      </a: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в 2021</a:t>
                      </a: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12,0</a:t>
                      </a: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533</a:t>
                      </a: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на 2021</a:t>
                      </a: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200</a:t>
                      </a: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в 2022</a:t>
                      </a: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13,6</a:t>
                      </a: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765</a:t>
                      </a: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на 2022</a:t>
                      </a: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284</a:t>
                      </a: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в 2023</a:t>
                      </a: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14,5</a:t>
                      </a: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223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на 2023</a:t>
                      </a: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107</a:t>
                      </a: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в 2024</a:t>
                      </a: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10,4</a:t>
                      </a: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302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Итого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3 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625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1 363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76,9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7E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88B0F0">
                            <a:tint val="66000"/>
                            <a:satMod val="160000"/>
                          </a:srgbClr>
                        </a:gs>
                        <a:gs pos="50000">
                          <a:srgbClr val="88B0F0">
                            <a:tint val="44500"/>
                            <a:satMod val="160000"/>
                          </a:srgbClr>
                        </a:gs>
                        <a:gs pos="100000">
                          <a:srgbClr val="88B0F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62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19536" y="166852"/>
            <a:ext cx="8568952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Практика по увеличению НИФЛ путем проведения мероприятий по выявлению объектов, указанных в п. 1 ст. 378.2 Налогового кодекса РФ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66888" y="6342063"/>
            <a:ext cx="279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201246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281</Words>
  <Application>Microsoft Office PowerPoint</Application>
  <PresentationFormat>Широкоэкранный</PresentationFormat>
  <Paragraphs>87</Paragraphs>
  <Slides>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Georgia</vt:lpstr>
      <vt:lpstr>Times New Roman</vt:lpstr>
      <vt:lpstr>Тема Office</vt:lpstr>
      <vt:lpstr>Диаграмма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Клонина Алина Артуровна</dc:creator>
  <cp:lastModifiedBy>Клонина Алина Артуровна</cp:lastModifiedBy>
  <cp:revision>4</cp:revision>
  <dcterms:created xsi:type="dcterms:W3CDTF">2022-06-06T06:36:53Z</dcterms:created>
  <dcterms:modified xsi:type="dcterms:W3CDTF">2022-06-15T08:48:37Z</dcterms:modified>
</cp:coreProperties>
</file>