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8"/>
  </p:notesMasterIdLst>
  <p:handoutMasterIdLst>
    <p:handoutMasterId r:id="rId9"/>
  </p:handoutMasterIdLst>
  <p:sldIdLst>
    <p:sldId id="572" r:id="rId3"/>
    <p:sldId id="541" r:id="rId4"/>
    <p:sldId id="542" r:id="rId5"/>
    <p:sldId id="574" r:id="rId6"/>
    <p:sldId id="545" r:id="rId7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0" autoAdjust="0"/>
    <p:restoredTop sz="94245" autoAdjust="0"/>
  </p:normalViewPr>
  <p:slideViewPr>
    <p:cSldViewPr showGuides="1">
      <p:cViewPr>
        <p:scale>
          <a:sx n="79" d="100"/>
          <a:sy n="79" d="100"/>
        </p:scale>
        <p:origin x="-1260" y="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DC7B2F-D06E-4641-BFA7-FE481BEC713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E5712DC-2810-4B81-A405-00DCDF25A68A}">
      <dgm:prSet phldrT="[Текст]" custT="1"/>
      <dgm:spPr/>
      <dgm:t>
        <a:bodyPr/>
        <a:lstStyle/>
        <a:p>
          <a:r>
            <a:rPr lang="ru-RU" sz="2800" dirty="0" smtClean="0"/>
            <a:t>Школ – 76</a:t>
          </a:r>
          <a:endParaRPr lang="ru-RU" sz="2800" dirty="0"/>
        </a:p>
      </dgm:t>
    </dgm:pt>
    <dgm:pt modelId="{FAFC3CF1-C641-4198-AA91-2B82B2CA59AB}" type="parTrans" cxnId="{D1AE57C7-4CF6-4B7A-9C16-846657D8C4EE}">
      <dgm:prSet/>
      <dgm:spPr/>
      <dgm:t>
        <a:bodyPr/>
        <a:lstStyle/>
        <a:p>
          <a:endParaRPr lang="ru-RU"/>
        </a:p>
      </dgm:t>
    </dgm:pt>
    <dgm:pt modelId="{BAA0DAD6-5154-4D8B-A119-8137D66B5497}" type="sibTrans" cxnId="{D1AE57C7-4CF6-4B7A-9C16-846657D8C4EE}">
      <dgm:prSet/>
      <dgm:spPr/>
      <dgm:t>
        <a:bodyPr/>
        <a:lstStyle/>
        <a:p>
          <a:endParaRPr lang="ru-RU"/>
        </a:p>
      </dgm:t>
    </dgm:pt>
    <dgm:pt modelId="{24821276-EB97-4503-AB65-5DE8C409870D}">
      <dgm:prSet phldrT="[Текст]" custT="1"/>
      <dgm:spPr/>
      <dgm:t>
        <a:bodyPr/>
        <a:lstStyle/>
        <a:p>
          <a:r>
            <a:rPr lang="ru-RU" sz="2800" dirty="0" smtClean="0"/>
            <a:t>Детских садов – 67</a:t>
          </a:r>
          <a:endParaRPr lang="ru-RU" sz="2800" dirty="0"/>
        </a:p>
      </dgm:t>
    </dgm:pt>
    <dgm:pt modelId="{B3F6B266-39F7-4A8E-BE42-06656D7F0127}" type="parTrans" cxnId="{828923DC-B1D6-44A1-A128-E7E0CD65776C}">
      <dgm:prSet/>
      <dgm:spPr/>
      <dgm:t>
        <a:bodyPr/>
        <a:lstStyle/>
        <a:p>
          <a:endParaRPr lang="ru-RU"/>
        </a:p>
      </dgm:t>
    </dgm:pt>
    <dgm:pt modelId="{4B793486-4CF2-4052-B97D-EFF58E54272B}" type="sibTrans" cxnId="{828923DC-B1D6-44A1-A128-E7E0CD65776C}">
      <dgm:prSet/>
      <dgm:spPr/>
      <dgm:t>
        <a:bodyPr/>
        <a:lstStyle/>
        <a:p>
          <a:endParaRPr lang="ru-RU"/>
        </a:p>
      </dgm:t>
    </dgm:pt>
    <dgm:pt modelId="{D37F6E86-7549-4E8E-9E07-2A8CFFE5D00A}">
      <dgm:prSet custT="1"/>
      <dgm:spPr/>
      <dgm:t>
        <a:bodyPr/>
        <a:lstStyle/>
        <a:p>
          <a:r>
            <a:rPr lang="ru-RU" sz="2800" dirty="0" smtClean="0"/>
            <a:t>Учреждений дополнительного образования – 20</a:t>
          </a:r>
        </a:p>
      </dgm:t>
    </dgm:pt>
    <dgm:pt modelId="{CEDFF1D4-513C-45D0-B047-881F99AC3A50}" type="parTrans" cxnId="{791F9C53-EC4C-4803-95B5-0F0324D8F880}">
      <dgm:prSet/>
      <dgm:spPr/>
      <dgm:t>
        <a:bodyPr/>
        <a:lstStyle/>
        <a:p>
          <a:endParaRPr lang="ru-RU"/>
        </a:p>
      </dgm:t>
    </dgm:pt>
    <dgm:pt modelId="{41409533-69D8-4FB1-A584-1F15DAEEE652}" type="sibTrans" cxnId="{791F9C53-EC4C-4803-95B5-0F0324D8F880}">
      <dgm:prSet/>
      <dgm:spPr/>
      <dgm:t>
        <a:bodyPr/>
        <a:lstStyle/>
        <a:p>
          <a:endParaRPr lang="ru-RU"/>
        </a:p>
      </dgm:t>
    </dgm:pt>
    <dgm:pt modelId="{5C11A2CB-E02E-4722-8165-70846B334BD9}">
      <dgm:prSet phldrT="[Текст]" custT="1"/>
      <dgm:spPr/>
      <dgm:t>
        <a:bodyPr/>
        <a:lstStyle/>
        <a:p>
          <a:pPr algn="ctr"/>
          <a:r>
            <a:rPr lang="ru-RU" sz="3200" b="1" dirty="0" smtClean="0">
              <a:solidFill>
                <a:schemeClr val="bg1"/>
              </a:solidFill>
            </a:rPr>
            <a:t>Всего учреждений – 166 , в том числе:</a:t>
          </a:r>
          <a:endParaRPr lang="ru-RU" sz="3200" b="1" dirty="0">
            <a:solidFill>
              <a:schemeClr val="bg1"/>
            </a:solidFill>
          </a:endParaRPr>
        </a:p>
      </dgm:t>
    </dgm:pt>
    <dgm:pt modelId="{63C21119-4986-4EA7-A8D9-91838174AC8F}" type="parTrans" cxnId="{2F4D8C8B-5D32-4AF2-9EBD-0C1C4F0F019F}">
      <dgm:prSet/>
      <dgm:spPr/>
      <dgm:t>
        <a:bodyPr/>
        <a:lstStyle/>
        <a:p>
          <a:endParaRPr lang="ru-RU"/>
        </a:p>
      </dgm:t>
    </dgm:pt>
    <dgm:pt modelId="{0A4491FD-B735-4DF2-9A40-BFABF9B7C3D9}" type="sibTrans" cxnId="{2F4D8C8B-5D32-4AF2-9EBD-0C1C4F0F019F}">
      <dgm:prSet/>
      <dgm:spPr/>
      <dgm:t>
        <a:bodyPr/>
        <a:lstStyle/>
        <a:p>
          <a:endParaRPr lang="ru-RU"/>
        </a:p>
      </dgm:t>
    </dgm:pt>
    <dgm:pt modelId="{0846C8BB-C8B4-40FB-B73F-7E21E582E3FD}">
      <dgm:prSet custT="1"/>
      <dgm:spPr/>
      <dgm:t>
        <a:bodyPr/>
        <a:lstStyle/>
        <a:p>
          <a:r>
            <a:rPr lang="ru-RU" sz="2800" smtClean="0"/>
            <a:t>Прочие – 3</a:t>
          </a:r>
          <a:endParaRPr lang="ru-RU" sz="2800" dirty="0" smtClean="0"/>
        </a:p>
      </dgm:t>
    </dgm:pt>
    <dgm:pt modelId="{3381AFDE-2981-435E-9C51-7F8D312E0135}" type="parTrans" cxnId="{D8E76F64-5011-414F-BBE5-5B73682E6967}">
      <dgm:prSet/>
      <dgm:spPr/>
    </dgm:pt>
    <dgm:pt modelId="{0A794F5E-9EA7-4709-9E47-4FB6D65F1998}" type="sibTrans" cxnId="{D8E76F64-5011-414F-BBE5-5B73682E6967}">
      <dgm:prSet/>
      <dgm:spPr/>
    </dgm:pt>
    <dgm:pt modelId="{4C4EAA10-EB34-4F5F-980F-5849BDA04EC8}" type="pres">
      <dgm:prSet presAssocID="{B3DC7B2F-D06E-4641-BFA7-FE481BEC713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6E113ED-35C5-4DA0-84BB-790A3B8D3D05}" type="pres">
      <dgm:prSet presAssocID="{5C11A2CB-E02E-4722-8165-70846B334BD9}" presName="parentLin" presStyleCnt="0"/>
      <dgm:spPr/>
    </dgm:pt>
    <dgm:pt modelId="{832F8C32-2B1C-47E2-BC5E-3102F3855406}" type="pres">
      <dgm:prSet presAssocID="{5C11A2CB-E02E-4722-8165-70846B334BD9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1A4656F0-0739-4A49-B7C6-B84137B233C2}" type="pres">
      <dgm:prSet presAssocID="{5C11A2CB-E02E-4722-8165-70846B334BD9}" presName="parentText" presStyleLbl="node1" presStyleIdx="0" presStyleCnt="5" custScaleX="1322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186509-BBF2-4EC8-9EBD-32D1034E0EF8}" type="pres">
      <dgm:prSet presAssocID="{5C11A2CB-E02E-4722-8165-70846B334BD9}" presName="negativeSpace" presStyleCnt="0"/>
      <dgm:spPr/>
    </dgm:pt>
    <dgm:pt modelId="{784E0706-A476-4DD9-B170-50F85FA575E6}" type="pres">
      <dgm:prSet presAssocID="{5C11A2CB-E02E-4722-8165-70846B334BD9}" presName="childText" presStyleLbl="conFgAcc1" presStyleIdx="0" presStyleCnt="5">
        <dgm:presLayoutVars>
          <dgm:bulletEnabled val="1"/>
        </dgm:presLayoutVars>
      </dgm:prSet>
      <dgm:spPr/>
    </dgm:pt>
    <dgm:pt modelId="{2835DBB5-3AA6-4AC6-BB32-BA6E1BC269EE}" type="pres">
      <dgm:prSet presAssocID="{0A4491FD-B735-4DF2-9A40-BFABF9B7C3D9}" presName="spaceBetweenRectangles" presStyleCnt="0"/>
      <dgm:spPr/>
    </dgm:pt>
    <dgm:pt modelId="{E417ADF0-D905-4CD9-8AB5-F149BED835DD}" type="pres">
      <dgm:prSet presAssocID="{5E5712DC-2810-4B81-A405-00DCDF25A68A}" presName="parentLin" presStyleCnt="0"/>
      <dgm:spPr/>
    </dgm:pt>
    <dgm:pt modelId="{99A7E72C-4094-4C4F-A2CD-B87145BC4280}" type="pres">
      <dgm:prSet presAssocID="{5E5712DC-2810-4B81-A405-00DCDF25A68A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4987499E-E554-41BD-8C4A-15C334CA6F9D}" type="pres">
      <dgm:prSet presAssocID="{5E5712DC-2810-4B81-A405-00DCDF25A68A}" presName="parentText" presStyleLbl="node1" presStyleIdx="1" presStyleCnt="5" custScaleX="1322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DE0CA3-D586-4C9B-86EA-3665A674119F}" type="pres">
      <dgm:prSet presAssocID="{5E5712DC-2810-4B81-A405-00DCDF25A68A}" presName="negativeSpace" presStyleCnt="0"/>
      <dgm:spPr/>
    </dgm:pt>
    <dgm:pt modelId="{1982A0FE-16C4-4099-AEC9-358DBEBCC58E}" type="pres">
      <dgm:prSet presAssocID="{5E5712DC-2810-4B81-A405-00DCDF25A68A}" presName="childText" presStyleLbl="conFgAcc1" presStyleIdx="1" presStyleCnt="5">
        <dgm:presLayoutVars>
          <dgm:bulletEnabled val="1"/>
        </dgm:presLayoutVars>
      </dgm:prSet>
      <dgm:spPr/>
    </dgm:pt>
    <dgm:pt modelId="{A6388CD0-D042-4461-B46C-370A60F0CC0E}" type="pres">
      <dgm:prSet presAssocID="{BAA0DAD6-5154-4D8B-A119-8137D66B5497}" presName="spaceBetweenRectangles" presStyleCnt="0"/>
      <dgm:spPr/>
    </dgm:pt>
    <dgm:pt modelId="{FAFFA08C-7B37-411A-97F3-1A905DD7838D}" type="pres">
      <dgm:prSet presAssocID="{24821276-EB97-4503-AB65-5DE8C409870D}" presName="parentLin" presStyleCnt="0"/>
      <dgm:spPr/>
    </dgm:pt>
    <dgm:pt modelId="{A1B2A18E-EAE4-4EC7-B3CA-261E64038DEA}" type="pres">
      <dgm:prSet presAssocID="{24821276-EB97-4503-AB65-5DE8C409870D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DA1210B8-7845-47D7-AD0B-2EDF2630B028}" type="pres">
      <dgm:prSet presAssocID="{24821276-EB97-4503-AB65-5DE8C409870D}" presName="parentText" presStyleLbl="node1" presStyleIdx="2" presStyleCnt="5" custScaleX="1322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D667ED-872C-4510-87CA-B6F99E2DEAD8}" type="pres">
      <dgm:prSet presAssocID="{24821276-EB97-4503-AB65-5DE8C409870D}" presName="negativeSpace" presStyleCnt="0"/>
      <dgm:spPr/>
    </dgm:pt>
    <dgm:pt modelId="{1BCC61EE-4C3C-4428-A3B5-99316C26CECC}" type="pres">
      <dgm:prSet presAssocID="{24821276-EB97-4503-AB65-5DE8C409870D}" presName="childText" presStyleLbl="conFgAcc1" presStyleIdx="2" presStyleCnt="5">
        <dgm:presLayoutVars>
          <dgm:bulletEnabled val="1"/>
        </dgm:presLayoutVars>
      </dgm:prSet>
      <dgm:spPr/>
    </dgm:pt>
    <dgm:pt modelId="{8DBE4134-C0AC-4FF8-BA5E-22648817473D}" type="pres">
      <dgm:prSet presAssocID="{4B793486-4CF2-4052-B97D-EFF58E54272B}" presName="spaceBetweenRectangles" presStyleCnt="0"/>
      <dgm:spPr/>
    </dgm:pt>
    <dgm:pt modelId="{13CA2BF9-AE29-4D8D-AC21-AAE51515FF71}" type="pres">
      <dgm:prSet presAssocID="{D37F6E86-7549-4E8E-9E07-2A8CFFE5D00A}" presName="parentLin" presStyleCnt="0"/>
      <dgm:spPr/>
    </dgm:pt>
    <dgm:pt modelId="{AA123A4E-26A4-4488-9AEF-B77207430240}" type="pres">
      <dgm:prSet presAssocID="{D37F6E86-7549-4E8E-9E07-2A8CFFE5D00A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1D75CF6D-1ED0-44F8-8687-475C2101E9A5}" type="pres">
      <dgm:prSet presAssocID="{D37F6E86-7549-4E8E-9E07-2A8CFFE5D00A}" presName="parentText" presStyleLbl="node1" presStyleIdx="3" presStyleCnt="5" custScaleX="132896" custScaleY="14842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21E54E-CD7D-4386-AF68-89EA898DC11D}" type="pres">
      <dgm:prSet presAssocID="{D37F6E86-7549-4E8E-9E07-2A8CFFE5D00A}" presName="negativeSpace" presStyleCnt="0"/>
      <dgm:spPr/>
    </dgm:pt>
    <dgm:pt modelId="{AB496C2A-6572-4B6D-BAF0-7295B64F4124}" type="pres">
      <dgm:prSet presAssocID="{D37F6E86-7549-4E8E-9E07-2A8CFFE5D00A}" presName="childText" presStyleLbl="conFgAcc1" presStyleIdx="3" presStyleCnt="5">
        <dgm:presLayoutVars>
          <dgm:bulletEnabled val="1"/>
        </dgm:presLayoutVars>
      </dgm:prSet>
      <dgm:spPr/>
    </dgm:pt>
    <dgm:pt modelId="{5665F27A-5284-4733-A88F-C7EFF0AA6B4D}" type="pres">
      <dgm:prSet presAssocID="{41409533-69D8-4FB1-A584-1F15DAEEE652}" presName="spaceBetweenRectangles" presStyleCnt="0"/>
      <dgm:spPr/>
    </dgm:pt>
    <dgm:pt modelId="{7B2FF2E1-DC1B-4066-B45D-02CCB79A5569}" type="pres">
      <dgm:prSet presAssocID="{0846C8BB-C8B4-40FB-B73F-7E21E582E3FD}" presName="parentLin" presStyleCnt="0"/>
      <dgm:spPr/>
    </dgm:pt>
    <dgm:pt modelId="{6025E4A5-C826-41EB-B6D3-78D7AEA95563}" type="pres">
      <dgm:prSet presAssocID="{0846C8BB-C8B4-40FB-B73F-7E21E582E3FD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51D617D5-0DCC-4F30-AACB-090098C5A1B2}" type="pres">
      <dgm:prSet presAssocID="{0846C8BB-C8B4-40FB-B73F-7E21E582E3FD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55D592-CE9F-4452-BA94-E8BBFD7131D8}" type="pres">
      <dgm:prSet presAssocID="{0846C8BB-C8B4-40FB-B73F-7E21E582E3FD}" presName="negativeSpace" presStyleCnt="0"/>
      <dgm:spPr/>
    </dgm:pt>
    <dgm:pt modelId="{B25D6C18-B2A3-4269-BA9F-9CD6D9BC1A68}" type="pres">
      <dgm:prSet presAssocID="{0846C8BB-C8B4-40FB-B73F-7E21E582E3FD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791F9C53-EC4C-4803-95B5-0F0324D8F880}" srcId="{B3DC7B2F-D06E-4641-BFA7-FE481BEC7133}" destId="{D37F6E86-7549-4E8E-9E07-2A8CFFE5D00A}" srcOrd="3" destOrd="0" parTransId="{CEDFF1D4-513C-45D0-B047-881F99AC3A50}" sibTransId="{41409533-69D8-4FB1-A584-1F15DAEEE652}"/>
    <dgm:cxn modelId="{828923DC-B1D6-44A1-A128-E7E0CD65776C}" srcId="{B3DC7B2F-D06E-4641-BFA7-FE481BEC7133}" destId="{24821276-EB97-4503-AB65-5DE8C409870D}" srcOrd="2" destOrd="0" parTransId="{B3F6B266-39F7-4A8E-BE42-06656D7F0127}" sibTransId="{4B793486-4CF2-4052-B97D-EFF58E54272B}"/>
    <dgm:cxn modelId="{BBEE83A5-C806-419C-A529-B35713F73BCA}" type="presOf" srcId="{D37F6E86-7549-4E8E-9E07-2A8CFFE5D00A}" destId="{1D75CF6D-1ED0-44F8-8687-475C2101E9A5}" srcOrd="1" destOrd="0" presId="urn:microsoft.com/office/officeart/2005/8/layout/list1"/>
    <dgm:cxn modelId="{2F4D8C8B-5D32-4AF2-9EBD-0C1C4F0F019F}" srcId="{B3DC7B2F-D06E-4641-BFA7-FE481BEC7133}" destId="{5C11A2CB-E02E-4722-8165-70846B334BD9}" srcOrd="0" destOrd="0" parTransId="{63C21119-4986-4EA7-A8D9-91838174AC8F}" sibTransId="{0A4491FD-B735-4DF2-9A40-BFABF9B7C3D9}"/>
    <dgm:cxn modelId="{C83A0866-7D6B-4379-AA2E-0705A4C00E3E}" type="presOf" srcId="{0846C8BB-C8B4-40FB-B73F-7E21E582E3FD}" destId="{6025E4A5-C826-41EB-B6D3-78D7AEA95563}" srcOrd="0" destOrd="0" presId="urn:microsoft.com/office/officeart/2005/8/layout/list1"/>
    <dgm:cxn modelId="{B06C3998-40A2-41D9-88F2-4A93B1ECAC29}" type="presOf" srcId="{24821276-EB97-4503-AB65-5DE8C409870D}" destId="{DA1210B8-7845-47D7-AD0B-2EDF2630B028}" srcOrd="1" destOrd="0" presId="urn:microsoft.com/office/officeart/2005/8/layout/list1"/>
    <dgm:cxn modelId="{DC60F4C6-A353-4E60-B43F-1FF2E3AA1262}" type="presOf" srcId="{5C11A2CB-E02E-4722-8165-70846B334BD9}" destId="{1A4656F0-0739-4A49-B7C6-B84137B233C2}" srcOrd="1" destOrd="0" presId="urn:microsoft.com/office/officeart/2005/8/layout/list1"/>
    <dgm:cxn modelId="{E0B109D5-990D-4D95-A0C4-70663600C326}" type="presOf" srcId="{5E5712DC-2810-4B81-A405-00DCDF25A68A}" destId="{99A7E72C-4094-4C4F-A2CD-B87145BC4280}" srcOrd="0" destOrd="0" presId="urn:microsoft.com/office/officeart/2005/8/layout/list1"/>
    <dgm:cxn modelId="{D8E76F64-5011-414F-BBE5-5B73682E6967}" srcId="{B3DC7B2F-D06E-4641-BFA7-FE481BEC7133}" destId="{0846C8BB-C8B4-40FB-B73F-7E21E582E3FD}" srcOrd="4" destOrd="0" parTransId="{3381AFDE-2981-435E-9C51-7F8D312E0135}" sibTransId="{0A794F5E-9EA7-4709-9E47-4FB6D65F1998}"/>
    <dgm:cxn modelId="{18549F44-0774-4402-968D-F0C17B27BF8D}" type="presOf" srcId="{D37F6E86-7549-4E8E-9E07-2A8CFFE5D00A}" destId="{AA123A4E-26A4-4488-9AEF-B77207430240}" srcOrd="0" destOrd="0" presId="urn:microsoft.com/office/officeart/2005/8/layout/list1"/>
    <dgm:cxn modelId="{C0DB76BE-A308-45CD-AA0D-503B738ADCA8}" type="presOf" srcId="{0846C8BB-C8B4-40FB-B73F-7E21E582E3FD}" destId="{51D617D5-0DCC-4F30-AACB-090098C5A1B2}" srcOrd="1" destOrd="0" presId="urn:microsoft.com/office/officeart/2005/8/layout/list1"/>
    <dgm:cxn modelId="{781652CB-2315-412D-A1AC-FDC2B30F60F5}" type="presOf" srcId="{24821276-EB97-4503-AB65-5DE8C409870D}" destId="{A1B2A18E-EAE4-4EC7-B3CA-261E64038DEA}" srcOrd="0" destOrd="0" presId="urn:microsoft.com/office/officeart/2005/8/layout/list1"/>
    <dgm:cxn modelId="{B9775557-15F3-46F3-89DE-C0A102478EF4}" type="presOf" srcId="{5E5712DC-2810-4B81-A405-00DCDF25A68A}" destId="{4987499E-E554-41BD-8C4A-15C334CA6F9D}" srcOrd="1" destOrd="0" presId="urn:microsoft.com/office/officeart/2005/8/layout/list1"/>
    <dgm:cxn modelId="{1D33B21D-1803-43E5-871E-0A8158359186}" type="presOf" srcId="{5C11A2CB-E02E-4722-8165-70846B334BD9}" destId="{832F8C32-2B1C-47E2-BC5E-3102F3855406}" srcOrd="0" destOrd="0" presId="urn:microsoft.com/office/officeart/2005/8/layout/list1"/>
    <dgm:cxn modelId="{D1AE57C7-4CF6-4B7A-9C16-846657D8C4EE}" srcId="{B3DC7B2F-D06E-4641-BFA7-FE481BEC7133}" destId="{5E5712DC-2810-4B81-A405-00DCDF25A68A}" srcOrd="1" destOrd="0" parTransId="{FAFC3CF1-C641-4198-AA91-2B82B2CA59AB}" sibTransId="{BAA0DAD6-5154-4D8B-A119-8137D66B5497}"/>
    <dgm:cxn modelId="{E3D9B08A-96DF-4202-9BE3-A131624542C8}" type="presOf" srcId="{B3DC7B2F-D06E-4641-BFA7-FE481BEC7133}" destId="{4C4EAA10-EB34-4F5F-980F-5849BDA04EC8}" srcOrd="0" destOrd="0" presId="urn:microsoft.com/office/officeart/2005/8/layout/list1"/>
    <dgm:cxn modelId="{01020780-8F45-49C0-ADE4-D1C83F36F284}" type="presParOf" srcId="{4C4EAA10-EB34-4F5F-980F-5849BDA04EC8}" destId="{86E113ED-35C5-4DA0-84BB-790A3B8D3D05}" srcOrd="0" destOrd="0" presId="urn:microsoft.com/office/officeart/2005/8/layout/list1"/>
    <dgm:cxn modelId="{777DECC7-C8CC-45C4-AFEB-8CF981ADB557}" type="presParOf" srcId="{86E113ED-35C5-4DA0-84BB-790A3B8D3D05}" destId="{832F8C32-2B1C-47E2-BC5E-3102F3855406}" srcOrd="0" destOrd="0" presId="urn:microsoft.com/office/officeart/2005/8/layout/list1"/>
    <dgm:cxn modelId="{E913C8D8-D142-4F99-9D51-07318AEFBD4B}" type="presParOf" srcId="{86E113ED-35C5-4DA0-84BB-790A3B8D3D05}" destId="{1A4656F0-0739-4A49-B7C6-B84137B233C2}" srcOrd="1" destOrd="0" presId="urn:microsoft.com/office/officeart/2005/8/layout/list1"/>
    <dgm:cxn modelId="{F35F6BF9-4C15-4379-B4E0-246924575F69}" type="presParOf" srcId="{4C4EAA10-EB34-4F5F-980F-5849BDA04EC8}" destId="{9B186509-BBF2-4EC8-9EBD-32D1034E0EF8}" srcOrd="1" destOrd="0" presId="urn:microsoft.com/office/officeart/2005/8/layout/list1"/>
    <dgm:cxn modelId="{3C42D610-956C-41FC-BF1D-A3057E4189DD}" type="presParOf" srcId="{4C4EAA10-EB34-4F5F-980F-5849BDA04EC8}" destId="{784E0706-A476-4DD9-B170-50F85FA575E6}" srcOrd="2" destOrd="0" presId="urn:microsoft.com/office/officeart/2005/8/layout/list1"/>
    <dgm:cxn modelId="{C8ABDC8C-ECF8-4F16-B36A-40C402BC56E5}" type="presParOf" srcId="{4C4EAA10-EB34-4F5F-980F-5849BDA04EC8}" destId="{2835DBB5-3AA6-4AC6-BB32-BA6E1BC269EE}" srcOrd="3" destOrd="0" presId="urn:microsoft.com/office/officeart/2005/8/layout/list1"/>
    <dgm:cxn modelId="{DDEE0455-1B6B-4D77-A44B-56EC2BE34D86}" type="presParOf" srcId="{4C4EAA10-EB34-4F5F-980F-5849BDA04EC8}" destId="{E417ADF0-D905-4CD9-8AB5-F149BED835DD}" srcOrd="4" destOrd="0" presId="urn:microsoft.com/office/officeart/2005/8/layout/list1"/>
    <dgm:cxn modelId="{CA8B886B-D09D-4EB5-86D0-116119DFC604}" type="presParOf" srcId="{E417ADF0-D905-4CD9-8AB5-F149BED835DD}" destId="{99A7E72C-4094-4C4F-A2CD-B87145BC4280}" srcOrd="0" destOrd="0" presId="urn:microsoft.com/office/officeart/2005/8/layout/list1"/>
    <dgm:cxn modelId="{51CD7C72-A8AD-4996-897D-4E70CDFDD81C}" type="presParOf" srcId="{E417ADF0-D905-4CD9-8AB5-F149BED835DD}" destId="{4987499E-E554-41BD-8C4A-15C334CA6F9D}" srcOrd="1" destOrd="0" presId="urn:microsoft.com/office/officeart/2005/8/layout/list1"/>
    <dgm:cxn modelId="{F5510D84-0CF6-4595-83C8-58889B0B2F4C}" type="presParOf" srcId="{4C4EAA10-EB34-4F5F-980F-5849BDA04EC8}" destId="{E0DE0CA3-D586-4C9B-86EA-3665A674119F}" srcOrd="5" destOrd="0" presId="urn:microsoft.com/office/officeart/2005/8/layout/list1"/>
    <dgm:cxn modelId="{5046E51B-A453-44C0-AB57-5ECEFDA5B534}" type="presParOf" srcId="{4C4EAA10-EB34-4F5F-980F-5849BDA04EC8}" destId="{1982A0FE-16C4-4099-AEC9-358DBEBCC58E}" srcOrd="6" destOrd="0" presId="urn:microsoft.com/office/officeart/2005/8/layout/list1"/>
    <dgm:cxn modelId="{DC025054-186C-4FAD-BEDA-FDA9A3C74765}" type="presParOf" srcId="{4C4EAA10-EB34-4F5F-980F-5849BDA04EC8}" destId="{A6388CD0-D042-4461-B46C-370A60F0CC0E}" srcOrd="7" destOrd="0" presId="urn:microsoft.com/office/officeart/2005/8/layout/list1"/>
    <dgm:cxn modelId="{858967F3-0409-42D1-BC16-6CF20142E0AD}" type="presParOf" srcId="{4C4EAA10-EB34-4F5F-980F-5849BDA04EC8}" destId="{FAFFA08C-7B37-411A-97F3-1A905DD7838D}" srcOrd="8" destOrd="0" presId="urn:microsoft.com/office/officeart/2005/8/layout/list1"/>
    <dgm:cxn modelId="{AADC23F8-8DCE-4E9D-BABE-DD1723C99361}" type="presParOf" srcId="{FAFFA08C-7B37-411A-97F3-1A905DD7838D}" destId="{A1B2A18E-EAE4-4EC7-B3CA-261E64038DEA}" srcOrd="0" destOrd="0" presId="urn:microsoft.com/office/officeart/2005/8/layout/list1"/>
    <dgm:cxn modelId="{157B9DAE-C744-43D8-9BC7-6F1EA155F2DE}" type="presParOf" srcId="{FAFFA08C-7B37-411A-97F3-1A905DD7838D}" destId="{DA1210B8-7845-47D7-AD0B-2EDF2630B028}" srcOrd="1" destOrd="0" presId="urn:microsoft.com/office/officeart/2005/8/layout/list1"/>
    <dgm:cxn modelId="{D6EF5146-DAD0-46A3-AC0C-E2CED545A5B0}" type="presParOf" srcId="{4C4EAA10-EB34-4F5F-980F-5849BDA04EC8}" destId="{F1D667ED-872C-4510-87CA-B6F99E2DEAD8}" srcOrd="9" destOrd="0" presId="urn:microsoft.com/office/officeart/2005/8/layout/list1"/>
    <dgm:cxn modelId="{31B2B717-C904-424B-9921-2AFF023D4376}" type="presParOf" srcId="{4C4EAA10-EB34-4F5F-980F-5849BDA04EC8}" destId="{1BCC61EE-4C3C-4428-A3B5-99316C26CECC}" srcOrd="10" destOrd="0" presId="urn:microsoft.com/office/officeart/2005/8/layout/list1"/>
    <dgm:cxn modelId="{075334B1-F3E0-4928-A125-CB34BC120BC7}" type="presParOf" srcId="{4C4EAA10-EB34-4F5F-980F-5849BDA04EC8}" destId="{8DBE4134-C0AC-4FF8-BA5E-22648817473D}" srcOrd="11" destOrd="0" presId="urn:microsoft.com/office/officeart/2005/8/layout/list1"/>
    <dgm:cxn modelId="{460340DA-335E-4B03-8F99-21B90D75C427}" type="presParOf" srcId="{4C4EAA10-EB34-4F5F-980F-5849BDA04EC8}" destId="{13CA2BF9-AE29-4D8D-AC21-AAE51515FF71}" srcOrd="12" destOrd="0" presId="urn:microsoft.com/office/officeart/2005/8/layout/list1"/>
    <dgm:cxn modelId="{BC7CC50C-D517-4882-B94B-599150751A93}" type="presParOf" srcId="{13CA2BF9-AE29-4D8D-AC21-AAE51515FF71}" destId="{AA123A4E-26A4-4488-9AEF-B77207430240}" srcOrd="0" destOrd="0" presId="urn:microsoft.com/office/officeart/2005/8/layout/list1"/>
    <dgm:cxn modelId="{8A9BA36E-329C-40F7-BE91-F7B637D0D46E}" type="presParOf" srcId="{13CA2BF9-AE29-4D8D-AC21-AAE51515FF71}" destId="{1D75CF6D-1ED0-44F8-8687-475C2101E9A5}" srcOrd="1" destOrd="0" presId="urn:microsoft.com/office/officeart/2005/8/layout/list1"/>
    <dgm:cxn modelId="{5778915B-903F-4A03-A78F-A0020344AF6D}" type="presParOf" srcId="{4C4EAA10-EB34-4F5F-980F-5849BDA04EC8}" destId="{6621E54E-CD7D-4386-AF68-89EA898DC11D}" srcOrd="13" destOrd="0" presId="urn:microsoft.com/office/officeart/2005/8/layout/list1"/>
    <dgm:cxn modelId="{B5AEF3AA-8C71-401D-A422-3B2853D94381}" type="presParOf" srcId="{4C4EAA10-EB34-4F5F-980F-5849BDA04EC8}" destId="{AB496C2A-6572-4B6D-BAF0-7295B64F4124}" srcOrd="14" destOrd="0" presId="urn:microsoft.com/office/officeart/2005/8/layout/list1"/>
    <dgm:cxn modelId="{B03F96BB-4604-475B-94EF-CE32870CB619}" type="presParOf" srcId="{4C4EAA10-EB34-4F5F-980F-5849BDA04EC8}" destId="{5665F27A-5284-4733-A88F-C7EFF0AA6B4D}" srcOrd="15" destOrd="0" presId="urn:microsoft.com/office/officeart/2005/8/layout/list1"/>
    <dgm:cxn modelId="{BCF96A47-71CA-4B5C-81E6-252F323B3CD0}" type="presParOf" srcId="{4C4EAA10-EB34-4F5F-980F-5849BDA04EC8}" destId="{7B2FF2E1-DC1B-4066-B45D-02CCB79A5569}" srcOrd="16" destOrd="0" presId="urn:microsoft.com/office/officeart/2005/8/layout/list1"/>
    <dgm:cxn modelId="{8136D4E5-A218-4E91-ADB6-8B8053DBF004}" type="presParOf" srcId="{7B2FF2E1-DC1B-4066-B45D-02CCB79A5569}" destId="{6025E4A5-C826-41EB-B6D3-78D7AEA95563}" srcOrd="0" destOrd="0" presId="urn:microsoft.com/office/officeart/2005/8/layout/list1"/>
    <dgm:cxn modelId="{F1CC461F-1FE0-4C41-ADAF-BD6CF1BC975F}" type="presParOf" srcId="{7B2FF2E1-DC1B-4066-B45D-02CCB79A5569}" destId="{51D617D5-0DCC-4F30-AACB-090098C5A1B2}" srcOrd="1" destOrd="0" presId="urn:microsoft.com/office/officeart/2005/8/layout/list1"/>
    <dgm:cxn modelId="{4E8CA9FB-180C-4E47-9CEC-21D18B37150A}" type="presParOf" srcId="{4C4EAA10-EB34-4F5F-980F-5849BDA04EC8}" destId="{0255D592-CE9F-4452-BA94-E8BBFD7131D8}" srcOrd="17" destOrd="0" presId="urn:microsoft.com/office/officeart/2005/8/layout/list1"/>
    <dgm:cxn modelId="{8917511D-C0EF-47C2-8B26-E9285E92F505}" type="presParOf" srcId="{4C4EAA10-EB34-4F5F-980F-5849BDA04EC8}" destId="{B25D6C18-B2A3-4269-BA9F-9CD6D9BC1A68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8AF0C6-CF59-4657-B493-75963AB81A74}" type="doc">
      <dgm:prSet loTypeId="urn:microsoft.com/office/officeart/2005/8/layout/hierarchy1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1404D9D-520D-4703-A35A-1ADCB146C93B}">
      <dgm:prSet phldrT="[Текст]" custT="1"/>
      <dgm:spPr/>
      <dgm:t>
        <a:bodyPr/>
        <a:lstStyle/>
        <a:p>
          <a:r>
            <a:rPr lang="ru-RU" sz="2400" b="0" i="0" u="none" dirty="0" smtClean="0"/>
            <a:t>Всего бюджет на 2015 год </a:t>
          </a:r>
        </a:p>
        <a:p>
          <a:r>
            <a:rPr lang="ru-RU" sz="2400" b="1" i="0" u="none" dirty="0" smtClean="0"/>
            <a:t>2 153 723 </a:t>
          </a:r>
          <a:r>
            <a:rPr lang="ru-RU" sz="2400" b="1" i="0" u="none" dirty="0" err="1" smtClean="0"/>
            <a:t>тыс.руб</a:t>
          </a:r>
          <a:r>
            <a:rPr lang="ru-RU" sz="2400" b="1" i="0" u="none" dirty="0" smtClean="0"/>
            <a:t>.</a:t>
          </a:r>
          <a:endParaRPr lang="ru-RU" sz="2400" b="1" dirty="0"/>
        </a:p>
      </dgm:t>
    </dgm:pt>
    <dgm:pt modelId="{C9E97AEF-6DFC-4E4B-B716-977B20BE38B0}" type="parTrans" cxnId="{12AF4EC9-E549-4DF1-A880-E6BF6A5FF3DB}">
      <dgm:prSet/>
      <dgm:spPr/>
      <dgm:t>
        <a:bodyPr/>
        <a:lstStyle/>
        <a:p>
          <a:endParaRPr lang="ru-RU" sz="1600"/>
        </a:p>
      </dgm:t>
    </dgm:pt>
    <dgm:pt modelId="{42BF6AE8-8DBE-44E8-9A22-406B42CA2CA7}" type="sibTrans" cxnId="{12AF4EC9-E549-4DF1-A880-E6BF6A5FF3DB}">
      <dgm:prSet/>
      <dgm:spPr/>
      <dgm:t>
        <a:bodyPr/>
        <a:lstStyle/>
        <a:p>
          <a:endParaRPr lang="ru-RU" sz="1600"/>
        </a:p>
      </dgm:t>
    </dgm:pt>
    <dgm:pt modelId="{01BD0B47-4FA8-4FCD-BD8B-B1496C14D9C3}">
      <dgm:prSet phldrT="[Текст]" custT="1"/>
      <dgm:spPr/>
      <dgm:t>
        <a:bodyPr/>
        <a:lstStyle/>
        <a:p>
          <a:r>
            <a:rPr lang="ru-RU" sz="2200" dirty="0" smtClean="0"/>
            <a:t>Программные расходы</a:t>
          </a:r>
        </a:p>
        <a:p>
          <a:r>
            <a:rPr lang="ru-RU" sz="2200" b="1" dirty="0" smtClean="0"/>
            <a:t>2 153 723 </a:t>
          </a:r>
          <a:r>
            <a:rPr lang="ru-RU" sz="2200" b="1" i="0" u="none" dirty="0" err="1" smtClean="0"/>
            <a:t>тыс.руб</a:t>
          </a:r>
          <a:r>
            <a:rPr lang="ru-RU" sz="2200" b="1" i="0" u="none" dirty="0" smtClean="0"/>
            <a:t>. (100 % расходов)</a:t>
          </a:r>
          <a:endParaRPr lang="ru-RU" sz="2200" b="1" dirty="0"/>
        </a:p>
      </dgm:t>
    </dgm:pt>
    <dgm:pt modelId="{24CA00B3-4ECA-4ED6-A44D-8B9D123FD81B}" type="parTrans" cxnId="{733B140E-6CEA-42FC-A58E-8926DB7D0A2D}">
      <dgm:prSet/>
      <dgm:spPr/>
      <dgm:t>
        <a:bodyPr/>
        <a:lstStyle/>
        <a:p>
          <a:endParaRPr lang="ru-RU" sz="1600"/>
        </a:p>
      </dgm:t>
    </dgm:pt>
    <dgm:pt modelId="{F708C269-E5F7-458F-8071-9DE4D92F941F}" type="sibTrans" cxnId="{733B140E-6CEA-42FC-A58E-8926DB7D0A2D}">
      <dgm:prSet/>
      <dgm:spPr/>
      <dgm:t>
        <a:bodyPr/>
        <a:lstStyle/>
        <a:p>
          <a:endParaRPr lang="ru-RU" sz="1600"/>
        </a:p>
      </dgm:t>
    </dgm:pt>
    <dgm:pt modelId="{37E33541-E926-4036-9C8A-BD7AF874A23D}" type="pres">
      <dgm:prSet presAssocID="{DC8AF0C6-CF59-4657-B493-75963AB81A7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8D1D615-0095-4D01-9FF3-556DE93CC144}" type="pres">
      <dgm:prSet presAssocID="{21404D9D-520D-4703-A35A-1ADCB146C93B}" presName="hierRoot1" presStyleCnt="0"/>
      <dgm:spPr/>
    </dgm:pt>
    <dgm:pt modelId="{40093F59-B006-4D77-973F-AF88A7EB0EBF}" type="pres">
      <dgm:prSet presAssocID="{21404D9D-520D-4703-A35A-1ADCB146C93B}" presName="composite" presStyleCnt="0"/>
      <dgm:spPr/>
    </dgm:pt>
    <dgm:pt modelId="{EFD0FCB9-7F61-412E-B14B-C8200E8BA3DA}" type="pres">
      <dgm:prSet presAssocID="{21404D9D-520D-4703-A35A-1ADCB146C93B}" presName="background" presStyleLbl="node0" presStyleIdx="0" presStyleCnt="1"/>
      <dgm:spPr/>
    </dgm:pt>
    <dgm:pt modelId="{A45D5907-16CF-4F77-9210-6D7967AF4616}" type="pres">
      <dgm:prSet presAssocID="{21404D9D-520D-4703-A35A-1ADCB146C93B}" presName="text" presStyleLbl="fgAcc0" presStyleIdx="0" presStyleCnt="1" custScaleX="273230" custScaleY="129153" custLinFactNeighborX="3707" custLinFactNeighborY="365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2B2D362-C931-4AAB-8403-FE9D9A8C86DB}" type="pres">
      <dgm:prSet presAssocID="{21404D9D-520D-4703-A35A-1ADCB146C93B}" presName="hierChild2" presStyleCnt="0"/>
      <dgm:spPr/>
    </dgm:pt>
    <dgm:pt modelId="{A50CEF4D-B752-46D8-962F-EF095C777467}" type="pres">
      <dgm:prSet presAssocID="{24CA00B3-4ECA-4ED6-A44D-8B9D123FD81B}" presName="Name10" presStyleLbl="parChTrans1D2" presStyleIdx="0" presStyleCnt="1"/>
      <dgm:spPr/>
      <dgm:t>
        <a:bodyPr/>
        <a:lstStyle/>
        <a:p>
          <a:endParaRPr lang="ru-RU"/>
        </a:p>
      </dgm:t>
    </dgm:pt>
    <dgm:pt modelId="{9716ED25-9163-4E7D-8B3C-4709CB7D57E1}" type="pres">
      <dgm:prSet presAssocID="{01BD0B47-4FA8-4FCD-BD8B-B1496C14D9C3}" presName="hierRoot2" presStyleCnt="0"/>
      <dgm:spPr/>
    </dgm:pt>
    <dgm:pt modelId="{1C1BF415-0E9A-4507-AE8A-8649A33F8E84}" type="pres">
      <dgm:prSet presAssocID="{01BD0B47-4FA8-4FCD-BD8B-B1496C14D9C3}" presName="composite2" presStyleCnt="0"/>
      <dgm:spPr/>
    </dgm:pt>
    <dgm:pt modelId="{9CB10452-5238-4DC6-8D0A-9EB910C0E818}" type="pres">
      <dgm:prSet presAssocID="{01BD0B47-4FA8-4FCD-BD8B-B1496C14D9C3}" presName="background2" presStyleLbl="node2" presStyleIdx="0" presStyleCnt="1"/>
      <dgm:spPr/>
    </dgm:pt>
    <dgm:pt modelId="{5CD47A8E-24FC-40A0-814E-B8EAC4B8F8C2}" type="pres">
      <dgm:prSet presAssocID="{01BD0B47-4FA8-4FCD-BD8B-B1496C14D9C3}" presName="text2" presStyleLbl="fgAcc2" presStyleIdx="0" presStyleCnt="1" custScaleX="186942" custScaleY="129153" custLinFactNeighborX="5024" custLinFactNeighborY="2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E551EFF-3AFE-4282-8489-B484B1159BBD}" type="pres">
      <dgm:prSet presAssocID="{01BD0B47-4FA8-4FCD-BD8B-B1496C14D9C3}" presName="hierChild3" presStyleCnt="0"/>
      <dgm:spPr/>
    </dgm:pt>
  </dgm:ptLst>
  <dgm:cxnLst>
    <dgm:cxn modelId="{7205868A-2A25-41E4-8FCA-FC1312048F6E}" type="presOf" srcId="{24CA00B3-4ECA-4ED6-A44D-8B9D123FD81B}" destId="{A50CEF4D-B752-46D8-962F-EF095C777467}" srcOrd="0" destOrd="0" presId="urn:microsoft.com/office/officeart/2005/8/layout/hierarchy1"/>
    <dgm:cxn modelId="{733B140E-6CEA-42FC-A58E-8926DB7D0A2D}" srcId="{21404D9D-520D-4703-A35A-1ADCB146C93B}" destId="{01BD0B47-4FA8-4FCD-BD8B-B1496C14D9C3}" srcOrd="0" destOrd="0" parTransId="{24CA00B3-4ECA-4ED6-A44D-8B9D123FD81B}" sibTransId="{F708C269-E5F7-458F-8071-9DE4D92F941F}"/>
    <dgm:cxn modelId="{D35149CB-CCB5-47F2-A8D5-B68D2070ABC6}" type="presOf" srcId="{21404D9D-520D-4703-A35A-1ADCB146C93B}" destId="{A45D5907-16CF-4F77-9210-6D7967AF4616}" srcOrd="0" destOrd="0" presId="urn:microsoft.com/office/officeart/2005/8/layout/hierarchy1"/>
    <dgm:cxn modelId="{9EE64FBB-9D5A-4709-B55A-276DA78E8FD3}" type="presOf" srcId="{DC8AF0C6-CF59-4657-B493-75963AB81A74}" destId="{37E33541-E926-4036-9C8A-BD7AF874A23D}" srcOrd="0" destOrd="0" presId="urn:microsoft.com/office/officeart/2005/8/layout/hierarchy1"/>
    <dgm:cxn modelId="{6A0FA601-82E1-4AD8-AAD1-472FAF5DB690}" type="presOf" srcId="{01BD0B47-4FA8-4FCD-BD8B-B1496C14D9C3}" destId="{5CD47A8E-24FC-40A0-814E-B8EAC4B8F8C2}" srcOrd="0" destOrd="0" presId="urn:microsoft.com/office/officeart/2005/8/layout/hierarchy1"/>
    <dgm:cxn modelId="{12AF4EC9-E549-4DF1-A880-E6BF6A5FF3DB}" srcId="{DC8AF0C6-CF59-4657-B493-75963AB81A74}" destId="{21404D9D-520D-4703-A35A-1ADCB146C93B}" srcOrd="0" destOrd="0" parTransId="{C9E97AEF-6DFC-4E4B-B716-977B20BE38B0}" sibTransId="{42BF6AE8-8DBE-44E8-9A22-406B42CA2CA7}"/>
    <dgm:cxn modelId="{C4295510-738D-483F-91C6-8F3DB8C697BA}" type="presParOf" srcId="{37E33541-E926-4036-9C8A-BD7AF874A23D}" destId="{38D1D615-0095-4D01-9FF3-556DE93CC144}" srcOrd="0" destOrd="0" presId="urn:microsoft.com/office/officeart/2005/8/layout/hierarchy1"/>
    <dgm:cxn modelId="{F863592E-AABA-4CBE-8E00-673A43411F9F}" type="presParOf" srcId="{38D1D615-0095-4D01-9FF3-556DE93CC144}" destId="{40093F59-B006-4D77-973F-AF88A7EB0EBF}" srcOrd="0" destOrd="0" presId="urn:microsoft.com/office/officeart/2005/8/layout/hierarchy1"/>
    <dgm:cxn modelId="{81C24AC5-B7F6-4CC6-A17C-C9935EAFAD4C}" type="presParOf" srcId="{40093F59-B006-4D77-973F-AF88A7EB0EBF}" destId="{EFD0FCB9-7F61-412E-B14B-C8200E8BA3DA}" srcOrd="0" destOrd="0" presId="urn:microsoft.com/office/officeart/2005/8/layout/hierarchy1"/>
    <dgm:cxn modelId="{8890DEF5-4939-4571-AEEA-6AE1B12FB152}" type="presParOf" srcId="{40093F59-B006-4D77-973F-AF88A7EB0EBF}" destId="{A45D5907-16CF-4F77-9210-6D7967AF4616}" srcOrd="1" destOrd="0" presId="urn:microsoft.com/office/officeart/2005/8/layout/hierarchy1"/>
    <dgm:cxn modelId="{BF500FCB-F1DA-461F-90E5-E2845872C0DB}" type="presParOf" srcId="{38D1D615-0095-4D01-9FF3-556DE93CC144}" destId="{F2B2D362-C931-4AAB-8403-FE9D9A8C86DB}" srcOrd="1" destOrd="0" presId="urn:microsoft.com/office/officeart/2005/8/layout/hierarchy1"/>
    <dgm:cxn modelId="{ED6C3AB3-9879-4793-A7D9-52976AD7775D}" type="presParOf" srcId="{F2B2D362-C931-4AAB-8403-FE9D9A8C86DB}" destId="{A50CEF4D-B752-46D8-962F-EF095C777467}" srcOrd="0" destOrd="0" presId="urn:microsoft.com/office/officeart/2005/8/layout/hierarchy1"/>
    <dgm:cxn modelId="{6CC1E502-2ADF-4972-BFDF-6B3C0463FCF7}" type="presParOf" srcId="{F2B2D362-C931-4AAB-8403-FE9D9A8C86DB}" destId="{9716ED25-9163-4E7D-8B3C-4709CB7D57E1}" srcOrd="1" destOrd="0" presId="urn:microsoft.com/office/officeart/2005/8/layout/hierarchy1"/>
    <dgm:cxn modelId="{A544D028-ED3D-4E3D-97CC-DF069E69ED0E}" type="presParOf" srcId="{9716ED25-9163-4E7D-8B3C-4709CB7D57E1}" destId="{1C1BF415-0E9A-4507-AE8A-8649A33F8E84}" srcOrd="0" destOrd="0" presId="urn:microsoft.com/office/officeart/2005/8/layout/hierarchy1"/>
    <dgm:cxn modelId="{5820F1DF-EFB7-4A84-801E-3353A4BB4E16}" type="presParOf" srcId="{1C1BF415-0E9A-4507-AE8A-8649A33F8E84}" destId="{9CB10452-5238-4DC6-8D0A-9EB910C0E818}" srcOrd="0" destOrd="0" presId="urn:microsoft.com/office/officeart/2005/8/layout/hierarchy1"/>
    <dgm:cxn modelId="{A526A1DE-77E5-4338-85F9-BD4195E9F8F2}" type="presParOf" srcId="{1C1BF415-0E9A-4507-AE8A-8649A33F8E84}" destId="{5CD47A8E-24FC-40A0-814E-B8EAC4B8F8C2}" srcOrd="1" destOrd="0" presId="urn:microsoft.com/office/officeart/2005/8/layout/hierarchy1"/>
    <dgm:cxn modelId="{F2DAB39A-ED53-4670-AF2E-7C95C6B33623}" type="presParOf" srcId="{9716ED25-9163-4E7D-8B3C-4709CB7D57E1}" destId="{CE551EFF-3AFE-4282-8489-B484B1159BB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04657E1-4970-4DC9-B144-313185B37872}" type="doc">
      <dgm:prSet loTypeId="urn:microsoft.com/office/officeart/2005/8/layout/vList5" loCatId="list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C4BA05AF-8AC6-4638-9455-13D1F8B559BA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100000"/>
            </a:lnSpc>
          </a:pPr>
          <a:r>
            <a: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Муниципальная программа «Дети городского округа Тольятти на 2014-2016 годы»</a:t>
          </a:r>
          <a:endParaRPr lang="ru-RU" sz="24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D477F61-75F2-4D5D-9E9F-F480B5F828E2}" type="parTrans" cxnId="{C47CE1FB-17DE-485F-B718-9B4BAA7FE18C}">
      <dgm:prSet/>
      <dgm:spPr/>
      <dgm:t>
        <a:bodyPr/>
        <a:lstStyle/>
        <a:p>
          <a:endParaRPr lang="ru-RU"/>
        </a:p>
      </dgm:t>
    </dgm:pt>
    <dgm:pt modelId="{A300788B-2CE1-410B-9272-B1392517D5A4}" type="sibTrans" cxnId="{C47CE1FB-17DE-485F-B718-9B4BAA7FE18C}">
      <dgm:prSet/>
      <dgm:spPr/>
      <dgm:t>
        <a:bodyPr/>
        <a:lstStyle/>
        <a:p>
          <a:endParaRPr lang="ru-RU"/>
        </a:p>
      </dgm:t>
    </dgm:pt>
    <dgm:pt modelId="{6B4B05C7-12F0-4BF0-8CF7-122A7C416839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Муниципальная программа по созданию условий для улучшения  качества жизни  жителей городского округа Тольятти  и обеспечения  социальной стабильности на 2014-2016 гг.</a:t>
          </a:r>
          <a:endParaRPr lang="ru-RU" sz="24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566ED60-009E-4E2E-B2CC-BC4CF709CEE3}" type="parTrans" cxnId="{CF4A5A5A-1E52-4638-B33F-FE231D9A6906}">
      <dgm:prSet/>
      <dgm:spPr/>
      <dgm:t>
        <a:bodyPr/>
        <a:lstStyle/>
        <a:p>
          <a:endParaRPr lang="ru-RU"/>
        </a:p>
      </dgm:t>
    </dgm:pt>
    <dgm:pt modelId="{195CF211-8438-4281-AACD-B66B73A0E834}" type="sibTrans" cxnId="{CF4A5A5A-1E52-4638-B33F-FE231D9A6906}">
      <dgm:prSet/>
      <dgm:spPr/>
      <dgm:t>
        <a:bodyPr/>
        <a:lstStyle/>
        <a:p>
          <a:endParaRPr lang="ru-RU"/>
        </a:p>
      </dgm:t>
    </dgm:pt>
    <dgm:pt modelId="{1D11F879-EBF4-4FD3-BEAE-83EF63190705}">
      <dgm:prSet custT="1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Муниципальная программе «Обеспечение пожарной безопасности на объектах муниципальной собственности городского округа Тольятти на 2014-2016 </a:t>
          </a:r>
          <a:r>
            <a:rPr lang="ru-RU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г.г</a:t>
          </a:r>
          <a:r>
            <a: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.»</a:t>
          </a:r>
          <a:endParaRPr lang="ru-RU" sz="24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077DB9C-1080-4AE3-9DE0-142FA8010411}" type="parTrans" cxnId="{1BFC9535-BC98-4F19-9993-559755F69BAC}">
      <dgm:prSet/>
      <dgm:spPr/>
      <dgm:t>
        <a:bodyPr/>
        <a:lstStyle/>
        <a:p>
          <a:endParaRPr lang="ru-RU"/>
        </a:p>
      </dgm:t>
    </dgm:pt>
    <dgm:pt modelId="{7EA245F1-10B1-40CD-9EC6-20A7428D17E0}" type="sibTrans" cxnId="{1BFC9535-BC98-4F19-9993-559755F69BAC}">
      <dgm:prSet/>
      <dgm:spPr/>
      <dgm:t>
        <a:bodyPr/>
        <a:lstStyle/>
        <a:p>
          <a:endParaRPr lang="ru-RU"/>
        </a:p>
      </dgm:t>
    </dgm:pt>
    <dgm:pt modelId="{54BF63E2-63CA-44DB-9204-483BF33ABD16}" type="pres">
      <dgm:prSet presAssocID="{004657E1-4970-4DC9-B144-313185B3787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743FC7D-EFCC-4312-A6FA-31FE20B1B934}" type="pres">
      <dgm:prSet presAssocID="{C4BA05AF-8AC6-4638-9455-13D1F8B559BA}" presName="linNode" presStyleCnt="0"/>
      <dgm:spPr/>
    </dgm:pt>
    <dgm:pt modelId="{93AB9312-9AFF-4521-82FE-625EA255C48E}" type="pres">
      <dgm:prSet presAssocID="{C4BA05AF-8AC6-4638-9455-13D1F8B559BA}" presName="parentText" presStyleLbl="node1" presStyleIdx="0" presStyleCnt="3" custScaleX="177197" custScaleY="29113" custLinFactNeighborX="-44806" custLinFactNeighborY="-477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5A1CDB-20ED-44E6-B28D-BBF85087D34F}" type="pres">
      <dgm:prSet presAssocID="{A300788B-2CE1-410B-9272-B1392517D5A4}" presName="sp" presStyleCnt="0"/>
      <dgm:spPr/>
    </dgm:pt>
    <dgm:pt modelId="{944E9226-6582-4ED5-83ED-EC043BF34B25}" type="pres">
      <dgm:prSet presAssocID="{6B4B05C7-12F0-4BF0-8CF7-122A7C416839}" presName="linNode" presStyleCnt="0"/>
      <dgm:spPr/>
    </dgm:pt>
    <dgm:pt modelId="{006043E5-D5F2-41F2-8E2B-654CA4D3AF8C}" type="pres">
      <dgm:prSet presAssocID="{6B4B05C7-12F0-4BF0-8CF7-122A7C416839}" presName="parentText" presStyleLbl="node1" presStyleIdx="1" presStyleCnt="3" custScaleX="188879" custScaleY="30544" custLinFactNeighborX="-43614" custLinFactNeighborY="-287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047373-5D5A-408D-A2F7-DA06CE5DFBFE}" type="pres">
      <dgm:prSet presAssocID="{195CF211-8438-4281-AACD-B66B73A0E834}" presName="sp" presStyleCnt="0"/>
      <dgm:spPr/>
    </dgm:pt>
    <dgm:pt modelId="{BE47F5B2-19D4-47EB-A31F-DF27EE1194A4}" type="pres">
      <dgm:prSet presAssocID="{1D11F879-EBF4-4FD3-BEAE-83EF63190705}" presName="linNode" presStyleCnt="0"/>
      <dgm:spPr/>
    </dgm:pt>
    <dgm:pt modelId="{B707FB13-74DD-4E9A-8E53-F917A13E56AC}" type="pres">
      <dgm:prSet presAssocID="{1D11F879-EBF4-4FD3-BEAE-83EF63190705}" presName="parentText" presStyleLbl="node1" presStyleIdx="2" presStyleCnt="3" custScaleX="179153" custScaleY="32507" custLinFactNeighborX="-39351" custLinFactNeighborY="-402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BFC9535-BC98-4F19-9993-559755F69BAC}" srcId="{004657E1-4970-4DC9-B144-313185B37872}" destId="{1D11F879-EBF4-4FD3-BEAE-83EF63190705}" srcOrd="2" destOrd="0" parTransId="{8077DB9C-1080-4AE3-9DE0-142FA8010411}" sibTransId="{7EA245F1-10B1-40CD-9EC6-20A7428D17E0}"/>
    <dgm:cxn modelId="{CF4A5A5A-1E52-4638-B33F-FE231D9A6906}" srcId="{004657E1-4970-4DC9-B144-313185B37872}" destId="{6B4B05C7-12F0-4BF0-8CF7-122A7C416839}" srcOrd="1" destOrd="0" parTransId="{C566ED60-009E-4E2E-B2CC-BC4CF709CEE3}" sibTransId="{195CF211-8438-4281-AACD-B66B73A0E834}"/>
    <dgm:cxn modelId="{9390315B-A835-4EA5-8691-2A21E1D6ED44}" type="presOf" srcId="{C4BA05AF-8AC6-4638-9455-13D1F8B559BA}" destId="{93AB9312-9AFF-4521-82FE-625EA255C48E}" srcOrd="0" destOrd="0" presId="urn:microsoft.com/office/officeart/2005/8/layout/vList5"/>
    <dgm:cxn modelId="{F016892E-61C0-48F0-A20D-5833FB29B9DA}" type="presOf" srcId="{004657E1-4970-4DC9-B144-313185B37872}" destId="{54BF63E2-63CA-44DB-9204-483BF33ABD16}" srcOrd="0" destOrd="0" presId="urn:microsoft.com/office/officeart/2005/8/layout/vList5"/>
    <dgm:cxn modelId="{F697B470-C3BF-4CB5-9D6D-5041247DD17D}" type="presOf" srcId="{1D11F879-EBF4-4FD3-BEAE-83EF63190705}" destId="{B707FB13-74DD-4E9A-8E53-F917A13E56AC}" srcOrd="0" destOrd="0" presId="urn:microsoft.com/office/officeart/2005/8/layout/vList5"/>
    <dgm:cxn modelId="{D00F297E-8F44-4600-986B-A09C987AC2A6}" type="presOf" srcId="{6B4B05C7-12F0-4BF0-8CF7-122A7C416839}" destId="{006043E5-D5F2-41F2-8E2B-654CA4D3AF8C}" srcOrd="0" destOrd="0" presId="urn:microsoft.com/office/officeart/2005/8/layout/vList5"/>
    <dgm:cxn modelId="{C47CE1FB-17DE-485F-B718-9B4BAA7FE18C}" srcId="{004657E1-4970-4DC9-B144-313185B37872}" destId="{C4BA05AF-8AC6-4638-9455-13D1F8B559BA}" srcOrd="0" destOrd="0" parTransId="{4D477F61-75F2-4D5D-9E9F-F480B5F828E2}" sibTransId="{A300788B-2CE1-410B-9272-B1392517D5A4}"/>
    <dgm:cxn modelId="{E2D2A107-0EF6-4EAC-88EC-B13FE98D3E07}" type="presParOf" srcId="{54BF63E2-63CA-44DB-9204-483BF33ABD16}" destId="{F743FC7D-EFCC-4312-A6FA-31FE20B1B934}" srcOrd="0" destOrd="0" presId="urn:microsoft.com/office/officeart/2005/8/layout/vList5"/>
    <dgm:cxn modelId="{6AA7BF13-CD4B-4A25-BC14-6A34667E4D0C}" type="presParOf" srcId="{F743FC7D-EFCC-4312-A6FA-31FE20B1B934}" destId="{93AB9312-9AFF-4521-82FE-625EA255C48E}" srcOrd="0" destOrd="0" presId="urn:microsoft.com/office/officeart/2005/8/layout/vList5"/>
    <dgm:cxn modelId="{3217F95E-65B5-4B30-B5D0-03CA6A34C930}" type="presParOf" srcId="{54BF63E2-63CA-44DB-9204-483BF33ABD16}" destId="{EE5A1CDB-20ED-44E6-B28D-BBF85087D34F}" srcOrd="1" destOrd="0" presId="urn:microsoft.com/office/officeart/2005/8/layout/vList5"/>
    <dgm:cxn modelId="{3A3FB7E4-7218-48C8-A37D-68FDA07F613A}" type="presParOf" srcId="{54BF63E2-63CA-44DB-9204-483BF33ABD16}" destId="{944E9226-6582-4ED5-83ED-EC043BF34B25}" srcOrd="2" destOrd="0" presId="urn:microsoft.com/office/officeart/2005/8/layout/vList5"/>
    <dgm:cxn modelId="{1BFB5625-E812-479F-8284-8F6E6826B9B9}" type="presParOf" srcId="{944E9226-6582-4ED5-83ED-EC043BF34B25}" destId="{006043E5-D5F2-41F2-8E2B-654CA4D3AF8C}" srcOrd="0" destOrd="0" presId="urn:microsoft.com/office/officeart/2005/8/layout/vList5"/>
    <dgm:cxn modelId="{4F848072-4EB3-449E-B67D-E7E3DBE4529D}" type="presParOf" srcId="{54BF63E2-63CA-44DB-9204-483BF33ABD16}" destId="{87047373-5D5A-408D-A2F7-DA06CE5DFBFE}" srcOrd="3" destOrd="0" presId="urn:microsoft.com/office/officeart/2005/8/layout/vList5"/>
    <dgm:cxn modelId="{82F70094-987E-4F0A-BC44-F54EDE63A53B}" type="presParOf" srcId="{54BF63E2-63CA-44DB-9204-483BF33ABD16}" destId="{BE47F5B2-19D4-47EB-A31F-DF27EE1194A4}" srcOrd="4" destOrd="0" presId="urn:microsoft.com/office/officeart/2005/8/layout/vList5"/>
    <dgm:cxn modelId="{2AF4AB0E-955B-481B-BF32-F84122FC1EF6}" type="presParOf" srcId="{BE47F5B2-19D4-47EB-A31F-DF27EE1194A4}" destId="{B707FB13-74DD-4E9A-8E53-F917A13E56AC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4E0706-A476-4DD9-B170-50F85FA575E6}">
      <dsp:nvSpPr>
        <dsp:cNvPr id="0" name=""/>
        <dsp:cNvSpPr/>
      </dsp:nvSpPr>
      <dsp:spPr>
        <a:xfrm>
          <a:off x="0" y="295718"/>
          <a:ext cx="8128057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4656F0-0739-4A49-B7C6-B84137B233C2}">
      <dsp:nvSpPr>
        <dsp:cNvPr id="0" name=""/>
        <dsp:cNvSpPr/>
      </dsp:nvSpPr>
      <dsp:spPr>
        <a:xfrm>
          <a:off x="406402" y="518"/>
          <a:ext cx="752250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5" tIns="0" rIns="215055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bg1"/>
              </a:solidFill>
            </a:rPr>
            <a:t>Всего учреждений – 166 , в том числе:</a:t>
          </a:r>
          <a:endParaRPr lang="ru-RU" sz="3200" b="1" kern="1200" dirty="0">
            <a:solidFill>
              <a:schemeClr val="bg1"/>
            </a:solidFill>
          </a:endParaRPr>
        </a:p>
      </dsp:txBody>
      <dsp:txXfrm>
        <a:off x="435223" y="29339"/>
        <a:ext cx="7464858" cy="532758"/>
      </dsp:txXfrm>
    </dsp:sp>
    <dsp:sp modelId="{1982A0FE-16C4-4099-AEC9-358DBEBCC58E}">
      <dsp:nvSpPr>
        <dsp:cNvPr id="0" name=""/>
        <dsp:cNvSpPr/>
      </dsp:nvSpPr>
      <dsp:spPr>
        <a:xfrm>
          <a:off x="0" y="1202918"/>
          <a:ext cx="8128057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87499E-E554-41BD-8C4A-15C334CA6F9D}">
      <dsp:nvSpPr>
        <dsp:cNvPr id="0" name=""/>
        <dsp:cNvSpPr/>
      </dsp:nvSpPr>
      <dsp:spPr>
        <a:xfrm>
          <a:off x="406402" y="907718"/>
          <a:ext cx="752250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5" tIns="0" rIns="215055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Школ – 76</a:t>
          </a:r>
          <a:endParaRPr lang="ru-RU" sz="2800" kern="1200" dirty="0"/>
        </a:p>
      </dsp:txBody>
      <dsp:txXfrm>
        <a:off x="435223" y="936539"/>
        <a:ext cx="7464858" cy="532758"/>
      </dsp:txXfrm>
    </dsp:sp>
    <dsp:sp modelId="{1BCC61EE-4C3C-4428-A3B5-99316C26CECC}">
      <dsp:nvSpPr>
        <dsp:cNvPr id="0" name=""/>
        <dsp:cNvSpPr/>
      </dsp:nvSpPr>
      <dsp:spPr>
        <a:xfrm>
          <a:off x="0" y="2110118"/>
          <a:ext cx="8128057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1210B8-7845-47D7-AD0B-2EDF2630B028}">
      <dsp:nvSpPr>
        <dsp:cNvPr id="0" name=""/>
        <dsp:cNvSpPr/>
      </dsp:nvSpPr>
      <dsp:spPr>
        <a:xfrm>
          <a:off x="406402" y="1814918"/>
          <a:ext cx="752250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5" tIns="0" rIns="215055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Детских садов – 67</a:t>
          </a:r>
          <a:endParaRPr lang="ru-RU" sz="2800" kern="1200" dirty="0"/>
        </a:p>
      </dsp:txBody>
      <dsp:txXfrm>
        <a:off x="435223" y="1843739"/>
        <a:ext cx="7464858" cy="532758"/>
      </dsp:txXfrm>
    </dsp:sp>
    <dsp:sp modelId="{AB496C2A-6572-4B6D-BAF0-7295B64F4124}">
      <dsp:nvSpPr>
        <dsp:cNvPr id="0" name=""/>
        <dsp:cNvSpPr/>
      </dsp:nvSpPr>
      <dsp:spPr>
        <a:xfrm>
          <a:off x="0" y="3303189"/>
          <a:ext cx="8128057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75CF6D-1ED0-44F8-8687-475C2101E9A5}">
      <dsp:nvSpPr>
        <dsp:cNvPr id="0" name=""/>
        <dsp:cNvSpPr/>
      </dsp:nvSpPr>
      <dsp:spPr>
        <a:xfrm>
          <a:off x="406402" y="2722118"/>
          <a:ext cx="7561303" cy="8762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5" tIns="0" rIns="215055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Учреждений дополнительного образования – 20</a:t>
          </a:r>
        </a:p>
      </dsp:txBody>
      <dsp:txXfrm>
        <a:off x="449178" y="2764894"/>
        <a:ext cx="7475751" cy="790719"/>
      </dsp:txXfrm>
    </dsp:sp>
    <dsp:sp modelId="{B25D6C18-B2A3-4269-BA9F-9CD6D9BC1A68}">
      <dsp:nvSpPr>
        <dsp:cNvPr id="0" name=""/>
        <dsp:cNvSpPr/>
      </dsp:nvSpPr>
      <dsp:spPr>
        <a:xfrm>
          <a:off x="0" y="4210389"/>
          <a:ext cx="8128057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D617D5-0DCC-4F30-AACB-090098C5A1B2}">
      <dsp:nvSpPr>
        <dsp:cNvPr id="0" name=""/>
        <dsp:cNvSpPr/>
      </dsp:nvSpPr>
      <dsp:spPr>
        <a:xfrm>
          <a:off x="406402" y="3915189"/>
          <a:ext cx="5689639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5" tIns="0" rIns="215055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smtClean="0"/>
            <a:t>Прочие – 3</a:t>
          </a:r>
          <a:endParaRPr lang="ru-RU" sz="2800" kern="1200" dirty="0" smtClean="0"/>
        </a:p>
      </dsp:txBody>
      <dsp:txXfrm>
        <a:off x="435223" y="3944010"/>
        <a:ext cx="5631997" cy="5327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0CEF4D-B752-46D8-962F-EF095C777467}">
      <dsp:nvSpPr>
        <dsp:cNvPr id="0" name=""/>
        <dsp:cNvSpPr/>
      </dsp:nvSpPr>
      <dsp:spPr>
        <a:xfrm>
          <a:off x="3944273" y="2218724"/>
          <a:ext cx="91440" cy="7043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60684"/>
              </a:lnTo>
              <a:lnTo>
                <a:pt x="80360" y="460684"/>
              </a:lnTo>
              <a:lnTo>
                <a:pt x="80360" y="7043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D0FCB9-7F61-412E-B14B-C8200E8BA3DA}">
      <dsp:nvSpPr>
        <dsp:cNvPr id="0" name=""/>
        <dsp:cNvSpPr/>
      </dsp:nvSpPr>
      <dsp:spPr>
        <a:xfrm>
          <a:off x="396709" y="61618"/>
          <a:ext cx="7186568" cy="21571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45D5907-16CF-4F77-9210-6D7967AF4616}">
      <dsp:nvSpPr>
        <dsp:cNvPr id="0" name=""/>
        <dsp:cNvSpPr/>
      </dsp:nvSpPr>
      <dsp:spPr>
        <a:xfrm>
          <a:off x="688956" y="339253"/>
          <a:ext cx="7186568" cy="21571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i="0" u="none" kern="1200" dirty="0" smtClean="0"/>
            <a:t>Всего бюджет на 2015 год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u="none" kern="1200" dirty="0" smtClean="0"/>
            <a:t>2 153 723 </a:t>
          </a:r>
          <a:r>
            <a:rPr lang="ru-RU" sz="2400" b="1" i="0" u="none" kern="1200" dirty="0" err="1" smtClean="0"/>
            <a:t>тыс.руб</a:t>
          </a:r>
          <a:r>
            <a:rPr lang="ru-RU" sz="2400" b="1" i="0" u="none" kern="1200" dirty="0" smtClean="0"/>
            <a:t>.</a:t>
          </a:r>
          <a:endParaRPr lang="ru-RU" sz="2400" b="1" kern="1200" dirty="0"/>
        </a:p>
      </dsp:txBody>
      <dsp:txXfrm>
        <a:off x="752135" y="402432"/>
        <a:ext cx="7060210" cy="2030747"/>
      </dsp:txXfrm>
    </dsp:sp>
    <dsp:sp modelId="{9CB10452-5238-4DC6-8D0A-9EB910C0E818}">
      <dsp:nvSpPr>
        <dsp:cNvPr id="0" name=""/>
        <dsp:cNvSpPr/>
      </dsp:nvSpPr>
      <dsp:spPr>
        <a:xfrm>
          <a:off x="1566134" y="2923070"/>
          <a:ext cx="4916998" cy="21571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CD47A8E-24FC-40A0-814E-B8EAC4B8F8C2}">
      <dsp:nvSpPr>
        <dsp:cNvPr id="0" name=""/>
        <dsp:cNvSpPr/>
      </dsp:nvSpPr>
      <dsp:spPr>
        <a:xfrm>
          <a:off x="1858381" y="3200705"/>
          <a:ext cx="4916998" cy="21571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Программные расходы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/>
            <a:t>2 153 723 </a:t>
          </a:r>
          <a:r>
            <a:rPr lang="ru-RU" sz="2200" b="1" i="0" u="none" kern="1200" dirty="0" err="1" smtClean="0"/>
            <a:t>тыс.руб</a:t>
          </a:r>
          <a:r>
            <a:rPr lang="ru-RU" sz="2200" b="1" i="0" u="none" kern="1200" dirty="0" smtClean="0"/>
            <a:t>. (100 % расходов)</a:t>
          </a:r>
          <a:endParaRPr lang="ru-RU" sz="2200" b="1" kern="1200" dirty="0"/>
        </a:p>
      </dsp:txBody>
      <dsp:txXfrm>
        <a:off x="1921560" y="3263884"/>
        <a:ext cx="4790640" cy="203074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AB9312-9AFF-4521-82FE-625EA255C48E}">
      <dsp:nvSpPr>
        <dsp:cNvPr id="0" name=""/>
        <dsp:cNvSpPr/>
      </dsp:nvSpPr>
      <dsp:spPr>
        <a:xfrm>
          <a:off x="0" y="0"/>
          <a:ext cx="5535883" cy="1607722"/>
        </a:xfrm>
        <a:prstGeom prst="roundRect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Муниципальная программа «Дети городского округа Тольятти на 2014-2016 годы»</a:t>
          </a:r>
          <a:endParaRPr lang="ru-RU" sz="24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78483" y="78483"/>
        <a:ext cx="5378917" cy="1450756"/>
      </dsp:txXfrm>
    </dsp:sp>
    <dsp:sp modelId="{006043E5-D5F2-41F2-8E2B-654CA4D3AF8C}">
      <dsp:nvSpPr>
        <dsp:cNvPr id="0" name=""/>
        <dsp:cNvSpPr/>
      </dsp:nvSpPr>
      <dsp:spPr>
        <a:xfrm>
          <a:off x="26098" y="1726055"/>
          <a:ext cx="5900845" cy="1686747"/>
        </a:xfrm>
        <a:prstGeom prst="round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Муниципальная программа по созданию условий для улучшения  качества жизни  жителей городского округа Тольятти  и обеспечения  социальной стабильности на 2014-2016 гг.</a:t>
          </a:r>
          <a:endParaRPr lang="ru-RU" sz="24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08438" y="1808395"/>
        <a:ext cx="5736165" cy="1522067"/>
      </dsp:txXfrm>
    </dsp:sp>
    <dsp:sp modelId="{B707FB13-74DD-4E9A-8E53-F917A13E56AC}">
      <dsp:nvSpPr>
        <dsp:cNvPr id="0" name=""/>
        <dsp:cNvSpPr/>
      </dsp:nvSpPr>
      <dsp:spPr>
        <a:xfrm>
          <a:off x="159280" y="3625248"/>
          <a:ext cx="5596991" cy="1795151"/>
        </a:xfrm>
        <a:prstGeom prst="roundRect">
          <a:avLst/>
        </a:prstGeom>
        <a:solidFill>
          <a:schemeClr val="accent3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Муниципальная программе «Обеспечение пожарной безопасности на объектах муниципальной собственности городского округа Тольятти на 2014-2016 </a:t>
          </a:r>
          <a:r>
            <a:rPr lang="ru-RU" sz="24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г.г</a:t>
          </a:r>
          <a:r>
            <a:rPr lang="ru-RU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.»</a:t>
          </a:r>
          <a:endParaRPr lang="ru-RU" sz="24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46912" y="3712880"/>
        <a:ext cx="5421727" cy="16198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B12350-26C4-4BAC-8230-A0C9C548C761}" type="datetimeFigureOut">
              <a:rPr lang="ru-RU" smtClean="0"/>
              <a:pPr/>
              <a:t>17.09.2014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8401A9-88AB-4C77-9E56-9B24EE09B8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56276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2352ED-51A6-4D79-A100-E51FC1C32937}" type="datetimeFigureOut">
              <a:rPr lang="ru-RU" smtClean="0"/>
              <a:pPr/>
              <a:t>17.09.2014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F5BB2-0C3C-4D92-B597-BED0294D75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6089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CF73D-C5AE-4438-B5EB-154EECFFBD2F}" type="datetimeFigureOut">
              <a:rPr lang="ru-RU" smtClean="0"/>
              <a:pPr/>
              <a:t>17.09.2014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B2067-1912-4442-AB23-954B4B64B5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CF73D-C5AE-4438-B5EB-154EECFFBD2F}" type="datetimeFigureOut">
              <a:rPr lang="ru-RU" smtClean="0"/>
              <a:pPr/>
              <a:t>17.09.2014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B2067-1912-4442-AB23-954B4B64B5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CF73D-C5AE-4438-B5EB-154EECFFBD2F}" type="datetimeFigureOut">
              <a:rPr lang="ru-RU" smtClean="0"/>
              <a:pPr/>
              <a:t>17.09.2014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B2067-1912-4442-AB23-954B4B64B5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4E82D-60D2-4332-B16B-DA6051FE306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17.09.2014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9BB67-9116-4AA8-92A8-F8DCCC53C1C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0782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A68F6-62BE-427C-8022-D5AE0A2F977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17.09.2014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D575B-81AE-4281-A8DF-9D6EB0C71A2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34678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4DEC5-25A5-4BDA-8234-3D2DD09891C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17.09.2014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313A6-328F-4EE0-866F-8ECC140F47C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3866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EC14B-1A54-4379-A9DD-FCD447361AC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17.09.2014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77CA8-9C88-44A7-9841-C8191257C0D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4622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D15A8-B99A-4D0A-9968-050ED8A7912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17.09.2014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07320-2503-421A-BE61-10A5DE6D710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4462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8B313-0510-4889-A6FD-6D7219DBED6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17.09.2014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B7614-2F1E-4111-84A2-D928F76187D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9458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37A21-A463-419C-9CA0-4994EE34239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17.09.2014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D2897-E38F-471F-864D-90610460EA5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703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94564-08B7-4A53-A2D0-68ACF1F88D8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17.09.2014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1CDEB-B15A-49AE-9FD5-273081E12AD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824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620688"/>
            <a:ext cx="8784976" cy="936104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3333FF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916832"/>
            <a:ext cx="8784976" cy="4824536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CF73D-C5AE-4438-B5EB-154EECFFBD2F}" type="datetimeFigureOut">
              <a:rPr lang="ru-RU" smtClean="0"/>
              <a:pPr/>
              <a:t>17.09.2014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B2067-1912-4442-AB23-954B4B64B5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extBox 6"/>
          <p:cNvSpPr txBox="1"/>
          <p:nvPr userDrawn="1"/>
        </p:nvSpPr>
        <p:spPr>
          <a:xfrm>
            <a:off x="539552" y="116632"/>
            <a:ext cx="81369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baseline="0" dirty="0" smtClean="0">
                <a:solidFill>
                  <a:srgbClr val="0070C0"/>
                </a:solidFill>
              </a:rPr>
              <a:t>Проект городского бюджета 2015 года. Социальная политика</a:t>
            </a:r>
            <a:endParaRPr lang="ru-RU" sz="2200" b="1" dirty="0">
              <a:solidFill>
                <a:srgbClr val="0070C0"/>
              </a:solidFill>
            </a:endParaRPr>
          </a:p>
        </p:txBody>
      </p:sp>
      <p:pic>
        <p:nvPicPr>
          <p:cNvPr id="8" name="Рисунок 7" descr="togliati.gif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107504" y="116632"/>
            <a:ext cx="416248" cy="510734"/>
          </a:xfrm>
          <a:prstGeom prst="rect">
            <a:avLst/>
          </a:prstGeom>
        </p:spPr>
      </p:pic>
      <p:cxnSp>
        <p:nvCxnSpPr>
          <p:cNvPr id="10" name="Прямая соединительная линия 9"/>
          <p:cNvCxnSpPr/>
          <p:nvPr userDrawn="1"/>
        </p:nvCxnSpPr>
        <p:spPr>
          <a:xfrm>
            <a:off x="683568" y="548680"/>
            <a:ext cx="7848872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8CAE0-E2D9-473E-BFD2-45AA2953C96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17.09.2014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3C528-AEA7-40E8-A882-AB72B57390C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7791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0FD95C-7868-46F8-9B96-C0F6E4D5984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17.09.2014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727EC-47D6-455B-9126-621B9452526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7217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08EE0-3583-4FA2-B82D-DDBB0FAC4AF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17.09.2014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5249D-3CBD-417A-8120-D8596FB1CA3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120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CF73D-C5AE-4438-B5EB-154EECFFBD2F}" type="datetimeFigureOut">
              <a:rPr lang="ru-RU" smtClean="0"/>
              <a:pPr/>
              <a:t>17.09.2014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B2067-1912-4442-AB23-954B4B64B5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CF73D-C5AE-4438-B5EB-154EECFFBD2F}" type="datetimeFigureOut">
              <a:rPr lang="ru-RU" smtClean="0"/>
              <a:pPr/>
              <a:t>17.09.2014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B2067-1912-4442-AB23-954B4B64B5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CF73D-C5AE-4438-B5EB-154EECFFBD2F}" type="datetimeFigureOut">
              <a:rPr lang="ru-RU" smtClean="0"/>
              <a:pPr/>
              <a:t>17.09.2014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B2067-1912-4442-AB23-954B4B64B5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CF73D-C5AE-4438-B5EB-154EECFFBD2F}" type="datetimeFigureOut">
              <a:rPr lang="ru-RU" smtClean="0"/>
              <a:pPr/>
              <a:t>17.09.2014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B2067-1912-4442-AB23-954B4B64B5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CF73D-C5AE-4438-B5EB-154EECFFBD2F}" type="datetimeFigureOut">
              <a:rPr lang="ru-RU" smtClean="0"/>
              <a:pPr/>
              <a:t>17.09.2014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B2067-1912-4442-AB23-954B4B64B5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CF73D-C5AE-4438-B5EB-154EECFFBD2F}" type="datetimeFigureOut">
              <a:rPr lang="ru-RU" smtClean="0"/>
              <a:pPr/>
              <a:t>17.09.2014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B2067-1912-4442-AB23-954B4B64B5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CF73D-C5AE-4438-B5EB-154EECFFBD2F}" type="datetimeFigureOut">
              <a:rPr lang="ru-RU" smtClean="0"/>
              <a:pPr/>
              <a:t>17.09.2014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B2067-1912-4442-AB23-954B4B64B5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CF73D-C5AE-4438-B5EB-154EECFFBD2F}" type="datetimeFigureOut">
              <a:rPr lang="ru-RU" smtClean="0"/>
              <a:pPr/>
              <a:t>17.09.2014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B2067-1912-4442-AB23-954B4B64B53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4099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B289394-C7B1-4A5E-B427-574B9A3F32B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17.09.2014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3F48087-CC64-4A38-B401-E275CEDAA90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707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2"/>
          <p:cNvSpPr txBox="1">
            <a:spLocks noChangeArrowheads="1"/>
          </p:cNvSpPr>
          <p:nvPr/>
        </p:nvSpPr>
        <p:spPr bwMode="auto">
          <a:xfrm>
            <a:off x="206375" y="2565400"/>
            <a:ext cx="8937625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Общественное обсуждение </a:t>
            </a:r>
            <a:endParaRPr lang="ru-RU" altLang="ru-RU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предельных объёмов бюджетных   ассигнований на  2015 года.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2000" b="1" u="sng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Главный распорядитель бюджетных средств – </a:t>
            </a:r>
            <a:endParaRPr lang="ru-RU" altLang="ru-RU" sz="2000" u="sng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Департамент образования мэрии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городского округа Тольятти.</a:t>
            </a:r>
            <a:endParaRPr lang="ru-RU" altLang="ru-RU" sz="2000" u="sng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0"/>
            <a:ext cx="9144000" cy="177323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1042988" y="1773238"/>
            <a:ext cx="7058025" cy="5238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itchFamily="18" charset="0"/>
                <a:cs typeface="Times New Roman" pitchFamily="18" charset="0"/>
              </a:rPr>
              <a:t>Мэрия городского округа Тольятти</a:t>
            </a:r>
            <a:endParaRPr lang="ru-RU" sz="2800" b="1" dirty="0" smtClean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06375" y="5470525"/>
            <a:ext cx="8856663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1600" b="1" dirty="0">
              <a:solidFill>
                <a:prstClr val="black">
                  <a:lumMod val="95000"/>
                  <a:lumOff val="5000"/>
                </a:prst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6" name="Picture 3" descr="C:\Users\user\Desktop\city_gerb_ligh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0175" y="115888"/>
            <a:ext cx="1228725" cy="151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192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317501" y="476672"/>
            <a:ext cx="8509000" cy="1275928"/>
          </a:xfrm>
        </p:spPr>
        <p:txBody>
          <a:bodyPr>
            <a:normAutofit/>
          </a:bodyPr>
          <a:lstStyle/>
          <a:p>
            <a:r>
              <a:rPr lang="ru-RU" altLang="ru-RU" sz="2800" dirty="0" smtClean="0"/>
              <a:t>Сеть учреждений, находящихся в ведомственном подчинении департамента образования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3894387"/>
              </p:ext>
            </p:extLst>
          </p:nvPr>
        </p:nvGraphicFramePr>
        <p:xfrm>
          <a:off x="571472" y="1928802"/>
          <a:ext cx="8128057" cy="4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0" y="620688"/>
            <a:ext cx="9144000" cy="6480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Структура бюджета департамента </a:t>
            </a:r>
            <a:r>
              <a:rPr lang="ru-RU" sz="4000" dirty="0" smtClean="0"/>
              <a:t>образования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2890413"/>
              </p:ext>
            </p:extLst>
          </p:nvPr>
        </p:nvGraphicFramePr>
        <p:xfrm>
          <a:off x="1" y="1285860"/>
          <a:ext cx="8077229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0" y="0"/>
            <a:ext cx="9144000" cy="105249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cap="all" dirty="0">
                <a:effectLst>
                  <a:reflection blurRad="12700" stA="48000" endA="300" endPos="55000" dir="5400000" sy="-9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Программные направления расходов</a:t>
            </a: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801182040"/>
              </p:ext>
            </p:extLst>
          </p:nvPr>
        </p:nvGraphicFramePr>
        <p:xfrm>
          <a:off x="334369" y="1214398"/>
          <a:ext cx="8678168" cy="5643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" name="Группа 24"/>
          <p:cNvGrpSpPr>
            <a:grpSpLocks/>
          </p:cNvGrpSpPr>
          <p:nvPr/>
        </p:nvGrpSpPr>
        <p:grpSpPr bwMode="auto">
          <a:xfrm>
            <a:off x="6164094" y="1268760"/>
            <a:ext cx="2848443" cy="1143000"/>
            <a:chOff x="5834471" y="1858348"/>
            <a:chExt cx="2593313" cy="1158695"/>
          </a:xfrm>
          <a:solidFill>
            <a:schemeClr val="accent3"/>
          </a:solidFill>
        </p:grpSpPr>
        <p:sp>
          <p:nvSpPr>
            <p:cNvPr id="26" name="Овальная выноска 25"/>
            <p:cNvSpPr/>
            <p:nvPr/>
          </p:nvSpPr>
          <p:spPr>
            <a:xfrm rot="5400000">
              <a:off x="6551780" y="1141039"/>
              <a:ext cx="1158695" cy="2593313"/>
            </a:xfrm>
            <a:prstGeom prst="wedgeEllipseCallout">
              <a:avLst>
                <a:gd name="adj1" fmla="val -20000"/>
                <a:gd name="adj2" fmla="val 57738"/>
              </a:avLst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sp>
        <p:sp>
          <p:nvSpPr>
            <p:cNvPr id="27" name="Овальная выноска 4"/>
            <p:cNvSpPr/>
            <p:nvPr/>
          </p:nvSpPr>
          <p:spPr>
            <a:xfrm>
              <a:off x="6214352" y="2027323"/>
              <a:ext cx="1995092" cy="820742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182880" tIns="91440" rIns="182880" bIns="91440" spcCol="1270" anchor="ctr"/>
            <a:lstStyle/>
            <a:p>
              <a:pPr marL="0" lvl="1" defTabSz="2133600">
                <a:lnSpc>
                  <a:spcPct val="90000"/>
                </a:lnSpc>
                <a:spcAft>
                  <a:spcPct val="15000"/>
                </a:spcAft>
                <a:defRPr/>
              </a:pPr>
              <a:r>
                <a:rPr lang="ru-RU" altLang="ru-RU" sz="1600" b="1" dirty="0" smtClean="0">
                  <a:latin typeface="Times New Roman" pitchFamily="18" charset="0"/>
                  <a:cs typeface="Times New Roman" pitchFamily="18" charset="0"/>
                </a:rPr>
                <a:t>2 078 784 тыс</a:t>
              </a:r>
              <a:r>
                <a:rPr lang="ru-RU" altLang="ru-RU" sz="1600" b="1" dirty="0">
                  <a:latin typeface="Times New Roman" pitchFamily="18" charset="0"/>
                  <a:cs typeface="Times New Roman" pitchFamily="18" charset="0"/>
                </a:rPr>
                <a:t>. </a:t>
              </a:r>
              <a:r>
                <a:rPr lang="ru-RU" altLang="ru-RU" sz="1600" b="1" dirty="0" smtClean="0">
                  <a:latin typeface="Times New Roman" pitchFamily="18" charset="0"/>
                  <a:cs typeface="Times New Roman" pitchFamily="18" charset="0"/>
                </a:rPr>
                <a:t>руб.</a:t>
              </a:r>
              <a:endParaRPr lang="ru-RU" sz="16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" name="Группа 32"/>
          <p:cNvGrpSpPr>
            <a:grpSpLocks/>
          </p:cNvGrpSpPr>
          <p:nvPr/>
        </p:nvGrpSpPr>
        <p:grpSpPr bwMode="auto">
          <a:xfrm>
            <a:off x="6484095" y="4942481"/>
            <a:ext cx="2528441" cy="1143000"/>
            <a:chOff x="5834471" y="1858347"/>
            <a:chExt cx="2593313" cy="1158695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34" name="Овальная выноска 33"/>
            <p:cNvSpPr/>
            <p:nvPr/>
          </p:nvSpPr>
          <p:spPr>
            <a:xfrm rot="5400000">
              <a:off x="6551780" y="1141037"/>
              <a:ext cx="1158695" cy="2593313"/>
            </a:xfrm>
            <a:prstGeom prst="wedgeEllipseCallou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sp>
        <p:sp>
          <p:nvSpPr>
            <p:cNvPr id="35" name="Овальная выноска 4"/>
            <p:cNvSpPr/>
            <p:nvPr/>
          </p:nvSpPr>
          <p:spPr>
            <a:xfrm>
              <a:off x="6214353" y="2027323"/>
              <a:ext cx="1833549" cy="82074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182880" tIns="91440" rIns="182880" bIns="91440" spcCol="1270" anchor="ctr"/>
            <a:lstStyle/>
            <a:p>
              <a:pPr marL="285750" lvl="1" indent="-285750" defTabSz="213360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endParaRPr lang="ru-RU" sz="4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175" name="TextBox 35"/>
          <p:cNvSpPr txBox="1">
            <a:spLocks noChangeArrowheads="1"/>
          </p:cNvSpPr>
          <p:nvPr/>
        </p:nvSpPr>
        <p:spPr bwMode="auto">
          <a:xfrm>
            <a:off x="6854825" y="5291138"/>
            <a:ext cx="19716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6 762 </a:t>
            </a:r>
            <a:r>
              <a:rPr lang="ru-RU" altLang="ru-RU" sz="1600" b="1" dirty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grpSp>
        <p:nvGrpSpPr>
          <p:cNvPr id="13" name="Группа 32"/>
          <p:cNvGrpSpPr>
            <a:grpSpLocks/>
          </p:cNvGrpSpPr>
          <p:nvPr/>
        </p:nvGrpSpPr>
        <p:grpSpPr bwMode="auto">
          <a:xfrm>
            <a:off x="6581349" y="3212975"/>
            <a:ext cx="2431190" cy="1143000"/>
            <a:chOff x="5834471" y="1858346"/>
            <a:chExt cx="2593313" cy="1158695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14" name="Овальная выноска 13"/>
            <p:cNvSpPr/>
            <p:nvPr/>
          </p:nvSpPr>
          <p:spPr>
            <a:xfrm rot="5400000">
              <a:off x="6551780" y="1141037"/>
              <a:ext cx="1158695" cy="2593313"/>
            </a:xfrm>
            <a:prstGeom prst="wedgeEllipseCallou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sp>
        <p:sp>
          <p:nvSpPr>
            <p:cNvPr id="15" name="Овальная выноска 4"/>
            <p:cNvSpPr/>
            <p:nvPr/>
          </p:nvSpPr>
          <p:spPr>
            <a:xfrm>
              <a:off x="6232147" y="2027323"/>
              <a:ext cx="1939824" cy="820742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182880" tIns="91440" rIns="182880" bIns="91440" spcCol="1270" anchor="ctr"/>
            <a:lstStyle/>
            <a:p>
              <a:pPr marL="0" lvl="1" defTabSz="2133600">
                <a:lnSpc>
                  <a:spcPct val="90000"/>
                </a:lnSpc>
                <a:spcAft>
                  <a:spcPct val="15000"/>
                </a:spcAft>
                <a:defRPr/>
              </a:pPr>
              <a:r>
                <a:rPr lang="ru-RU" sz="1600" b="1" dirty="0" smtClean="0">
                  <a:latin typeface="Times New Roman" pitchFamily="18" charset="0"/>
                  <a:cs typeface="Times New Roman" pitchFamily="18" charset="0"/>
                </a:rPr>
                <a:t>68 177 тыс. руб.</a:t>
              </a:r>
              <a:endParaRPr lang="ru-RU" sz="16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3538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48680"/>
            <a:ext cx="8784976" cy="576064"/>
          </a:xfrm>
        </p:spPr>
        <p:txBody>
          <a:bodyPr>
            <a:noAutofit/>
          </a:bodyPr>
          <a:lstStyle/>
          <a:p>
            <a:r>
              <a:rPr lang="ru-RU" sz="3200" dirty="0" smtClean="0"/>
              <a:t>Программные расходы</a:t>
            </a:r>
          </a:p>
        </p:txBody>
      </p:sp>
      <p:graphicFrame>
        <p:nvGraphicFramePr>
          <p:cNvPr id="4" name="Таблиц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8808749"/>
              </p:ext>
            </p:extLst>
          </p:nvPr>
        </p:nvGraphicFramePr>
        <p:xfrm>
          <a:off x="539552" y="980728"/>
          <a:ext cx="8413948" cy="5761861"/>
        </p:xfrm>
        <a:graphic>
          <a:graphicData uri="http://schemas.openxmlformats.org/drawingml/2006/table">
            <a:tbl>
              <a:tblPr/>
              <a:tblGrid>
                <a:gridCol w="349052"/>
                <a:gridCol w="6707732"/>
                <a:gridCol w="1357164"/>
              </a:tblGrid>
              <a:tr h="7920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№ </a:t>
                      </a:r>
                      <a:r>
                        <a:rPr lang="ru-RU" sz="1200" b="1" i="0" u="none" strike="noStrike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</a:t>
                      </a:r>
                      <a:r>
                        <a:rPr lang="ru-RU" sz="12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lang="ru-RU" sz="1200" b="1" i="0" u="none" strike="noStrike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</a:t>
                      </a:r>
                      <a:endParaRPr lang="ru-RU" sz="12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67" marR="8467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Наименование </a:t>
                      </a:r>
                      <a:r>
                        <a:rPr lang="ru-RU" sz="16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расходов</a:t>
                      </a:r>
                      <a:endParaRPr lang="ru-RU" sz="16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67" marR="8467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Предельный объем бюджетных ассигнований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на 2015 год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(тыс. руб.)</a:t>
                      </a:r>
                      <a:endParaRPr lang="ru-RU" sz="11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67" marR="8467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80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8467" marR="846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ru-RU" sz="16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«</a:t>
                      </a:r>
                      <a:r>
                        <a:rPr lang="ru-RU" sz="1600" b="0" i="0" u="none" strike="noStrike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городского округа  Тольятти</a:t>
                      </a:r>
                      <a:r>
                        <a:rPr lang="ru-RU" sz="16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на 2014 -2016 годы  ВСЕГО, в том числе:</a:t>
                      </a:r>
                    </a:p>
                  </a:txBody>
                  <a:tcPr marL="8467" marR="846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2 078 784</a:t>
                      </a:r>
                      <a:endParaRPr lang="ru-RU" sz="1600" b="1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67" marR="846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28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1.1.</a:t>
                      </a:r>
                    </a:p>
                  </a:txBody>
                  <a:tcPr marL="8467" marR="846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на выполнение муниципального</a:t>
                      </a:r>
                      <a:r>
                        <a:rPr lang="ru-RU" sz="1400" b="0" i="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задания, вкл. расходы на питание льготной категории детей в дошкольных учреждениях </a:t>
                      </a:r>
                      <a:endParaRPr lang="ru-RU" sz="14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67" marR="846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1 684 014</a:t>
                      </a:r>
                      <a:endParaRPr lang="ru-RU" sz="16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67" marR="846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4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1.2.</a:t>
                      </a:r>
                    </a:p>
                  </a:txBody>
                  <a:tcPr marL="8467" marR="846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Реализация </a:t>
                      </a:r>
                      <a:r>
                        <a:rPr lang="ru-RU" sz="14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программных </a:t>
                      </a:r>
                      <a:r>
                        <a:rPr lang="ru-RU" sz="14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мероприятий, в том числе р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асходы на питание льготной категории детей  дошкольного  возраста (43 605 тыс. руб.)</a:t>
                      </a:r>
                    </a:p>
                    <a:p>
                      <a:pPr algn="just" fontAlgn="b"/>
                      <a:endParaRPr lang="ru-RU" sz="14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67" marR="846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72 013</a:t>
                      </a:r>
                      <a:endParaRPr lang="ru-RU" sz="16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67" marR="846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29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1.3.</a:t>
                      </a:r>
                    </a:p>
                  </a:txBody>
                  <a:tcPr marL="8467" marR="846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fontAlgn="b" latinLnBrk="0" hangingPunct="1"/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Субсидия социально ориентированным некоммерческим организациям, не являющимся государственными (муниципальными) учреждениями в области дошкольного образования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467" marR="846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315 077 </a:t>
                      </a:r>
                      <a:endParaRPr lang="ru-RU" sz="16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67" marR="846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29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1.4.</a:t>
                      </a:r>
                    </a:p>
                  </a:txBody>
                  <a:tcPr marL="8467" marR="846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fontAlgn="b" latinLnBrk="0" hangingPunct="1"/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Субсидия некоммерческим организациям (за исключением субсидий муниципальным учреждениям), осуществляющим реализацию основных общеобразовательных программ дошкольного и (или) общего образования на финансовое обеспечение (возмещение) нормативных затрат на оплату коммунальных услуг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467" marR="846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3 637</a:t>
                      </a:r>
                      <a:endParaRPr lang="ru-RU" sz="16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67" marR="846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7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ru-RU" sz="14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67" marR="846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Выплаты компенсационного характера </a:t>
                      </a:r>
                      <a:endParaRPr lang="ru-RU" sz="14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67" marR="846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4 043</a:t>
                      </a:r>
                      <a:endParaRPr lang="ru-RU" sz="16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67" marR="846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1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8467" marR="846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fontAlgn="b" latinLnBrk="0" hangingPunct="1"/>
                      <a:r>
                        <a:rPr lang="ru-RU" sz="1600" b="0" i="0" u="none" strike="noStrike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МП «Обеспечение пожарной безопасности на объектах муниципальной собственности городского округа Тольятти на 2014-2016гг.» </a:t>
                      </a:r>
                    </a:p>
                  </a:txBody>
                  <a:tcPr marL="8467" marR="846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6 762</a:t>
                      </a:r>
                      <a:endParaRPr lang="ru-RU" sz="1600" b="1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67" marR="846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59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8467" marR="846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fontAlgn="b" latinLnBrk="0" hangingPunct="1"/>
                      <a:r>
                        <a:rPr lang="ru-RU" sz="1600" b="0" i="0" u="none" strike="noStrike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по созданию условий для улучшения качества жизни жителей городского округа Тольятти и обеспечения социальной стабильности на 2014-2016 годы </a:t>
                      </a:r>
                    </a:p>
                  </a:txBody>
                  <a:tcPr marL="8467" marR="846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smtClean="0">
                          <a:latin typeface="Arial" pitchFamily="34" charset="0"/>
                          <a:cs typeface="Arial" pitchFamily="34" charset="0"/>
                        </a:rPr>
                        <a:t>68 177</a:t>
                      </a:r>
                      <a:endParaRPr lang="ru-RU" sz="1600" b="1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67" marR="846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29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8467" marR="846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ИТОГО:</a:t>
                      </a:r>
                      <a:endParaRPr lang="ru-RU" sz="1400" b="1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67" marR="846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2 153 723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67" marR="846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2374</TotalTime>
  <Words>359</Words>
  <Application>Microsoft Office PowerPoint</Application>
  <PresentationFormat>Экран (4:3)</PresentationFormat>
  <Paragraphs>59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Тема Office</vt:lpstr>
      <vt:lpstr>1_Тема Office</vt:lpstr>
      <vt:lpstr>Презентация PowerPoint</vt:lpstr>
      <vt:lpstr>Сеть учреждений, находящихся в ведомственном подчинении департамента образования</vt:lpstr>
      <vt:lpstr>Структура бюджета департамента образования</vt:lpstr>
      <vt:lpstr>Презентация PowerPoint</vt:lpstr>
      <vt:lpstr>Программные расходы</vt:lpstr>
    </vt:vector>
  </TitlesOfParts>
  <Company>Cityhall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Публичный отчет мэра  городского округа Тольятти  за 2013 год</dc:title>
  <dc:creator>pinskaya</dc:creator>
  <cp:lastModifiedBy>Царенко Галина Алексеевна</cp:lastModifiedBy>
  <cp:revision>347</cp:revision>
  <cp:lastPrinted>2014-06-04T14:45:14Z</cp:lastPrinted>
  <dcterms:created xsi:type="dcterms:W3CDTF">2014-04-12T09:26:15Z</dcterms:created>
  <dcterms:modified xsi:type="dcterms:W3CDTF">2014-09-17T06:53:39Z</dcterms:modified>
</cp:coreProperties>
</file>