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0" r:id="rId4"/>
    <p:sldId id="264" r:id="rId5"/>
    <p:sldId id="265" r:id="rId6"/>
    <p:sldId id="263" r:id="rId7"/>
    <p:sldId id="261" r:id="rId8"/>
    <p:sldId id="266" r:id="rId9"/>
    <p:sldId id="25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932" y="-3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rotY val="10"/>
      <c:depthPercent val="100"/>
      <c:perspective val="30"/>
    </c:view3D>
    <c:plotArea>
      <c:layout>
        <c:manualLayout>
          <c:layoutTarget val="inner"/>
          <c:xMode val="edge"/>
          <c:yMode val="edge"/>
          <c:x val="8.9243849906306145E-3"/>
          <c:y val="4.6180560416025092E-2"/>
          <c:w val="0.63644367957520742"/>
          <c:h val="0.953819439583974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dirty="0"/>
                      <a:t>18 </a:t>
                    </a:r>
                    <a:r>
                      <a:rPr lang="en-US" dirty="0" smtClean="0"/>
                      <a:t>253,0</a:t>
                    </a:r>
                    <a:endParaRPr lang="en-US" dirty="0"/>
                  </a:p>
                </c:rich>
              </c:tx>
              <c:showVal val="1"/>
            </c:dLbl>
            <c:dLbl>
              <c:idx val="1"/>
              <c:layout>
                <c:manualLayout>
                  <c:x val="-0.19601892550183375"/>
                  <c:y val="-0.1537998859150592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</a:t>
                    </a:r>
                    <a:r>
                      <a:rPr lang="en-US" dirty="0" smtClean="0"/>
                      <a:t>32 859,0</a:t>
                    </a:r>
                    <a:r>
                      <a:rPr lang="ru-RU" dirty="0" smtClean="0"/>
                      <a:t> </a:t>
                    </a:r>
                  </a:p>
                </c:rich>
              </c:tx>
              <c:showVal val="1"/>
            </c:dLbl>
            <c:dLbl>
              <c:idx val="2"/>
              <c:layout>
                <c:manualLayout>
                  <c:x val="9.4203684468697549E-2"/>
                  <c:y val="5.1307383675354853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320</a:t>
                    </a:r>
                    <a:r>
                      <a:rPr lang="ru-RU" dirty="0" smtClean="0"/>
                      <a:t>,0</a:t>
                    </a:r>
                    <a:endParaRPr lang="en-US" dirty="0"/>
                  </a:p>
                </c:rich>
              </c:tx>
              <c:showVal val="1"/>
            </c:dLbl>
            <c:dLbl>
              <c:idx val="3"/>
              <c:layout>
                <c:manualLayout>
                  <c:x val="3.6360043241513766E-4"/>
                  <c:y val="-6.32353404350625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 </a:t>
                    </a:r>
                    <a:r>
                      <a:rPr lang="en-US" dirty="0" smtClean="0"/>
                      <a:t>150,0</a:t>
                    </a:r>
                    <a:r>
                      <a:rPr lang="ru-RU" dirty="0" smtClean="0"/>
                      <a:t> </a:t>
                    </a:r>
                  </a:p>
                </c:rich>
              </c:tx>
              <c:showVal val="1"/>
            </c:dLbl>
            <c:dLbl>
              <c:idx val="4"/>
              <c:layout>
                <c:manualLayout>
                  <c:x val="5.1629379291361459E-2"/>
                  <c:y val="2.572707277639356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49 </a:t>
                    </a:r>
                    <a:r>
                      <a:rPr lang="en-US" dirty="0" smtClean="0"/>
                      <a:t>920,0</a:t>
                    </a:r>
                    <a:endParaRPr lang="ru-RU" dirty="0" smtClean="0"/>
                  </a:p>
                </c:rich>
              </c:tx>
              <c:showVal val="1"/>
            </c:dLbl>
            <c:dLbl>
              <c:idx val="5"/>
              <c:layout>
                <c:manualLayout>
                  <c:x val="6.577889979392286E-2"/>
                  <c:y val="0.11940576968840111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40 </a:t>
                    </a:r>
                    <a:r>
                      <a:rPr lang="en-US" dirty="0" smtClean="0"/>
                      <a:t>423,0</a:t>
                    </a:r>
                    <a:endParaRPr lang="ru-RU" baseline="0" dirty="0" smtClean="0"/>
                  </a:p>
                  <a:p>
                    <a:endParaRPr lang="en-US" dirty="0"/>
                  </a:p>
                </c:rich>
              </c:tx>
              <c:showVal val="1"/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en-US" dirty="0" smtClean="0"/>
                      <a:t>168</a:t>
                    </a:r>
                    <a:r>
                      <a:rPr lang="ru-RU" dirty="0" smtClean="0"/>
                      <a:t>,0 </a:t>
                    </a:r>
                  </a:p>
                </c:rich>
              </c:tx>
              <c:showVal val="1"/>
            </c:dLbl>
            <c:spPr>
              <a:effectLst>
                <a:outerShdw blurRad="76200" dist="12700" dir="8100000" sy="-23000" kx="800400" algn="br" rotWithShape="0">
                  <a:prstClr val="black">
                    <a:alpha val="20000"/>
                  </a:prstClr>
                </a:outerShdw>
              </a:effectLst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  <c:showLeaderLines val="1"/>
          </c:dLbls>
          <c:cat>
            <c:strRef>
              <c:f>Лист1!$A$2:$A$8</c:f>
              <c:strCache>
                <c:ptCount val="7"/>
                <c:pt idx="0">
                  <c:v>Расходы ДИТиС - 18 253 тыс.руб.</c:v>
                </c:pt>
                <c:pt idx="1">
                  <c:v>МАУ МФЦ МЗ - 132 859 тыс.руб.</c:v>
                </c:pt>
                <c:pt idx="2">
                  <c:v>МАУ МФЦ иные цели - 320 тыс.руб.</c:v>
                </c:pt>
                <c:pt idx="3">
                  <c:v>МБУ ГИМЦ МЗ - 6 150 тыс.руб.</c:v>
                </c:pt>
                <c:pt idx="4">
                  <c:v>ПНО - 49 920 тыс.руб.</c:v>
                </c:pt>
                <c:pt idx="5">
                  <c:v>Доплаты к пенсии муниципальным служащим - 40 423 тыс.руб.</c:v>
                </c:pt>
                <c:pt idx="6">
                  <c:v>Выборы - 168 тыс.руб.</c:v>
                </c:pt>
              </c:strCache>
            </c:strRef>
          </c:cat>
          <c:val>
            <c:numRef>
              <c:f>Лист1!$B$2:$B$8</c:f>
              <c:numCache>
                <c:formatCode>#,##0.00</c:formatCode>
                <c:ptCount val="7"/>
                <c:pt idx="0">
                  <c:v>18253</c:v>
                </c:pt>
                <c:pt idx="1">
                  <c:v>132859</c:v>
                </c:pt>
                <c:pt idx="2" formatCode="General">
                  <c:v>320</c:v>
                </c:pt>
                <c:pt idx="3">
                  <c:v>6150</c:v>
                </c:pt>
                <c:pt idx="4">
                  <c:v>49920</c:v>
                </c:pt>
                <c:pt idx="5">
                  <c:v>40423</c:v>
                </c:pt>
                <c:pt idx="6" formatCode="General">
                  <c:v>168</c:v>
                </c:pt>
              </c:numCache>
            </c:numRef>
          </c:val>
        </c:ser>
      </c:pie3DChart>
    </c:plotArea>
    <c:legend>
      <c:legendPos val="r"/>
      <c:legendEntry>
        <c:idx val="0"/>
        <c:txPr>
          <a:bodyPr/>
          <a:lstStyle/>
          <a:p>
            <a:pPr>
              <a:defRPr sz="1400" spc="-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 spc="-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400" spc="-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400" spc="-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400" spc="-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400" spc="-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400" spc="-100" baseline="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479166666666667"/>
          <c:y val="0"/>
          <c:w val="0.33958333333333351"/>
          <c:h val="1"/>
        </c:manualLayout>
      </c:layout>
      <c:txPr>
        <a:bodyPr/>
        <a:lstStyle/>
        <a:p>
          <a:pPr>
            <a:defRPr spc="-100" baseline="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2987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690212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85009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719004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58016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203736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55499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008276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89242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7792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920216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9C405-F2E9-449F-A76B-4C4C3DB1493E}" type="datetimeFigureOut">
              <a:rPr lang="ru-RU" smtClean="0"/>
              <a:pPr/>
              <a:t>22.09.2017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80BA6-596D-4BA7-9F71-355912F2C7A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05436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ПЕТРО\Desktop\architecture-225649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0069" b="27028"/>
          <a:stretch/>
        </p:blipFill>
        <p:spPr bwMode="auto">
          <a:xfrm rot="5400000">
            <a:off x="4462567" y="2214459"/>
            <a:ext cx="6857998" cy="24290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240751" y="681806"/>
            <a:ext cx="406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Администрация</a:t>
            </a:r>
            <a:r>
              <a:rPr lang="ru-RU" dirty="0" smtClean="0">
                <a:solidFill>
                  <a:srgbClr val="376092"/>
                </a:solidFill>
                <a:latin typeface="Georgia" panose="02040502050405020303" pitchFamily="18" charset="0"/>
              </a:rPr>
              <a:t> </a:t>
            </a:r>
          </a:p>
          <a:p>
            <a:pPr algn="r"/>
            <a:r>
              <a:rPr lang="ru-RU" dirty="0" smtClean="0">
                <a:solidFill>
                  <a:srgbClr val="376092"/>
                </a:solidFill>
                <a:latin typeface="Georgia" panose="02040502050405020303" pitchFamily="18" charset="0"/>
              </a:rPr>
              <a:t>городского округа Тольятти</a:t>
            </a:r>
            <a:endParaRPr lang="ru-RU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pic>
        <p:nvPicPr>
          <p:cNvPr id="6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7825" y="548680"/>
            <a:ext cx="698351" cy="851029"/>
          </a:xfrm>
          <a:prstGeom prst="rect">
            <a:avLst/>
          </a:prstGeom>
          <a:noFill/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84278" y="4143380"/>
            <a:ext cx="42613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000" dirty="0" smtClean="0">
                <a:solidFill>
                  <a:schemeClr val="bg1">
                    <a:lumMod val="65000"/>
                  </a:schemeClr>
                </a:solidFill>
                <a:latin typeface="Georgia" panose="02040502050405020303" pitchFamily="18" charset="0"/>
              </a:rPr>
              <a:t>Департамент информационных технологий и связи</a:t>
            </a:r>
            <a:endParaRPr lang="ru-RU" sz="2000" dirty="0">
              <a:solidFill>
                <a:schemeClr val="bg1">
                  <a:lumMod val="6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4800" y="4700365"/>
            <a:ext cx="5940862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r"/>
            <a:r>
              <a:rPr lang="ru-RU" sz="3900" b="1" dirty="0" smtClean="0">
                <a:ln w="3175">
                  <a:noFill/>
                </a:ln>
                <a:solidFill>
                  <a:srgbClr val="F7C7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ПРОЕКТ БЮДЖЕТА </a:t>
            </a:r>
          </a:p>
          <a:p>
            <a:pPr algn="r"/>
            <a:r>
              <a:rPr lang="ru-RU" sz="3900" b="1" dirty="0" smtClean="0">
                <a:ln w="3175">
                  <a:noFill/>
                </a:ln>
                <a:solidFill>
                  <a:srgbClr val="F7C73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 на 2018 год</a:t>
            </a:r>
            <a:endParaRPr lang="ru-RU" sz="3900" b="1" dirty="0">
              <a:ln w="3175">
                <a:noFill/>
              </a:ln>
              <a:solidFill>
                <a:srgbClr val="F7C73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Georgia" panose="02040502050405020303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098281" y="0"/>
            <a:ext cx="457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0" y="1020104"/>
            <a:ext cx="161967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441928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Users\ПЕТРО\Desktop\architecture-225649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069" b="27028"/>
          <a:stretch/>
        </p:blipFill>
        <p:spPr bwMode="auto">
          <a:xfrm rot="5400000">
            <a:off x="4519905" y="2214459"/>
            <a:ext cx="6857998" cy="242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6734362" y="0"/>
            <a:ext cx="24290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62000"/>
                </a:schemeClr>
              </a:gs>
              <a:gs pos="35000">
                <a:schemeClr val="bg1">
                  <a:alpha val="86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0" y="6597352"/>
            <a:ext cx="916225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764704"/>
            <a:ext cx="846043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4860" y="295900"/>
            <a:ext cx="8215572" cy="40011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Проект бюджета ДИТиС на 2018 год = 248 093 тыс.руб.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470958" y="5932759"/>
            <a:ext cx="7425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10000"/>
            </a:pPr>
            <a:endParaRPr lang="ru-RU" sz="2000" dirty="0" smtClean="0"/>
          </a:p>
          <a:p>
            <a:pPr>
              <a:buClr>
                <a:srgbClr val="0070C0"/>
              </a:buClr>
            </a:pPr>
            <a:r>
              <a:rPr lang="ru-RU" sz="2000" dirty="0" smtClean="0"/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44860" y="6165304"/>
            <a:ext cx="504056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2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0034" y="928670"/>
            <a:ext cx="576263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1169193" y="2714619"/>
            <a:ext cx="6459464" cy="714381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МП ДСО по созданию условий для улучшения качества жизни жителей г.о.Тольятти обеспечения социальной стабильности на 2017-2021 годы  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1142976" y="785794"/>
            <a:ext cx="6459463" cy="707345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МП ДИТиС «Развитие информационно-телекоммуникационной инфраструктуры г.о.Тольятти на 2017-2021годы» 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891984" y="1045822"/>
            <a:ext cx="942975" cy="5270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157 582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858148" y="2786058"/>
            <a:ext cx="936625" cy="5048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49 920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50056" y="2929844"/>
            <a:ext cx="576262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Стрелка вниз 24"/>
          <p:cNvSpPr/>
          <p:nvPr/>
        </p:nvSpPr>
        <p:spPr>
          <a:xfrm>
            <a:off x="6500826" y="1643051"/>
            <a:ext cx="349250" cy="142876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Блок-схема: альтернативный процесс 25"/>
          <p:cNvSpPr/>
          <p:nvPr/>
        </p:nvSpPr>
        <p:spPr>
          <a:xfrm>
            <a:off x="1222964" y="1883230"/>
            <a:ext cx="1848838" cy="759952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Расходы по смете ДИТиС </a:t>
            </a: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18 253 тыс.руб. 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1571604" y="3643314"/>
            <a:ext cx="2286016" cy="571504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ПНО </a:t>
            </a: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49 453 тыс.руб.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5786445" y="1785926"/>
            <a:ext cx="1881899" cy="857256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Субсидия на выполнение МЗ МБУ ГИМЦ</a:t>
            </a: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6 150 тыс.руб. (3 075 на 1п/г) </a:t>
            </a: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Стрелка вниз 32"/>
          <p:cNvSpPr/>
          <p:nvPr/>
        </p:nvSpPr>
        <p:spPr>
          <a:xfrm>
            <a:off x="2500298" y="3429000"/>
            <a:ext cx="349250" cy="1682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1928794" y="1643051"/>
            <a:ext cx="349250" cy="142876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Блок-схема: альтернативный процесс 36"/>
          <p:cNvSpPr/>
          <p:nvPr/>
        </p:nvSpPr>
        <p:spPr>
          <a:xfrm>
            <a:off x="1208880" y="4414157"/>
            <a:ext cx="6459464" cy="681037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МП Организационного управления администрации «Развитие органов местного самоуправления г.о.Тольятти на 2017-2021 годы»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7905826" y="4511901"/>
            <a:ext cx="936625" cy="5048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40 423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75498" y="4538775"/>
            <a:ext cx="576263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>
            <a:off x="4286248" y="1643051"/>
            <a:ext cx="349250" cy="1428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1" name="Блок-схема: альтернативный процесс 30"/>
          <p:cNvSpPr/>
          <p:nvPr/>
        </p:nvSpPr>
        <p:spPr>
          <a:xfrm>
            <a:off x="3571868" y="1571612"/>
            <a:ext cx="1848838" cy="1143008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Субсидия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МАУ МФЦ </a:t>
            </a: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выполнение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МЗ</a:t>
            </a:r>
            <a:endParaRPr lang="ru-RU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132 859 тыс.руб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На иные цели</a:t>
            </a: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320 тыс.руб.</a:t>
            </a:r>
            <a:endParaRPr lang="ru-RU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>
              <a:defRPr/>
            </a:pPr>
            <a:endParaRPr lang="en-US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Стрелка вниз 31"/>
          <p:cNvSpPr/>
          <p:nvPr/>
        </p:nvSpPr>
        <p:spPr>
          <a:xfrm>
            <a:off x="5929322" y="3429000"/>
            <a:ext cx="349250" cy="1682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2" name="Блок-схема: альтернативный процесс 41"/>
          <p:cNvSpPr/>
          <p:nvPr/>
        </p:nvSpPr>
        <p:spPr>
          <a:xfrm>
            <a:off x="5000628" y="3643314"/>
            <a:ext cx="2357454" cy="539750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endParaRPr lang="ru-RU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Субсидии на иные цели </a:t>
            </a: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467 тыс.руб.</a:t>
            </a:r>
          </a:p>
          <a:p>
            <a:pPr indent="-342900" algn="ctr">
              <a:defRPr/>
            </a:pPr>
            <a:endParaRPr lang="ru-RU" sz="1400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3" name="Блок-схема: альтернативный процесс 42"/>
          <p:cNvSpPr/>
          <p:nvPr/>
        </p:nvSpPr>
        <p:spPr>
          <a:xfrm>
            <a:off x="1214414" y="5429264"/>
            <a:ext cx="6459464" cy="681037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расходы  -  проведение выборов</a:t>
            </a:r>
            <a:endParaRPr lang="en-US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(сотовая связь – 80тыс.руб., картриджи – 88 тыс.руб.) 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7929586" y="5500702"/>
            <a:ext cx="936625" cy="5048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168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</p:spTree>
    <p:extLst>
      <p:ext uri="{BB962C8B-B14F-4D97-AF65-F5344CB8AC3E}">
        <p14:creationId xmlns:p14="http://schemas.microsoft.com/office/powerpoint/2010/main" xmlns="" val="335570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3" descr="C:\Users\ПЕТРО\Desktop\architecture-225649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0069" b="27028"/>
          <a:stretch/>
        </p:blipFill>
        <p:spPr bwMode="auto">
          <a:xfrm rot="5400000">
            <a:off x="4519905" y="2214459"/>
            <a:ext cx="6857998" cy="24290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6734362" y="0"/>
            <a:ext cx="24290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62000"/>
                </a:schemeClr>
              </a:gs>
              <a:gs pos="35000">
                <a:schemeClr val="bg1">
                  <a:alpha val="86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6597352"/>
            <a:ext cx="916225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Прямоугольник 23"/>
          <p:cNvSpPr/>
          <p:nvPr/>
        </p:nvSpPr>
        <p:spPr>
          <a:xfrm>
            <a:off x="496888" y="1556792"/>
            <a:ext cx="6075376" cy="338437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TextBox 25"/>
          <p:cNvSpPr txBox="1"/>
          <p:nvPr/>
        </p:nvSpPr>
        <p:spPr>
          <a:xfrm>
            <a:off x="971600" y="3064314"/>
            <a:ext cx="24482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44860" y="6165304"/>
            <a:ext cx="504056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TextBox 28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3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0" y="764704"/>
            <a:ext cx="846043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928662" y="295900"/>
            <a:ext cx="7531770" cy="47705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Структура бюджета </a:t>
            </a:r>
            <a:r>
              <a:rPr lang="ru-RU" sz="25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2018      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(тыс.руб.)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graphicFrame>
        <p:nvGraphicFramePr>
          <p:cNvPr id="13" name="Диаграмма 12"/>
          <p:cNvGraphicFramePr/>
          <p:nvPr/>
        </p:nvGraphicFramePr>
        <p:xfrm>
          <a:off x="642910" y="1071546"/>
          <a:ext cx="8501090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="" xmlns:p14="http://schemas.microsoft.com/office/powerpoint/2010/main" val="1535183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Users\ПЕТРО\Desktop\architecture-225649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069" b="27028"/>
          <a:stretch/>
        </p:blipFill>
        <p:spPr bwMode="auto">
          <a:xfrm rot="5400000">
            <a:off x="4519905" y="2214459"/>
            <a:ext cx="6857998" cy="242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6734362" y="0"/>
            <a:ext cx="24290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62000"/>
                </a:schemeClr>
              </a:gs>
              <a:gs pos="35000">
                <a:schemeClr val="bg1">
                  <a:alpha val="86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0" y="6597352"/>
            <a:ext cx="916225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0" y="764704"/>
            <a:ext cx="846043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244860" y="295900"/>
            <a:ext cx="8215572" cy="400110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Задача 1. Формирование электронного муниципалитета 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70958" y="5932759"/>
            <a:ext cx="7425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10000"/>
            </a:pPr>
            <a:endParaRPr lang="ru-RU" sz="2000" dirty="0" smtClean="0"/>
          </a:p>
          <a:p>
            <a:pPr>
              <a:buClr>
                <a:srgbClr val="0070C0"/>
              </a:buClr>
            </a:pPr>
            <a:r>
              <a:rPr lang="ru-RU" sz="2000" dirty="0" smtClean="0"/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44860" y="6165304"/>
            <a:ext cx="504056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4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470958" y="1093447"/>
            <a:ext cx="576263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</a:t>
            </a:r>
          </a:p>
        </p:txBody>
      </p:sp>
      <p:sp>
        <p:nvSpPr>
          <p:cNvPr id="14" name="Блок-схема: альтернативный процесс 13"/>
          <p:cNvSpPr/>
          <p:nvPr/>
        </p:nvSpPr>
        <p:spPr>
          <a:xfrm>
            <a:off x="1169193" y="2703513"/>
            <a:ext cx="6459464" cy="933450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доступа граждан  к  информации о деятельности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главы</a:t>
            </a:r>
            <a:endParaRPr lang="en-US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администрации городского округа Тольятти через сеть Интернет, использование Интернет-технологий по функциональному взаимодействию органов администрации</a:t>
            </a:r>
          </a:p>
        </p:txBody>
      </p:sp>
      <p:sp>
        <p:nvSpPr>
          <p:cNvPr id="15" name="Блок-схема: альтернативный процесс 14"/>
          <p:cNvSpPr/>
          <p:nvPr/>
        </p:nvSpPr>
        <p:spPr>
          <a:xfrm>
            <a:off x="1208881" y="955675"/>
            <a:ext cx="6459463" cy="707345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Организация предоставления государственных, </a:t>
            </a: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муниципальных</a:t>
            </a:r>
            <a:endParaRPr lang="en-US" sz="1400" b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иных услуг администрацией и муниципальными учреждениями городского округа Тольятти в электронном виде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7891984" y="1045822"/>
            <a:ext cx="942975" cy="5270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374 тыс.руб.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869313" y="2917825"/>
            <a:ext cx="936625" cy="5048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241 тыс.руб.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450056" y="2929844"/>
            <a:ext cx="576262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1.2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2691808" y="5941230"/>
            <a:ext cx="3295650" cy="4905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itchFamily="18" charset="0"/>
              </a:rPr>
              <a:t>ВСЕГО по Задаче 1:    3171,4 тыс.руб.</a:t>
            </a:r>
          </a:p>
        </p:txBody>
      </p:sp>
      <p:sp>
        <p:nvSpPr>
          <p:cNvPr id="25" name="Стрелка вниз 24"/>
          <p:cNvSpPr/>
          <p:nvPr/>
        </p:nvSpPr>
        <p:spPr>
          <a:xfrm>
            <a:off x="5886412" y="1692956"/>
            <a:ext cx="349250" cy="1682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6" name="Блок-схема: альтернативный процесс 25"/>
          <p:cNvSpPr/>
          <p:nvPr/>
        </p:nvSpPr>
        <p:spPr>
          <a:xfrm>
            <a:off x="1222964" y="1883230"/>
            <a:ext cx="3007252" cy="682625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Сопровождение электронных форм  заявлений на РПГУ в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САМВ</a:t>
            </a:r>
            <a:endParaRPr lang="en-US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275 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2562187" y="3846969"/>
            <a:ext cx="3673475" cy="468312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Сопровождение ИС «Открытый город»</a:t>
            </a: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4581129" y="1883230"/>
            <a:ext cx="3087216" cy="682625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Разработка электронных форм  заявлений на РПГУ в </a:t>
            </a: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САМВ</a:t>
            </a:r>
            <a:endParaRPr lang="en-US" sz="1400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>
              <a:defRPr/>
            </a:pPr>
            <a:r>
              <a:rPr lang="ru-RU" sz="14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99 </a:t>
            </a: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тыс.руб.</a:t>
            </a:r>
          </a:p>
        </p:txBody>
      </p:sp>
      <p:sp>
        <p:nvSpPr>
          <p:cNvPr id="33" name="Стрелка вниз 32"/>
          <p:cNvSpPr/>
          <p:nvPr/>
        </p:nvSpPr>
        <p:spPr>
          <a:xfrm>
            <a:off x="4178717" y="3669070"/>
            <a:ext cx="349250" cy="1682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6" name="Стрелка вниз 35"/>
          <p:cNvSpPr/>
          <p:nvPr/>
        </p:nvSpPr>
        <p:spPr>
          <a:xfrm>
            <a:off x="2594768" y="1692956"/>
            <a:ext cx="349250" cy="1682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7" name="Блок-схема: альтернативный процесс 36"/>
          <p:cNvSpPr/>
          <p:nvPr/>
        </p:nvSpPr>
        <p:spPr>
          <a:xfrm>
            <a:off x="1208880" y="4414157"/>
            <a:ext cx="6459464" cy="681037"/>
          </a:xfrm>
          <a:prstGeom prst="flowChartAlternateProcess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Развитие системы электронного документооборота</a:t>
            </a:r>
          </a:p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администрации городского округа Тольятти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7905826" y="4511901"/>
            <a:ext cx="936625" cy="50482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2556,4 тыс.руб.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475498" y="4538775"/>
            <a:ext cx="576263" cy="4318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</a:t>
            </a:r>
          </a:p>
        </p:txBody>
      </p:sp>
      <p:sp>
        <p:nvSpPr>
          <p:cNvPr id="40" name="Стрелка вниз 39"/>
          <p:cNvSpPr/>
          <p:nvPr/>
        </p:nvSpPr>
        <p:spPr>
          <a:xfrm>
            <a:off x="4177690" y="5136321"/>
            <a:ext cx="349250" cy="1682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1" name="Блок-схема: альтернативный процесс 40"/>
          <p:cNvSpPr/>
          <p:nvPr/>
        </p:nvSpPr>
        <p:spPr>
          <a:xfrm>
            <a:off x="2537027" y="5325234"/>
            <a:ext cx="3605212" cy="468312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Сопровождение СЭД «Дело»</a:t>
            </a:r>
          </a:p>
        </p:txBody>
      </p:sp>
    </p:spTree>
    <p:extLst>
      <p:ext uri="{BB962C8B-B14F-4D97-AF65-F5344CB8AC3E}">
        <p14:creationId xmlns:p14="http://schemas.microsoft.com/office/powerpoint/2010/main" xmlns="" val="3355702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Users\ПЕТРО\Desktop\architecture-225649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069" b="27028"/>
          <a:stretch/>
        </p:blipFill>
        <p:spPr bwMode="auto">
          <a:xfrm rot="5400000">
            <a:off x="4519905" y="2214459"/>
            <a:ext cx="6857998" cy="242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6734362" y="0"/>
            <a:ext cx="24290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62000"/>
                </a:schemeClr>
              </a:gs>
              <a:gs pos="35000">
                <a:schemeClr val="bg1">
                  <a:alpha val="86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0" y="6597352"/>
            <a:ext cx="916225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93579" y="836317"/>
            <a:ext cx="846043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470958" y="5932759"/>
            <a:ext cx="74253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Clr>
                <a:schemeClr val="accent1"/>
              </a:buClr>
              <a:buSzPct val="110000"/>
            </a:pPr>
            <a:endParaRPr lang="ru-RU" sz="2000" dirty="0" smtClean="0"/>
          </a:p>
          <a:p>
            <a:pPr>
              <a:buClr>
                <a:srgbClr val="0070C0"/>
              </a:buClr>
            </a:pPr>
            <a:r>
              <a:rPr lang="ru-RU" sz="2000" dirty="0" smtClean="0"/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244860" y="6165304"/>
            <a:ext cx="504056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TextBox 34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5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950320" y="6041433"/>
            <a:ext cx="4466619" cy="4905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itchFamily="18" charset="0"/>
              </a:rPr>
              <a:t>ВСЕГО по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itchFamily="18" charset="0"/>
              </a:rPr>
              <a:t>Мероприятию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itchFamily="18" charset="0"/>
              </a:rPr>
              <a:t> 2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itchFamily="18" charset="0"/>
              </a:rPr>
              <a:t>.1.:     3 711,1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itchFamily="18" charset="0"/>
              </a:rPr>
              <a:t>тыс.руб</a:t>
            </a:r>
            <a:r>
              <a:rPr lang="ru-RU" sz="1400" b="1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7258600" y="1404776"/>
            <a:ext cx="1595411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765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322582" y="891808"/>
            <a:ext cx="576263" cy="3303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16009" y="198933"/>
            <a:ext cx="8215572" cy="830997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Задача 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2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.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Формирование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современной базовой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информационно-технологической</a:t>
            </a:r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инфраструктуры </a:t>
            </a:r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обработки и передачи </a:t>
            </a:r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информации</a:t>
            </a:r>
            <a:endParaRPr lang="en-US" sz="1600" b="1" dirty="0" smtClean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algn="r"/>
            <a:r>
              <a:rPr 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</a:t>
            </a:r>
            <a:endParaRPr lang="ru-RU" sz="16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30743" y="848778"/>
            <a:ext cx="77906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Разработка</a:t>
            </a:r>
            <a:r>
              <a:rPr lang="ru-RU" altLang="ru-RU" sz="1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, приобретение и </a:t>
            </a:r>
            <a:r>
              <a:rPr lang="ru-RU" alt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эксплуатация</a:t>
            </a:r>
            <a:r>
              <a:rPr lang="en-US" altLang="ru-RU" sz="1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alt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информационных </a:t>
            </a:r>
            <a:r>
              <a:rPr lang="ru-RU" altLang="ru-RU" sz="16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систем</a:t>
            </a:r>
          </a:p>
        </p:txBody>
      </p:sp>
      <p:sp>
        <p:nvSpPr>
          <p:cNvPr id="43" name="Блок-схема: альтернативный процесс 42"/>
          <p:cNvSpPr/>
          <p:nvPr/>
        </p:nvSpPr>
        <p:spPr>
          <a:xfrm>
            <a:off x="771093" y="1312068"/>
            <a:ext cx="6249179" cy="530225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 eaLnBrk="1" hangingPunct="1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Годовое сопровождение и совершенствование</a:t>
            </a:r>
          </a:p>
          <a:p>
            <a:pPr indent="-342900" algn="ctr" eaLnBrk="1" hangingPunct="1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информационных систем АИС ОГД и ГИС «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ИнГЕО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44" name="Блок-схема: альтернативный процесс 43"/>
          <p:cNvSpPr/>
          <p:nvPr/>
        </p:nvSpPr>
        <p:spPr>
          <a:xfrm>
            <a:off x="4183630" y="2066988"/>
            <a:ext cx="1396482" cy="973138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Лицензионное сопровождение</a:t>
            </a:r>
          </a:p>
          <a:p>
            <a:pPr algn="ctr" eaLnBrk="1" hangingPunct="1">
              <a:defRPr/>
            </a:pP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ГИС </a:t>
            </a:r>
            <a:r>
              <a:rPr lang="ru-RU" sz="13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ИнГЕО</a:t>
            </a: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eaLnBrk="1" hangingPunct="1">
              <a:defRPr/>
            </a:pP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100  тыс.руб.</a:t>
            </a:r>
          </a:p>
        </p:txBody>
      </p:sp>
      <p:sp>
        <p:nvSpPr>
          <p:cNvPr id="45" name="Блок-схема: альтернативный процесс 44"/>
          <p:cNvSpPr/>
          <p:nvPr/>
        </p:nvSpPr>
        <p:spPr>
          <a:xfrm>
            <a:off x="1835696" y="2024126"/>
            <a:ext cx="2232248" cy="1014412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 eaLnBrk="1" hangingPunct="1">
              <a:defRPr/>
            </a:pP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Внесение изменений</a:t>
            </a:r>
          </a:p>
          <a:p>
            <a:pPr indent="-342900" algn="ctr" eaLnBrk="1" hangingPunct="1">
              <a:defRPr/>
            </a:pP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подсистему интеграции АИС ОГД с внешними  подсистемами 220 </a:t>
            </a:r>
            <a:r>
              <a:rPr lang="ru-RU" sz="13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</p:txBody>
      </p:sp>
      <p:sp>
        <p:nvSpPr>
          <p:cNvPr id="47" name="Блок-схема: альтернативный процесс 46"/>
          <p:cNvSpPr/>
          <p:nvPr/>
        </p:nvSpPr>
        <p:spPr>
          <a:xfrm>
            <a:off x="509788" y="2011426"/>
            <a:ext cx="1222375" cy="1027112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 eaLnBrk="1" hangingPunct="1">
              <a:defRPr/>
            </a:pP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Внесение изменений</a:t>
            </a:r>
          </a:p>
          <a:p>
            <a:pPr indent="-342900" algn="ctr" eaLnBrk="1" hangingPunct="1">
              <a:defRPr/>
            </a:pP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в АИС ОГД</a:t>
            </a:r>
          </a:p>
          <a:p>
            <a:pPr indent="-342900" algn="ctr" eaLnBrk="1" hangingPunct="1">
              <a:defRPr/>
            </a:pP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215 тыс.руб. </a:t>
            </a:r>
          </a:p>
        </p:txBody>
      </p:sp>
      <p:sp>
        <p:nvSpPr>
          <p:cNvPr id="51" name="Блок-схема: альтернативный процесс 50"/>
          <p:cNvSpPr/>
          <p:nvPr/>
        </p:nvSpPr>
        <p:spPr>
          <a:xfrm>
            <a:off x="5724128" y="2040001"/>
            <a:ext cx="2592288" cy="1000125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Разработка подсистемы ведения выделов лесного хозяйства на основе пространственных данных АИС ОГД   230 </a:t>
            </a:r>
            <a:r>
              <a:rPr lang="ru-RU" sz="1300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3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4" name="Стрелка вниз 53"/>
          <p:cNvSpPr/>
          <p:nvPr/>
        </p:nvSpPr>
        <p:spPr>
          <a:xfrm>
            <a:off x="901108" y="1855851"/>
            <a:ext cx="349250" cy="1682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5" name="Стрелка вниз 54"/>
          <p:cNvSpPr/>
          <p:nvPr/>
        </p:nvSpPr>
        <p:spPr>
          <a:xfrm>
            <a:off x="2761189" y="1855850"/>
            <a:ext cx="349250" cy="1682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6" name="Стрелка вниз 55"/>
          <p:cNvSpPr/>
          <p:nvPr/>
        </p:nvSpPr>
        <p:spPr>
          <a:xfrm>
            <a:off x="4707246" y="1842293"/>
            <a:ext cx="349250" cy="1682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7" name="Стрелка вниз 56"/>
          <p:cNvSpPr/>
          <p:nvPr/>
        </p:nvSpPr>
        <p:spPr>
          <a:xfrm>
            <a:off x="6385112" y="1855849"/>
            <a:ext cx="349250" cy="168275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58" name="Блок-схема: альтернативный процесс 57"/>
          <p:cNvSpPr/>
          <p:nvPr/>
        </p:nvSpPr>
        <p:spPr>
          <a:xfrm>
            <a:off x="780616" y="3211176"/>
            <a:ext cx="6225431" cy="337121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Годовое лицензионное сопровождение ПК «Парус8»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7340826" y="3207332"/>
            <a:ext cx="1513185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1 801,3 </a:t>
            </a:r>
            <a:r>
              <a:rPr lang="ru-RU" sz="14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0" name="Блок-схема: альтернативный процесс 59"/>
          <p:cNvSpPr/>
          <p:nvPr/>
        </p:nvSpPr>
        <p:spPr>
          <a:xfrm>
            <a:off x="768745" y="3616129"/>
            <a:ext cx="6249180" cy="337121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Годовое лицензионное сопровождение ПК «Гранд-смета»</a:t>
            </a:r>
          </a:p>
        </p:txBody>
      </p:sp>
      <p:sp>
        <p:nvSpPr>
          <p:cNvPr id="61" name="Блок-схема: альтернативный процесс 60"/>
          <p:cNvSpPr/>
          <p:nvPr/>
        </p:nvSpPr>
        <p:spPr>
          <a:xfrm>
            <a:off x="780617" y="4011893"/>
            <a:ext cx="6249181" cy="337121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Годовое сопровождение СПС «</a:t>
            </a:r>
            <a:r>
              <a:rPr lang="ru-RU" sz="14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КонсультантПлюс</a:t>
            </a: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</p:txBody>
      </p:sp>
      <p:sp>
        <p:nvSpPr>
          <p:cNvPr id="62" name="Блок-схема: альтернативный процесс 61"/>
          <p:cNvSpPr/>
          <p:nvPr/>
        </p:nvSpPr>
        <p:spPr>
          <a:xfrm>
            <a:off x="771093" y="4411145"/>
            <a:ext cx="6249179" cy="337121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Годовое информационное обслуживание ПК «NORMA GS»</a:t>
            </a:r>
          </a:p>
        </p:txBody>
      </p:sp>
      <p:sp>
        <p:nvSpPr>
          <p:cNvPr id="63" name="Блок-схема: альтернативный процесс 62"/>
          <p:cNvSpPr/>
          <p:nvPr/>
        </p:nvSpPr>
        <p:spPr>
          <a:xfrm>
            <a:off x="780619" y="4817471"/>
            <a:ext cx="6249179" cy="337121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Годовое сопровождение ПК «</a:t>
            </a:r>
            <a:r>
              <a:rPr lang="en-US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SAUMI»</a:t>
            </a:r>
          </a:p>
        </p:txBody>
      </p:sp>
      <p:sp>
        <p:nvSpPr>
          <p:cNvPr id="64" name="Блок-схема: альтернативный процесс 63"/>
          <p:cNvSpPr/>
          <p:nvPr/>
        </p:nvSpPr>
        <p:spPr>
          <a:xfrm>
            <a:off x="793437" y="5215681"/>
            <a:ext cx="6249179" cy="337121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Годовое сопровождение ПК «Адепт-Проект»</a:t>
            </a:r>
          </a:p>
        </p:txBody>
      </p:sp>
      <p:sp>
        <p:nvSpPr>
          <p:cNvPr id="65" name="Блок-схема: альтернативный процесс 64"/>
          <p:cNvSpPr/>
          <p:nvPr/>
        </p:nvSpPr>
        <p:spPr>
          <a:xfrm>
            <a:off x="808068" y="5618740"/>
            <a:ext cx="6249179" cy="337121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Годовая лицензионная подписка на использование ПО  «ESTIMATE»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7340826" y="3619403"/>
            <a:ext cx="1513185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526,6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71" name="Прямоугольник 70"/>
          <p:cNvSpPr/>
          <p:nvPr/>
        </p:nvSpPr>
        <p:spPr>
          <a:xfrm>
            <a:off x="7320148" y="4011893"/>
            <a:ext cx="1533863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307,2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72" name="Прямоугольник 71"/>
          <p:cNvSpPr/>
          <p:nvPr/>
        </p:nvSpPr>
        <p:spPr>
          <a:xfrm>
            <a:off x="7314154" y="4407301"/>
            <a:ext cx="1539857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142,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73" name="Прямоугольник 72"/>
          <p:cNvSpPr/>
          <p:nvPr/>
        </p:nvSpPr>
        <p:spPr>
          <a:xfrm>
            <a:off x="7320148" y="4817471"/>
            <a:ext cx="1533863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100,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7314153" y="5215681"/>
            <a:ext cx="1539858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51,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7320148" y="5618683"/>
            <a:ext cx="1533863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18,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</p:spTree>
    <p:extLst>
      <p:ext uri="{BB962C8B-B14F-4D97-AF65-F5344CB8AC3E}">
        <p14:creationId xmlns:p14="http://schemas.microsoft.com/office/powerpoint/2010/main" xmlns="" val="3212151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ПЕТРО\Desktop\architecture-225649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0069" b="27028"/>
          <a:stretch/>
        </p:blipFill>
        <p:spPr bwMode="auto">
          <a:xfrm rot="5400000">
            <a:off x="4519905" y="2214459"/>
            <a:ext cx="6857998" cy="24290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734362" y="0"/>
            <a:ext cx="24290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62000"/>
                </a:schemeClr>
              </a:gs>
              <a:gs pos="35000">
                <a:schemeClr val="bg1">
                  <a:alpha val="86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6597352"/>
            <a:ext cx="916225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44860" y="6165304"/>
            <a:ext cx="504056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6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764704"/>
            <a:ext cx="846043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802755"/>
            <a:ext cx="1271587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Блок-схема: альтернативный процесс 19"/>
          <p:cNvSpPr/>
          <p:nvPr/>
        </p:nvSpPr>
        <p:spPr>
          <a:xfrm>
            <a:off x="243480" y="1003312"/>
            <a:ext cx="1962150" cy="316865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и техническое обслуживание компьютерной техники </a:t>
            </a:r>
          </a:p>
        </p:txBody>
      </p:sp>
      <p:sp>
        <p:nvSpPr>
          <p:cNvPr id="21" name="Блок-схема: альтернативный процесс 20"/>
          <p:cNvSpPr/>
          <p:nvPr/>
        </p:nvSpPr>
        <p:spPr>
          <a:xfrm>
            <a:off x="285720" y="4286256"/>
            <a:ext cx="1890712" cy="1428760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компьютерной техники </a:t>
            </a:r>
          </a:p>
        </p:txBody>
      </p:sp>
      <p:sp>
        <p:nvSpPr>
          <p:cNvPr id="22" name="Стрелка вниз 21"/>
          <p:cNvSpPr/>
          <p:nvPr/>
        </p:nvSpPr>
        <p:spPr>
          <a:xfrm rot="16200000">
            <a:off x="2507255" y="873137"/>
            <a:ext cx="260350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23" name="Блок-схема: альтернативный процесс 22"/>
          <p:cNvSpPr/>
          <p:nvPr/>
        </p:nvSpPr>
        <p:spPr>
          <a:xfrm>
            <a:off x="3069230" y="1003312"/>
            <a:ext cx="4176712" cy="5762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12 серверных (ремонт серверов и сетевого оборудования)</a:t>
            </a:r>
          </a:p>
        </p:txBody>
      </p:sp>
      <p:sp>
        <p:nvSpPr>
          <p:cNvPr id="24" name="Блок-схема: альтернативный процесс 23"/>
          <p:cNvSpPr/>
          <p:nvPr/>
        </p:nvSpPr>
        <p:spPr>
          <a:xfrm>
            <a:off x="3069230" y="1612912"/>
            <a:ext cx="4176712" cy="8524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и обслуживание 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более 1000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рабочих мест пользователей (ноутбуки, планшеты, моноблоки, компьютеры в сборе, системные блоки, мониторы и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тд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5" name="Блок-схема: альтернативный процесс 24"/>
          <p:cNvSpPr/>
          <p:nvPr/>
        </p:nvSpPr>
        <p:spPr>
          <a:xfrm>
            <a:off x="3069230" y="2514612"/>
            <a:ext cx="4176712" cy="576263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Ремонт, обслуживание более 1000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устройств печати и сканирования (принтеры, МФУ, ксероксы и сканеры)</a:t>
            </a:r>
          </a:p>
        </p:txBody>
      </p:sp>
      <p:sp>
        <p:nvSpPr>
          <p:cNvPr id="26" name="Блок-схема: альтернативный процесс 25"/>
          <p:cNvSpPr/>
          <p:nvPr/>
        </p:nvSpPr>
        <p:spPr>
          <a:xfrm>
            <a:off x="3069230" y="3162312"/>
            <a:ext cx="4176712" cy="4333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и обслуживание более 1000 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телефонных 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аппаратов</a:t>
            </a:r>
          </a:p>
        </p:txBody>
      </p:sp>
      <p:sp>
        <p:nvSpPr>
          <p:cNvPr id="27" name="Блок-схема: альтернативный процесс 26"/>
          <p:cNvSpPr/>
          <p:nvPr/>
        </p:nvSpPr>
        <p:spPr>
          <a:xfrm>
            <a:off x="3069230" y="3667137"/>
            <a:ext cx="4176712" cy="5048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Заправка картриджей для печатающих устройств</a:t>
            </a:r>
          </a:p>
        </p:txBody>
      </p:sp>
      <p:sp>
        <p:nvSpPr>
          <p:cNvPr id="28" name="Блок-схема: альтернативный процесс 27"/>
          <p:cNvSpPr/>
          <p:nvPr/>
        </p:nvSpPr>
        <p:spPr>
          <a:xfrm>
            <a:off x="3071802" y="4572008"/>
            <a:ext cx="4176712" cy="78581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Приобретение ПК 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alt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шт</a:t>
            </a:r>
            <a:r>
              <a:rPr lang="ru-RU" alt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(Монитор, системный блок, клавиатура и «Мышь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») и 12 МФУ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Стрелка вниз 29"/>
          <p:cNvSpPr/>
          <p:nvPr/>
        </p:nvSpPr>
        <p:spPr>
          <a:xfrm rot="16200000">
            <a:off x="2521542" y="1598625"/>
            <a:ext cx="231775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1" name="Стрелка вниз 30"/>
          <p:cNvSpPr/>
          <p:nvPr/>
        </p:nvSpPr>
        <p:spPr>
          <a:xfrm rot="16200000">
            <a:off x="2521542" y="2343163"/>
            <a:ext cx="231775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2" name="Стрелка вниз 31"/>
          <p:cNvSpPr/>
          <p:nvPr/>
        </p:nvSpPr>
        <p:spPr>
          <a:xfrm rot="16200000">
            <a:off x="2521542" y="2919425"/>
            <a:ext cx="231775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3" name="Стрелка вниз 32"/>
          <p:cNvSpPr/>
          <p:nvPr/>
        </p:nvSpPr>
        <p:spPr>
          <a:xfrm rot="16200000">
            <a:off x="2521542" y="3479813"/>
            <a:ext cx="231775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4" name="Стрелка вниз 33"/>
          <p:cNvSpPr/>
          <p:nvPr/>
        </p:nvSpPr>
        <p:spPr>
          <a:xfrm rot="16200000">
            <a:off x="2530459" y="4541847"/>
            <a:ext cx="231775" cy="863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37" name="Прямоугольник 5"/>
          <p:cNvSpPr>
            <a:spLocks noChangeArrowheads="1"/>
          </p:cNvSpPr>
          <p:nvPr/>
        </p:nvSpPr>
        <p:spPr bwMode="auto">
          <a:xfrm>
            <a:off x="573680" y="3235337"/>
            <a:ext cx="1303337" cy="307975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ru-RU" alt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1700тыс.руб.</a:t>
            </a:r>
          </a:p>
        </p:txBody>
      </p:sp>
      <p:sp>
        <p:nvSpPr>
          <p:cNvPr id="29" name="Блок-схема: альтернативный процесс 28"/>
          <p:cNvSpPr/>
          <p:nvPr/>
        </p:nvSpPr>
        <p:spPr>
          <a:xfrm>
            <a:off x="2214546" y="5715016"/>
            <a:ext cx="5072098" cy="57150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         </a:t>
            </a:r>
            <a:r>
              <a:rPr lang="ru-RU" alt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Утилизация оборудования</a:t>
            </a:r>
            <a:endParaRPr lang="ru-RU" alt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428596" y="285728"/>
            <a:ext cx="576263" cy="3303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42976" y="0"/>
            <a:ext cx="78581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Приобретение,ремонт,обслуживание</a:t>
            </a:r>
            <a:r>
              <a:rPr lang="ru-RU" alt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 и содержание компьютерного оборудования и </a:t>
            </a:r>
            <a:r>
              <a:rPr lang="ru-RU" alt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оргтехники,а</a:t>
            </a:r>
            <a:r>
              <a:rPr lang="ru-RU" alt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 также прочие </a:t>
            </a:r>
            <a:r>
              <a:rPr lang="ru-RU" altLang="ru-RU" sz="1600" b="1" dirty="0" err="1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работы,услуги,связанные</a:t>
            </a:r>
            <a:r>
              <a:rPr lang="ru-RU" alt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 с его эксплуатацией </a:t>
            </a:r>
            <a:endParaRPr lang="ru-RU" altLang="ru-RU" sz="16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500034" y="3214686"/>
            <a:ext cx="1513185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1 700,0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00034" y="5286388"/>
            <a:ext cx="1513185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800,0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214678" y="5857892"/>
            <a:ext cx="1513185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100,0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11159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ПЕТРО\Desktop\architecture-225649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0069" b="27028"/>
          <a:stretch/>
        </p:blipFill>
        <p:spPr bwMode="auto">
          <a:xfrm rot="5400000">
            <a:off x="4519905" y="2214459"/>
            <a:ext cx="6857998" cy="24290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6734362" y="0"/>
            <a:ext cx="24290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62000"/>
                </a:schemeClr>
              </a:gs>
              <a:gs pos="35000">
                <a:schemeClr val="bg1">
                  <a:alpha val="86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0" y="6597352"/>
            <a:ext cx="916225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/>
        </p:nvSpPr>
        <p:spPr>
          <a:xfrm>
            <a:off x="244860" y="6165304"/>
            <a:ext cx="504056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331202" y="6186499"/>
            <a:ext cx="2795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Georgia" panose="02040502050405020303" pitchFamily="18" charset="0"/>
              </a:rPr>
              <a:t>7</a:t>
            </a:r>
            <a:endParaRPr lang="ru-RU" sz="2400" dirty="0">
              <a:solidFill>
                <a:schemeClr val="tx1">
                  <a:lumMod val="50000"/>
                  <a:lumOff val="50000"/>
                </a:schemeClr>
              </a:solidFill>
              <a:latin typeface="Georgia" panose="02040502050405020303" pitchFamily="18" charset="0"/>
            </a:endParaRPr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0" y="764704"/>
            <a:ext cx="846043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Блок-схема: альтернативный процесс 37"/>
          <p:cNvSpPr/>
          <p:nvPr/>
        </p:nvSpPr>
        <p:spPr>
          <a:xfrm>
            <a:off x="2214089" y="847725"/>
            <a:ext cx="4445000" cy="20478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Интернет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Блок-схема: альтернативный процесс 38"/>
          <p:cNvSpPr/>
          <p:nvPr/>
        </p:nvSpPr>
        <p:spPr>
          <a:xfrm>
            <a:off x="2214089" y="1185863"/>
            <a:ext cx="4445000" cy="2317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Услуги по аренде в проходном коллекторе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Блок-схема: альтернативный процесс 39"/>
          <p:cNvSpPr/>
          <p:nvPr/>
        </p:nvSpPr>
        <p:spPr>
          <a:xfrm>
            <a:off x="2210914" y="2789238"/>
            <a:ext cx="4448175" cy="2254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волоконно-оптического кабеля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Блок-схема: альтернативный процесс 40"/>
          <p:cNvSpPr/>
          <p:nvPr/>
        </p:nvSpPr>
        <p:spPr>
          <a:xfrm>
            <a:off x="2210914" y="2471738"/>
            <a:ext cx="4448175" cy="2016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Размещение оборудования 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Блок-схема: альтернативный процесс 41"/>
          <p:cNvSpPr/>
          <p:nvPr/>
        </p:nvSpPr>
        <p:spPr>
          <a:xfrm>
            <a:off x="2206151" y="1927225"/>
            <a:ext cx="4451350" cy="452438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Пользование кабельной канализацией под оптические линии связи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Блок-схема: альтернативный процесс 42"/>
          <p:cNvSpPr/>
          <p:nvPr/>
        </p:nvSpPr>
        <p:spPr>
          <a:xfrm>
            <a:off x="2212501" y="1474788"/>
            <a:ext cx="4449763" cy="4095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Техническое обслуживание волоконно-оптического кабеля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Блок-схема: альтернативный процесс 43"/>
          <p:cNvSpPr/>
          <p:nvPr/>
        </p:nvSpPr>
        <p:spPr>
          <a:xfrm>
            <a:off x="2218851" y="3574504"/>
            <a:ext cx="4443413" cy="2254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мэрии услугами городской связи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Блок-схема: альтернативный процесс 44"/>
          <p:cNvSpPr/>
          <p:nvPr/>
        </p:nvSpPr>
        <p:spPr>
          <a:xfrm>
            <a:off x="2207739" y="5919241"/>
            <a:ext cx="4448175" cy="2254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Тех.поддержка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АТС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Блок-схема: альтернативный процесс 45"/>
          <p:cNvSpPr/>
          <p:nvPr/>
        </p:nvSpPr>
        <p:spPr>
          <a:xfrm>
            <a:off x="2207739" y="5252491"/>
            <a:ext cx="4448175" cy="2254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выделенных линий связи и Хайком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Блок-схема: альтернативный процесс 46"/>
          <p:cNvSpPr/>
          <p:nvPr/>
        </p:nvSpPr>
        <p:spPr>
          <a:xfrm>
            <a:off x="2214089" y="5587454"/>
            <a:ext cx="4448175" cy="2270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Оплата выделенных линии связи для IP телефонии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Блок-схема: альтернативный процесс 47"/>
          <p:cNvSpPr/>
          <p:nvPr/>
        </p:nvSpPr>
        <p:spPr>
          <a:xfrm>
            <a:off x="2207739" y="4239666"/>
            <a:ext cx="4448175" cy="2254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мэрии услугами междугородной связи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Блок-схема: альтернативный процесс 48"/>
          <p:cNvSpPr/>
          <p:nvPr/>
        </p:nvSpPr>
        <p:spPr>
          <a:xfrm>
            <a:off x="2209326" y="3906291"/>
            <a:ext cx="4449763" cy="2254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мэрии услугами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внутризовоной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связи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Блок-схема: альтернативный процесс 49"/>
          <p:cNvSpPr/>
          <p:nvPr/>
        </p:nvSpPr>
        <p:spPr>
          <a:xfrm>
            <a:off x="2214089" y="4580979"/>
            <a:ext cx="4448175" cy="2254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мэрии услугами международной связи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Блок-схема: альтернативный процесс 50"/>
          <p:cNvSpPr/>
          <p:nvPr/>
        </p:nvSpPr>
        <p:spPr>
          <a:xfrm>
            <a:off x="2214089" y="4912766"/>
            <a:ext cx="4448175" cy="22542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мэрии услугами сотовой связи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Блок-схема: альтернативный процесс 51"/>
          <p:cNvSpPr/>
          <p:nvPr/>
        </p:nvSpPr>
        <p:spPr>
          <a:xfrm>
            <a:off x="801239" y="6238329"/>
            <a:ext cx="5864225" cy="227012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Отправка телеграмм</a:t>
            </a:r>
            <a:endParaRPr lang="ru-RU" altLang="ru-RU" sz="14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8" name="Стрелка вниз 67"/>
          <p:cNvSpPr/>
          <p:nvPr/>
        </p:nvSpPr>
        <p:spPr>
          <a:xfrm rot="16200000">
            <a:off x="1898176" y="2717800"/>
            <a:ext cx="231775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69" name="Прямоугольник 68"/>
          <p:cNvSpPr/>
          <p:nvPr/>
        </p:nvSpPr>
        <p:spPr>
          <a:xfrm>
            <a:off x="791689" y="3574504"/>
            <a:ext cx="1046162" cy="257016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altLang="ru-RU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Телефонная связь</a:t>
            </a:r>
            <a:endParaRPr lang="ru-RU" altLang="ru-RU" sz="13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70" name="Стрелка вниз 69"/>
          <p:cNvSpPr/>
          <p:nvPr/>
        </p:nvSpPr>
        <p:spPr>
          <a:xfrm rot="16200000">
            <a:off x="1900558" y="3521322"/>
            <a:ext cx="233362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1" name="Стрелка вниз 70"/>
          <p:cNvSpPr/>
          <p:nvPr/>
        </p:nvSpPr>
        <p:spPr>
          <a:xfrm rot="16200000">
            <a:off x="1900558" y="3835647"/>
            <a:ext cx="233362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2" name="Стрелка вниз 71"/>
          <p:cNvSpPr/>
          <p:nvPr/>
        </p:nvSpPr>
        <p:spPr>
          <a:xfrm rot="16200000">
            <a:off x="1901351" y="4172991"/>
            <a:ext cx="231775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3" name="Стрелка вниз 72"/>
          <p:cNvSpPr/>
          <p:nvPr/>
        </p:nvSpPr>
        <p:spPr>
          <a:xfrm rot="16200000">
            <a:off x="1901351" y="4511129"/>
            <a:ext cx="231775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4" name="Стрелка вниз 73"/>
          <p:cNvSpPr/>
          <p:nvPr/>
        </p:nvSpPr>
        <p:spPr>
          <a:xfrm rot="16200000">
            <a:off x="1901351" y="4855616"/>
            <a:ext cx="231775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5" name="Стрелка вниз 74"/>
          <p:cNvSpPr/>
          <p:nvPr/>
        </p:nvSpPr>
        <p:spPr>
          <a:xfrm rot="16200000">
            <a:off x="1900557" y="5196135"/>
            <a:ext cx="233363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6" name="Стрелка вниз 75"/>
          <p:cNvSpPr/>
          <p:nvPr/>
        </p:nvSpPr>
        <p:spPr>
          <a:xfrm rot="16200000">
            <a:off x="1901351" y="5527129"/>
            <a:ext cx="231775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7" name="Стрелка вниз 76"/>
          <p:cNvSpPr/>
          <p:nvPr/>
        </p:nvSpPr>
        <p:spPr>
          <a:xfrm rot="16200000">
            <a:off x="1901351" y="5852566"/>
            <a:ext cx="231775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8" name="Стрелка вниз 77"/>
          <p:cNvSpPr/>
          <p:nvPr/>
        </p:nvSpPr>
        <p:spPr>
          <a:xfrm rot="16200000">
            <a:off x="1888651" y="804863"/>
            <a:ext cx="231775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79" name="Прямоугольник 78"/>
          <p:cNvSpPr/>
          <p:nvPr/>
        </p:nvSpPr>
        <p:spPr>
          <a:xfrm>
            <a:off x="782164" y="873125"/>
            <a:ext cx="1044575" cy="25923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ru-RU" sz="14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Интернет и каналы связи</a:t>
            </a:r>
          </a:p>
          <a:p>
            <a:pPr algn="ctr" eaLnBrk="1" hangingPunct="1">
              <a:defRPr/>
            </a:pPr>
            <a:endParaRPr lang="ru-RU" dirty="0"/>
          </a:p>
        </p:txBody>
      </p:sp>
      <p:sp>
        <p:nvSpPr>
          <p:cNvPr id="80" name="Стрелка вниз 79"/>
          <p:cNvSpPr/>
          <p:nvPr/>
        </p:nvSpPr>
        <p:spPr>
          <a:xfrm rot="16200000">
            <a:off x="1888651" y="1176338"/>
            <a:ext cx="231775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1" name="Стрелка вниз 80"/>
          <p:cNvSpPr/>
          <p:nvPr/>
        </p:nvSpPr>
        <p:spPr>
          <a:xfrm rot="16200000">
            <a:off x="1887857" y="1521619"/>
            <a:ext cx="233363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2" name="Стрелка вниз 81"/>
          <p:cNvSpPr/>
          <p:nvPr/>
        </p:nvSpPr>
        <p:spPr>
          <a:xfrm rot="16200000">
            <a:off x="1888651" y="1985963"/>
            <a:ext cx="231775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3" name="Стрелка вниз 82"/>
          <p:cNvSpPr/>
          <p:nvPr/>
        </p:nvSpPr>
        <p:spPr>
          <a:xfrm rot="16200000">
            <a:off x="1887857" y="2394744"/>
            <a:ext cx="233363" cy="35877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ru-RU"/>
          </a:p>
        </p:txBody>
      </p:sp>
      <p:sp>
        <p:nvSpPr>
          <p:cNvPr id="86" name="Прямоугольник 85"/>
          <p:cNvSpPr/>
          <p:nvPr/>
        </p:nvSpPr>
        <p:spPr>
          <a:xfrm>
            <a:off x="571472" y="3000372"/>
            <a:ext cx="1428760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1 469,0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571472" y="5643578"/>
            <a:ext cx="1441747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4 039,0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6715140" y="785794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955,0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9" name="Прямоугольник 88"/>
          <p:cNvSpPr/>
          <p:nvPr/>
        </p:nvSpPr>
        <p:spPr>
          <a:xfrm>
            <a:off x="6715140" y="1142984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67,0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0" name="Прямоугольник 89"/>
          <p:cNvSpPr/>
          <p:nvPr/>
        </p:nvSpPr>
        <p:spPr>
          <a:xfrm>
            <a:off x="6715140" y="1571612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1" name="Прямоугольник 90"/>
          <p:cNvSpPr/>
          <p:nvPr/>
        </p:nvSpPr>
        <p:spPr>
          <a:xfrm>
            <a:off x="6715140" y="2000240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373,0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Прямоугольник 91"/>
          <p:cNvSpPr/>
          <p:nvPr/>
        </p:nvSpPr>
        <p:spPr>
          <a:xfrm>
            <a:off x="6715140" y="2428868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45,0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Прямоугольник 92"/>
          <p:cNvSpPr/>
          <p:nvPr/>
        </p:nvSpPr>
        <p:spPr>
          <a:xfrm>
            <a:off x="6715140" y="2786058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6715140" y="3500438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2 200,0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6715140" y="3857628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820,0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6" name="Прямоугольник 95"/>
          <p:cNvSpPr/>
          <p:nvPr/>
        </p:nvSpPr>
        <p:spPr>
          <a:xfrm>
            <a:off x="6715140" y="4214818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6715140" y="4572008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6715140" y="4857760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350,0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6715140" y="5214950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0" name="Прямоугольник 99"/>
          <p:cNvSpPr/>
          <p:nvPr/>
        </p:nvSpPr>
        <p:spPr>
          <a:xfrm>
            <a:off x="6715140" y="5500702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Прямоугольник 100"/>
          <p:cNvSpPr/>
          <p:nvPr/>
        </p:nvSpPr>
        <p:spPr>
          <a:xfrm>
            <a:off x="6715140" y="5857892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Прямоугольник 101"/>
          <p:cNvSpPr/>
          <p:nvPr/>
        </p:nvSpPr>
        <p:spPr>
          <a:xfrm>
            <a:off x="6715140" y="6215082"/>
            <a:ext cx="1428760" cy="28575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60,0 тыс.руб.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Прямоугольник 102"/>
          <p:cNvSpPr/>
          <p:nvPr/>
        </p:nvSpPr>
        <p:spPr>
          <a:xfrm>
            <a:off x="428596" y="285728"/>
            <a:ext cx="576263" cy="3303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.3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285852" y="142852"/>
            <a:ext cx="7715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0"/>
              </a:spcBef>
            </a:pPr>
            <a:r>
              <a:rPr lang="ru-RU" alt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Содержание</a:t>
            </a:r>
            <a:r>
              <a:rPr lang="ru-RU" alt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, обслуживание, модернизация </a:t>
            </a:r>
            <a:r>
              <a:rPr lang="ru-RU" altLang="ru-RU" sz="1600" b="1" dirty="0" smtClean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  <a:ea typeface="Calibri" pitchFamily="34" charset="0"/>
                <a:cs typeface="Times New Roman" pitchFamily="18" charset="0"/>
              </a:rPr>
              <a:t>и развитие муниципальной системы передачи данных</a:t>
            </a:r>
            <a:endParaRPr lang="ru-RU" altLang="ru-RU" sz="1600" b="1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  <a:ea typeface="Calibri" pitchFamily="34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37921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Picture 3" descr="C:\Users\ПЕТРО\Desktop\architecture-2256490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0069" b="27028"/>
          <a:stretch/>
        </p:blipFill>
        <p:spPr bwMode="auto">
          <a:xfrm rot="5400000">
            <a:off x="4519905" y="2214459"/>
            <a:ext cx="6857998" cy="242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Прямоугольник 20"/>
          <p:cNvSpPr/>
          <p:nvPr/>
        </p:nvSpPr>
        <p:spPr>
          <a:xfrm>
            <a:off x="6734362" y="0"/>
            <a:ext cx="24290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62000"/>
                </a:schemeClr>
              </a:gs>
              <a:gs pos="35000">
                <a:schemeClr val="bg1">
                  <a:alpha val="86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>
            <a:off x="0" y="6597352"/>
            <a:ext cx="916225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432048" y="764704"/>
            <a:ext cx="8460432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827584" y="295900"/>
            <a:ext cx="7632848" cy="338554"/>
          </a:xfrm>
          <a:prstGeom prst="rect">
            <a:avLst/>
          </a:prstGeom>
          <a:noFill/>
          <a:effectLst>
            <a:reflection blurRad="6350" stA="52000" endA="300" endPos="35000" dir="5400000" sy="-100000" algn="bl" rotWithShape="0"/>
          </a:effectLst>
        </p:spPr>
        <p:txBody>
          <a:bodyPr wrap="square" rtlCol="0">
            <a:spAutoFit/>
          </a:bodyPr>
          <a:lstStyle/>
          <a:p>
            <a:pPr algn="r"/>
            <a:r>
              <a:rPr lang="ru-RU" sz="1600" b="1" dirty="0" smtClean="0">
                <a:solidFill>
                  <a:srgbClr val="4F81BD">
                    <a:lumMod val="75000"/>
                  </a:srgbClr>
                </a:solidFill>
                <a:latin typeface="Georgia" panose="02040502050405020303" pitchFamily="18" charset="0"/>
              </a:rPr>
              <a:t>Задача 3. Мероприятия по защите информации </a:t>
            </a:r>
            <a:endParaRPr lang="ru-RU" sz="1600" b="1" dirty="0">
              <a:solidFill>
                <a:srgbClr val="4F81BD">
                  <a:lumMod val="75000"/>
                </a:srgbClr>
              </a:solidFill>
              <a:latin typeface="Georgia" panose="02040502050405020303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244860" y="6165304"/>
            <a:ext cx="504056" cy="50405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244860" y="6186499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prstClr val="black">
                    <a:lumMod val="50000"/>
                    <a:lumOff val="50000"/>
                  </a:prstClr>
                </a:solidFill>
                <a:latin typeface="Georgia" panose="02040502050405020303" pitchFamily="18" charset="0"/>
              </a:rPr>
              <a:t>8</a:t>
            </a:r>
            <a:endParaRPr lang="ru-RU" sz="2400" dirty="0">
              <a:solidFill>
                <a:prstClr val="black">
                  <a:lumMod val="50000"/>
                  <a:lumOff val="50000"/>
                </a:prstClr>
              </a:solidFill>
              <a:latin typeface="Georgia" panose="02040502050405020303" pitchFamily="18" charset="0"/>
            </a:endParaRPr>
          </a:p>
        </p:txBody>
      </p:sp>
      <p:sp>
        <p:nvSpPr>
          <p:cNvPr id="17" name="Блок-схема: альтернативный процесс 16"/>
          <p:cNvSpPr/>
          <p:nvPr/>
        </p:nvSpPr>
        <p:spPr>
          <a:xfrm>
            <a:off x="1043608" y="1052736"/>
            <a:ext cx="6249179" cy="530225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alt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Обеспечение информационной безопасности персональных данных и иных конфиденциальных сведений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7369077" y="1124744"/>
            <a:ext cx="1595411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2104,</a:t>
            </a:r>
            <a:r>
              <a:rPr lang="en-US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395337" y="1154399"/>
            <a:ext cx="576263" cy="3303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</a:t>
            </a:r>
            <a:r>
              <a:rPr lang="en-US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1043807" y="3546847"/>
            <a:ext cx="6249179" cy="530225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Продление лицензий на антивирусную защиту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69276" y="3618855"/>
            <a:ext cx="1595411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958,5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395536" y="3648510"/>
            <a:ext cx="576263" cy="3303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3.2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Блок-схема: альтернативный процесс 38"/>
          <p:cNvSpPr/>
          <p:nvPr/>
        </p:nvSpPr>
        <p:spPr>
          <a:xfrm>
            <a:off x="1043807" y="4437112"/>
            <a:ext cx="6249179" cy="530225"/>
          </a:xfrm>
          <a:prstGeom prst="flowChartAlternateProcess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altLang="ru-RU" sz="14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Аттестация объектов для работы со сведениями, составляющими государственную тайну</a:t>
            </a:r>
            <a:endParaRPr lang="ru-RU" sz="14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369276" y="4509120"/>
            <a:ext cx="1595411" cy="34480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150,0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тыс.руб.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395536" y="4538775"/>
            <a:ext cx="576263" cy="330385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3.3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907704" y="5445224"/>
            <a:ext cx="5904656" cy="490538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1400" b="1" dirty="0">
                <a:latin typeface="Times New Roman" panose="02020603050405020304" pitchFamily="18" charset="0"/>
                <a:cs typeface="Times New Roman" pitchFamily="18" charset="0"/>
              </a:rPr>
              <a:t>ВСЕГО по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itchFamily="18" charset="0"/>
              </a:rPr>
              <a:t>задаче 3.:     3 212,5 тыс.руб</a:t>
            </a:r>
            <a:r>
              <a:rPr lang="ru-RU" sz="1400" b="1" dirty="0">
                <a:latin typeface="Times New Roman" panose="02020603050405020304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3" name="Блок-схема: альтернативный процесс 42"/>
          <p:cNvSpPr/>
          <p:nvPr/>
        </p:nvSpPr>
        <p:spPr>
          <a:xfrm>
            <a:off x="1043608" y="1928390"/>
            <a:ext cx="2232248" cy="1284586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alt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Обновление программного обеспечения - системы защиты информации от несанкционированного доступа «</a:t>
            </a:r>
            <a:r>
              <a:rPr lang="ru-RU" altLang="ru-RU" sz="12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Dallas</a:t>
            </a:r>
            <a:r>
              <a:rPr lang="ru-RU" alt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2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Lock</a:t>
            </a:r>
            <a:r>
              <a:rPr lang="ru-RU" alt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8.0-K»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 eaLnBrk="1" hangingPunct="1">
              <a:defRPr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740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тыс.руб. </a:t>
            </a:r>
          </a:p>
        </p:txBody>
      </p:sp>
      <p:sp>
        <p:nvSpPr>
          <p:cNvPr id="44" name="Стрелка вниз 43"/>
          <p:cNvSpPr/>
          <p:nvPr/>
        </p:nvSpPr>
        <p:spPr>
          <a:xfrm>
            <a:off x="1979712" y="1604541"/>
            <a:ext cx="493266" cy="240283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5" name="Блок-схема: альтернативный процесс 44"/>
          <p:cNvSpPr/>
          <p:nvPr/>
        </p:nvSpPr>
        <p:spPr>
          <a:xfrm>
            <a:off x="3635896" y="1928390"/>
            <a:ext cx="1656184" cy="1284586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alt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Техническая поддержка защищенной сети передачи данных </a:t>
            </a:r>
            <a:r>
              <a:rPr lang="en-US" altLang="ru-RU" sz="12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ViPNet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 eaLnBrk="1" hangingPunct="1">
              <a:defRPr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511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тыс.руб. </a:t>
            </a:r>
          </a:p>
        </p:txBody>
      </p:sp>
      <p:sp>
        <p:nvSpPr>
          <p:cNvPr id="46" name="Стрелка вниз 45"/>
          <p:cNvSpPr/>
          <p:nvPr/>
        </p:nvSpPr>
        <p:spPr>
          <a:xfrm>
            <a:off x="4211960" y="1628800"/>
            <a:ext cx="493266" cy="240283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47" name="Блок-схема: альтернативный процесс 46"/>
          <p:cNvSpPr/>
          <p:nvPr/>
        </p:nvSpPr>
        <p:spPr>
          <a:xfrm>
            <a:off x="5652120" y="1916832"/>
            <a:ext cx="1656184" cy="1296144"/>
          </a:xfrm>
          <a:prstGeom prst="flowChartAlternateProcess">
            <a:avLst/>
          </a:prstGeom>
          <a:solidFill>
            <a:schemeClr val="bg2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indent="-342900" algn="ctr">
              <a:defRPr/>
            </a:pPr>
            <a:r>
              <a:rPr lang="ru-RU" altLang="ru-RU" sz="12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Проведение  аттестации </a:t>
            </a:r>
            <a:r>
              <a:rPr lang="ru-RU" altLang="ru-RU" sz="1200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ИСПДн</a:t>
            </a: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>
              <a:defRPr/>
            </a:pPr>
            <a:endParaRPr lang="ru-RU" sz="12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indent="-342900" algn="ctr" eaLnBrk="1" hangingPunct="1">
              <a:defRPr/>
            </a:pPr>
            <a:r>
              <a:rPr lang="ru-RU" sz="13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853 </a:t>
            </a:r>
            <a:r>
              <a:rPr lang="ru-RU" sz="13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тыс.руб. </a:t>
            </a:r>
          </a:p>
        </p:txBody>
      </p:sp>
      <p:sp>
        <p:nvSpPr>
          <p:cNvPr id="48" name="Стрелка вниз 47"/>
          <p:cNvSpPr/>
          <p:nvPr/>
        </p:nvSpPr>
        <p:spPr>
          <a:xfrm>
            <a:off x="6228184" y="1604541"/>
            <a:ext cx="493266" cy="240283"/>
          </a:xfrm>
          <a:prstGeom prst="downArrow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86070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34854" y="1623222"/>
            <a:ext cx="40689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376092"/>
                </a:solidFill>
                <a:latin typeface="Georgia" panose="02040502050405020303" pitchFamily="18" charset="0"/>
              </a:rPr>
              <a:t>Благодарим за внимание!</a:t>
            </a:r>
            <a:endParaRPr lang="ru-RU" sz="2400" dirty="0">
              <a:solidFill>
                <a:srgbClr val="376092"/>
              </a:solidFill>
              <a:latin typeface="Georgia" panose="02040502050405020303" pitchFamily="18" charset="0"/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>
            <a:off x="1677232" y="1179604"/>
            <a:ext cx="23217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5" descr="C:\Users\ПЕТРО\Desktop\Герб тольятти мал-0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381" y="787844"/>
            <a:ext cx="571906" cy="696940"/>
          </a:xfrm>
          <a:prstGeom prst="rect">
            <a:avLst/>
          </a:prstGeom>
          <a:noFill/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3" descr="C:\Users\ПЕТРО\Desktop\architecture-2256490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0069" b="27028"/>
          <a:stretch/>
        </p:blipFill>
        <p:spPr bwMode="auto">
          <a:xfrm rot="5400000">
            <a:off x="4519905" y="2214459"/>
            <a:ext cx="6857998" cy="24290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6734362" y="0"/>
            <a:ext cx="24290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49000"/>
                </a:schemeClr>
              </a:gs>
              <a:gs pos="35000">
                <a:schemeClr val="bg1">
                  <a:alpha val="65000"/>
                </a:schemeClr>
              </a:gs>
              <a:gs pos="100000">
                <a:schemeClr val="bg1"/>
              </a:gs>
            </a:gsLst>
            <a:lin ang="108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>
            <a:off x="0" y="6597352"/>
            <a:ext cx="9162256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5131831" y="1179604"/>
            <a:ext cx="232173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545397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1554</TotalTime>
  <Words>819</Words>
  <Application>Microsoft Office PowerPoint</Application>
  <PresentationFormat>Экран (4:3)</PresentationFormat>
  <Paragraphs>174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</dc:creator>
  <cp:lastModifiedBy>Макеева Юлия Викторовна</cp:lastModifiedBy>
  <cp:revision>78</cp:revision>
  <dcterms:created xsi:type="dcterms:W3CDTF">2017-06-15T12:30:47Z</dcterms:created>
  <dcterms:modified xsi:type="dcterms:W3CDTF">2017-09-22T07:40:32Z</dcterms:modified>
</cp:coreProperties>
</file>