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0" r:id="rId4"/>
    <p:sldId id="264" r:id="rId5"/>
    <p:sldId id="271" r:id="rId6"/>
    <p:sldId id="272" r:id="rId7"/>
    <p:sldId id="273" r:id="rId8"/>
    <p:sldId id="266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947" autoAdjust="0"/>
  </p:normalViewPr>
  <p:slideViewPr>
    <p:cSldViewPr showGuides="1">
      <p:cViewPr>
        <p:scale>
          <a:sx n="100" d="100"/>
          <a:sy n="100" d="100"/>
        </p:scale>
        <p:origin x="-19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depthPercent val="100"/>
      <c:perspective val="30"/>
    </c:view3D>
    <c:plotArea>
      <c:layout>
        <c:manualLayout>
          <c:layoutTarget val="inner"/>
          <c:xMode val="edge"/>
          <c:yMode val="edge"/>
          <c:x val="8.9243849906306266E-3"/>
          <c:y val="4.6180560416025092E-2"/>
          <c:w val="0.63644367957520764"/>
          <c:h val="0.95381943958397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7628151213550294E-2"/>
                  <c:y val="-4.68850611719253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801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7659805977821671"/>
                  <c:y val="-0.189910963002883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302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9.2709758395688222E-2"/>
                  <c:y val="7.07512545843948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45,0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4.1181777866132474E-3"/>
                  <c:y val="-7.680173717069352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445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 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5.7604848319450765E-2"/>
                  <c:y val="-0.118716360690388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758</a:t>
                    </a:r>
                    <a:r>
                      <a:rPr lang="en-US" dirty="0" smtClean="0"/>
                      <a:t>,0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5"/>
              <c:layout>
                <c:manualLayout>
                  <c:x val="-2.9417404121118598E-3"/>
                  <c:y val="-5.59357414821243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721</a:t>
                    </a:r>
                    <a:r>
                      <a:rPr lang="en-US" dirty="0" smtClean="0"/>
                      <a:t>,0</a:t>
                    </a:r>
                    <a:endParaRPr lang="ru-RU" baseline="0" dirty="0" smtClean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168</a:t>
                    </a:r>
                    <a:r>
                      <a:rPr lang="ru-RU" dirty="0" smtClean="0"/>
                      <a:t>,0 </a:t>
                    </a:r>
                  </a:p>
                </c:rich>
              </c:tx>
              <c:showVal val="1"/>
            </c:dLbl>
            <c:spPr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ДИТиС - 19 801 тыс.руб.</c:v>
                </c:pt>
                <c:pt idx="1">
                  <c:v>МАУ МФЦ МЗ - 144 302 тыс.руб.</c:v>
                </c:pt>
                <c:pt idx="2">
                  <c:v>МАУ МФЦ иные цели - 345 тыс.руб.</c:v>
                </c:pt>
                <c:pt idx="3">
                  <c:v>МБУ ГИМЦ МЗ - 2 445 тыс.руб.</c:v>
                </c:pt>
                <c:pt idx="4">
                  <c:v>ПНО - 55 758 тыс.руб.</c:v>
                </c:pt>
                <c:pt idx="5">
                  <c:v>Доплаты к пенсии муниципальным служащим - 42 721 тыс.руб.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19801</c:v>
                </c:pt>
                <c:pt idx="1">
                  <c:v>144302</c:v>
                </c:pt>
                <c:pt idx="2" formatCode="General">
                  <c:v>345</c:v>
                </c:pt>
                <c:pt idx="3">
                  <c:v>2445</c:v>
                </c:pt>
                <c:pt idx="4">
                  <c:v>55758</c:v>
                </c:pt>
                <c:pt idx="5">
                  <c:v>42721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9166666666667"/>
          <c:y val="0"/>
          <c:w val="0.31008600073637632"/>
          <c:h val="0.61165976091155971"/>
        </c:manualLayout>
      </c:layout>
      <c:txPr>
        <a:bodyPr/>
        <a:lstStyle/>
        <a:p>
          <a:pPr>
            <a:defRPr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обеспечения в полном объёме «Требований ФСТЭК РФ по наличию СЗИ» необходимо дополнительно 7638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 на приобретение ПК в сборе. Содержание и техобслуживание компьютерной техники профинансировано в объёмах текущего года что приводит к невозможности выполнять сложные (дорогостоящие) ремонты техники. Парк техники устаревает, замена происходит катастрофически недостаточном объёме. Для обеспечения ликвидаций ЧС необходимо приобрести радиостанции и фотоаппараты на сумму 753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По поручению главы был проработаны варианты обеспечения проведения мероприятий на площадях Администрации и на выездных совещаниях в иных зданиях в итоге необходимо фин. средств в размере 2692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Для обеспечения бесперебойной надежной работы серверов и сетевой инфраструктуры администрации необходимо приобрести ИБП и заменить аккумуляторы в существующих ИБП на сумму 1800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Доступ Интернет на б-р Ленина,15  через коллектор Ростелеком. Заменить арендодателя технически невозможно. Тарифы были пересчитаны.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Изначально,</a:t>
            </a:r>
            <a:r>
              <a:rPr lang="ru-RU" baseline="0" dirty="0" smtClean="0"/>
              <a:t> мероприятия по информационной безопасности были запланированы на 2019 год по минимальному уровню, необходимому для поддержания нормальной работы уже существующих средств и систем защиты информации. Однако, финансирование даже этих минимально необходимых мероприятий предложено осуществлять с существенным дефицитом. Подтверждено финансирование в достаточном объеме только части мероприятий: антивирусная защита, техническая поддержка защищенной сети передачи данных, аттестация информационных систем персональных данных. Отказ от финансирования приобретения лицензий на использование операционных систем </a:t>
            </a:r>
            <a:r>
              <a:rPr lang="en-US" baseline="0" dirty="0" smtClean="0"/>
              <a:t>Windows 10</a:t>
            </a:r>
            <a:r>
              <a:rPr lang="ru-RU" baseline="0" dirty="0" smtClean="0"/>
              <a:t> не позволит работать с электронной подписью на 245-ти автоматизированных рабочих местах сотрудников администрации, что неизбежно приведет к срыву работ органов местного самоуправления с государственными информационными системами (в том числе к неисполнению требований ФЗ по оказанию государственных и муниципальных услуг). Отказ от продления лицензии на сетевой сканер безопасности приведет, помимо ухудшения уровня защиты информации, к неисполнению требований ФСТЭК РФ, что ведет к административным мерам наказания. Недостаток финансирования мероприятий по защите объектов информатизации для работы со сведениями, составляющими государственную тайну неизбежно повлечет вывод из эксплуатации части АРМ и срыву соответствующих работ, т.к. без проведения аттестации АРМ работа с </a:t>
            </a:r>
            <a:r>
              <a:rPr lang="ru-RU" baseline="0" dirty="0" err="1" smtClean="0"/>
              <a:t>гос.тайной</a:t>
            </a:r>
            <a:r>
              <a:rPr lang="ru-RU" baseline="0" dirty="0" smtClean="0"/>
              <a:t> запрещена по требованию ФЗ. Отсутствие финансирования обновления системы защиты от несанкционированного доступа не позволит обеспечить совместимость с новыми версиями системного программного обеспечения (операционные системы и средства криптографической защит информации), что понизит уровень защищенности информационных ресурсов администрации городского округа Тольятти или сделает </a:t>
            </a:r>
            <a:r>
              <a:rPr lang="ru-RU" baseline="0" smtClean="0"/>
              <a:t>невозможным выполнение работ </a:t>
            </a:r>
            <a:r>
              <a:rPr lang="ru-RU" baseline="0" dirty="0" smtClean="0"/>
              <a:t>по предоставлению государственных и муниципальных услуг.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201</a:t>
            </a:r>
            <a:r>
              <a:rPr lang="en-US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</a:t>
            </a:r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9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год = 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65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3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72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000108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14414" y="3357562"/>
            <a:ext cx="6459464" cy="71438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ДСО по созданию условий для улучшения качества жизни жителей г.о.Тольятти обеспечения социальной стабильности на 2017-2021 годы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42976" y="857232"/>
            <a:ext cx="6459463" cy="70734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2017-2021годы»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928670"/>
            <a:ext cx="942975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166 893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29586" y="3429000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500438"/>
            <a:ext cx="576262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6643702" y="1857364"/>
            <a:ext cx="349250" cy="142876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14414" y="2071678"/>
            <a:ext cx="1848838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801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500166" y="4500570"/>
            <a:ext cx="2286016" cy="57150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 </a:t>
            </a:r>
          </a:p>
          <a:p>
            <a:pPr indent="-342900" algn="ctr">
              <a:defRPr/>
            </a:pP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245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857884" y="2071678"/>
            <a:ext cx="1881899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на выполнение МЗ МБУ ГИМЦ</a:t>
            </a:r>
          </a:p>
          <a:p>
            <a:pPr indent="-342900" algn="ctr">
              <a:defRPr/>
            </a:pP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2 445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2500298" y="4214818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857356" y="1857364"/>
            <a:ext cx="349250" cy="142876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214414" y="5357826"/>
            <a:ext cx="645946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2017-2021 годы»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29586" y="5429264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42 721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5500702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286248" y="1643050"/>
            <a:ext cx="349250" cy="1428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571868" y="1857364"/>
            <a:ext cx="1848838" cy="135732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выполнение МЗ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302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иные цели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000760" y="4214818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072066" y="4500570"/>
            <a:ext cx="2357454" cy="53975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513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2019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-635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1. Формирование электронного муниципалитета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784" y="1048373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05023" y="2513513"/>
            <a:ext cx="6648911" cy="7191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доступа граждан  к  информации о деятельности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главы и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через сеть Интернет, использование Интернет-технологий по функциональному взаимодействию органов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08881" y="955675"/>
            <a:ext cx="6645054" cy="61719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 услуг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администрацией 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электронном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2119" y="1035709"/>
            <a:ext cx="942975" cy="47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92119" y="2620668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5886" y="2657181"/>
            <a:ext cx="576262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08881" y="5941230"/>
            <a:ext cx="4390752" cy="490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1: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3 027, 4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05023" y="1737537"/>
            <a:ext cx="3067995" cy="68262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электронных форм  заявлений на РПГУ 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САМВ</a:t>
            </a: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207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205023" y="3429000"/>
            <a:ext cx="1962647" cy="714301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ИС «Открытый город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165тыс.руб.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581129" y="1737537"/>
            <a:ext cx="3087216" cy="68262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электронных форм  заявлений на РПГУ 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САМВ</a:t>
            </a: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208880" y="4414157"/>
            <a:ext cx="664505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98469" y="4502262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2 556,4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0784" y="4538775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1208881" y="5314954"/>
            <a:ext cx="3064137" cy="46831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СЭД «Дело»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2 556,4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581129" y="5314954"/>
            <a:ext cx="3087215" cy="46831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СЭД «Дело»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опции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ССТУ.рф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-750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196401" y="3419202"/>
            <a:ext cx="1818995" cy="89698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Модернизация моб. приложения ИС «Открытый город» 200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055341" y="3419202"/>
            <a:ext cx="1818995" cy="89698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Интеграция ИС «Открытый город» с ИС «Близко» с  419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6944437" y="3400225"/>
            <a:ext cx="1818995" cy="89698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 «Открытый город» в рамках проекта «Умный город» 1 млн. руб..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77329" y="5941229"/>
            <a:ext cx="3171835" cy="490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по Задаче 1: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2 369 тыс.руб.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929214" y="1586081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2637570" y="1586081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646310" y="3281503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3591764" y="3264103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425008" y="3267216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7088621" y="3257278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2606056" y="5149780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004497" y="5149780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716106" y="0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836317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6305441"/>
            <a:ext cx="4106579" cy="4653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Мероприятию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.1.: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616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,1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2582" y="891808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0743" y="780379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550032" y="1135097"/>
            <a:ext cx="8253730" cy="1496491"/>
            <a:chOff x="550032" y="1187332"/>
            <a:chExt cx="8253730" cy="149649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209106" y="1230984"/>
              <a:ext cx="1545739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65,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43" name="Блок-схема: альтернативный процесс 42"/>
            <p:cNvSpPr/>
            <p:nvPr/>
          </p:nvSpPr>
          <p:spPr>
            <a:xfrm>
              <a:off x="1075733" y="1187332"/>
              <a:ext cx="5995008" cy="432113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eaLnBrk="1" hangingPunct="1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сопровождение и совершенствование</a:t>
              </a:r>
            </a:p>
            <a:p>
              <a:pPr indent="-342900" algn="ctr" eaLnBrk="1" hangingPunct="1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информационных систем АИС ОГД и ГИС «</a:t>
              </a: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ИнГЕО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  <p:sp>
          <p:nvSpPr>
            <p:cNvPr id="44" name="Блок-схема: альтернативный процесс 43"/>
            <p:cNvSpPr/>
            <p:nvPr/>
          </p:nvSpPr>
          <p:spPr>
            <a:xfrm>
              <a:off x="1805922" y="1762676"/>
              <a:ext cx="1380371" cy="921147"/>
            </a:xfrm>
            <a:prstGeom prst="flowChartAlternateProcess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Лицензионное сопровождение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ГИС </a:t>
              </a:r>
              <a:r>
                <a:rPr lang="ru-RU" sz="13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ИнГЕО</a:t>
              </a: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sz="13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64  </a:t>
              </a: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45" name="Блок-схема: альтернативный процесс 44"/>
            <p:cNvSpPr/>
            <p:nvPr/>
          </p:nvSpPr>
          <p:spPr>
            <a:xfrm>
              <a:off x="3253220" y="1742039"/>
              <a:ext cx="2736304" cy="941784"/>
            </a:xfrm>
            <a:prstGeom prst="flowChartAlternateProcess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eaLnBrk="1" hangingPunct="1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Внесение </a:t>
              </a:r>
              <a:r>
                <a:rPr lang="ru-RU" sz="13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изменений в </a:t>
              </a: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подсистему интеграции АИС ОГД с внешними  подсистемами федерального уровня (</a:t>
              </a:r>
              <a:r>
                <a:rPr lang="ru-RU" sz="13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СМЭВ3) 256 </a:t>
              </a:r>
              <a:r>
                <a:rPr lang="ru-RU" sz="13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47" name="Блок-схема: альтернативный процесс 46"/>
            <p:cNvSpPr/>
            <p:nvPr/>
          </p:nvSpPr>
          <p:spPr>
            <a:xfrm>
              <a:off x="550032" y="1731721"/>
              <a:ext cx="1181891" cy="940227"/>
            </a:xfrm>
            <a:prstGeom prst="flowChartAlternateProcess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eaLnBrk="1" hangingPunct="1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Внесение изменений</a:t>
              </a:r>
            </a:p>
            <a:p>
              <a:pPr indent="-342900" algn="ctr" eaLnBrk="1" hangingPunct="1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 АИС ОГД</a:t>
              </a:r>
            </a:p>
            <a:p>
              <a:pPr indent="-342900" algn="ctr" eaLnBrk="1" hangingPunct="1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215 тыс.руб. </a:t>
              </a:r>
            </a:p>
          </p:txBody>
        </p:sp>
        <p:sp>
          <p:nvSpPr>
            <p:cNvPr id="51" name="Блок-схема: альтернативный процесс 50"/>
            <p:cNvSpPr/>
            <p:nvPr/>
          </p:nvSpPr>
          <p:spPr>
            <a:xfrm>
              <a:off x="6067458" y="1762676"/>
              <a:ext cx="2736304" cy="921147"/>
            </a:xfrm>
            <a:prstGeom prst="flowChartAlternateProcess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Внесение </a:t>
              </a:r>
              <a:r>
                <a:rPr lang="ru-RU" sz="13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изменений в </a:t>
              </a: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подсистему интеграции АИС ОГД с внешними  подсистемами регионального уровня </a:t>
              </a:r>
              <a:r>
                <a:rPr lang="ru-RU" sz="13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230 </a:t>
              </a:r>
              <a:r>
                <a:rPr lang="ru-RU" sz="13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sz="1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54" name="Стрелка вниз 53"/>
            <p:cNvSpPr/>
            <p:nvPr/>
          </p:nvSpPr>
          <p:spPr>
            <a:xfrm>
              <a:off x="1075733" y="1619445"/>
              <a:ext cx="349250" cy="16827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Стрелка вниз 54"/>
            <p:cNvSpPr/>
            <p:nvPr/>
          </p:nvSpPr>
          <p:spPr>
            <a:xfrm>
              <a:off x="2321482" y="1630838"/>
              <a:ext cx="349250" cy="16827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Стрелка вниз 55"/>
            <p:cNvSpPr/>
            <p:nvPr/>
          </p:nvSpPr>
          <p:spPr>
            <a:xfrm>
              <a:off x="4406503" y="1623708"/>
              <a:ext cx="349250" cy="16827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Стрелка вниз 56"/>
            <p:cNvSpPr/>
            <p:nvPr/>
          </p:nvSpPr>
          <p:spPr>
            <a:xfrm>
              <a:off x="6671022" y="1629545"/>
              <a:ext cx="349250" cy="16827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3"/>
          <p:cNvGrpSpPr/>
          <p:nvPr/>
        </p:nvGrpSpPr>
        <p:grpSpPr>
          <a:xfrm>
            <a:off x="7202006" y="2750982"/>
            <a:ext cx="1520285" cy="3144244"/>
            <a:chOff x="7375408" y="2996952"/>
            <a:chExt cx="1520285" cy="3144244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375410" y="3434244"/>
              <a:ext cx="1513185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1 801,3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375736" y="3828102"/>
              <a:ext cx="1512859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526,6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375410" y="4216600"/>
              <a:ext cx="1513185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307,2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375736" y="4608453"/>
              <a:ext cx="1512859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110,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375410" y="5015341"/>
              <a:ext cx="1513186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100,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375736" y="5393329"/>
              <a:ext cx="1512859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64,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375408" y="5796388"/>
              <a:ext cx="1513187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37,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382508" y="2996952"/>
              <a:ext cx="1513185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200,0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821562" y="2750982"/>
            <a:ext cx="6272928" cy="3128870"/>
            <a:chOff x="821562" y="2803217"/>
            <a:chExt cx="6272928" cy="3128870"/>
          </a:xfrm>
        </p:grpSpPr>
        <p:sp>
          <p:nvSpPr>
            <p:cNvPr id="58" name="Блок-схема: альтернативный процесс 57"/>
            <p:cNvSpPr/>
            <p:nvPr/>
          </p:nvSpPr>
          <p:spPr>
            <a:xfrm>
              <a:off x="845310" y="3232822"/>
              <a:ext cx="6225431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лицензионное сопровождение ПК «Парус8»</a:t>
              </a:r>
            </a:p>
          </p:txBody>
        </p:sp>
        <p:sp>
          <p:nvSpPr>
            <p:cNvPr id="60" name="Блок-схема: альтернативный процесс 59"/>
            <p:cNvSpPr/>
            <p:nvPr/>
          </p:nvSpPr>
          <p:spPr>
            <a:xfrm>
              <a:off x="845310" y="3634367"/>
              <a:ext cx="6249180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лицензионное сопровождение ПК «Гранд-смета»</a:t>
              </a:r>
            </a:p>
          </p:txBody>
        </p:sp>
        <p:sp>
          <p:nvSpPr>
            <p:cNvPr id="61" name="Блок-схема: альтернативный процесс 60"/>
            <p:cNvSpPr/>
            <p:nvPr/>
          </p:nvSpPr>
          <p:spPr>
            <a:xfrm>
              <a:off x="833434" y="4005357"/>
              <a:ext cx="6249181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сопровождение СПС «</a:t>
              </a: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КонсультантПлюс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  <p:sp>
          <p:nvSpPr>
            <p:cNvPr id="62" name="Блок-схема: альтернативный процесс 61"/>
            <p:cNvSpPr/>
            <p:nvPr/>
          </p:nvSpPr>
          <p:spPr>
            <a:xfrm>
              <a:off x="821890" y="4407031"/>
              <a:ext cx="6249179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информационное обслуживание ПК «NORMA GS»</a:t>
              </a:r>
            </a:p>
          </p:txBody>
        </p:sp>
        <p:sp>
          <p:nvSpPr>
            <p:cNvPr id="63" name="Блок-схема: альтернативный процесс 62"/>
            <p:cNvSpPr/>
            <p:nvPr/>
          </p:nvSpPr>
          <p:spPr>
            <a:xfrm>
              <a:off x="833436" y="4813919"/>
              <a:ext cx="6249179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сопровождение ПК «</a:t>
              </a: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SAUMI»</a:t>
              </a:r>
            </a:p>
          </p:txBody>
        </p:sp>
        <p:sp>
          <p:nvSpPr>
            <p:cNvPr id="64" name="Блок-схема: альтернативный процесс 63"/>
            <p:cNvSpPr/>
            <p:nvPr/>
          </p:nvSpPr>
          <p:spPr>
            <a:xfrm>
              <a:off x="833434" y="5191907"/>
              <a:ext cx="6249179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сопровождение ПК «Адепт-Проект»</a:t>
              </a:r>
            </a:p>
          </p:txBody>
        </p:sp>
        <p:sp>
          <p:nvSpPr>
            <p:cNvPr id="65" name="Блок-схема: альтернативный процесс 64"/>
            <p:cNvSpPr/>
            <p:nvPr/>
          </p:nvSpPr>
          <p:spPr>
            <a:xfrm>
              <a:off x="821562" y="5594966"/>
              <a:ext cx="6249179" cy="337121"/>
            </a:xfrm>
            <a:prstGeom prst="flowChartAlternateProcess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Годовая лицензионная подписка на использование ПО  «ESTIMATE»</a:t>
              </a:r>
            </a:p>
          </p:txBody>
        </p:sp>
        <p:sp>
          <p:nvSpPr>
            <p:cNvPr id="41" name="Блок-схема: альтернативный процесс 40"/>
            <p:cNvSpPr/>
            <p:nvPr/>
          </p:nvSpPr>
          <p:spPr>
            <a:xfrm>
              <a:off x="1087607" y="2803217"/>
              <a:ext cx="5983134" cy="337121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Модификация  прикладного ПО МИС «Корпоративный </a:t>
              </a: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портал»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Блок-схема: альтернативный процесс 47"/>
          <p:cNvSpPr/>
          <p:nvPr/>
        </p:nvSpPr>
        <p:spPr>
          <a:xfrm>
            <a:off x="845312" y="5925831"/>
            <a:ext cx="4590784" cy="33712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«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OfficeStd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79093" y="5929330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705,0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202006" y="5938916"/>
            <a:ext cx="1513187" cy="3448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76056" y="6309320"/>
            <a:ext cx="3600400" cy="465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Дефицит по задаче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.1.: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00,0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12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02755"/>
            <a:ext cx="12715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43479" y="836712"/>
            <a:ext cx="2620507" cy="8230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85720" y="1980739"/>
            <a:ext cx="2619612" cy="6561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1 862,0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836433" y="936274"/>
            <a:ext cx="260350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069230" y="836712"/>
            <a:ext cx="5726684" cy="235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069229" y="1124744"/>
            <a:ext cx="5726685" cy="8351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36095" y="2142215"/>
            <a:ext cx="3319565" cy="2722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ПК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комплекте 245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858992" y="1354087"/>
            <a:ext cx="211658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5243224" y="2218384"/>
            <a:ext cx="254922" cy="130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85719" y="5318736"/>
            <a:ext cx="2779935" cy="6793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594033" y="4332991"/>
            <a:ext cx="1341933" cy="6264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сервера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90019" y="4179391"/>
            <a:ext cx="1890712" cy="9779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серверного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2285795" y="4420060"/>
            <a:ext cx="207773" cy="39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4829567" y="2772855"/>
            <a:ext cx="4062913" cy="44012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радиостанций для  ликвидации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653,0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4855855" y="3325046"/>
            <a:ext cx="4180641" cy="45017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фотоаппаратов 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ликвидации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6414236" y="4005064"/>
            <a:ext cx="1962150" cy="954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ИБП для серверов и замена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</a:t>
            </a: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6414236" y="5085184"/>
            <a:ext cx="1962150" cy="99730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презентационного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2 692,0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4194026" y="4103278"/>
            <a:ext cx="1962150" cy="176447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Запчасти для ремонта и подержания в работоспособном состоянии ВКС и презентационного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3141005" y="1992670"/>
            <a:ext cx="2160240" cy="63913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компьютерной техники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7 638,0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2876447" y="2185217"/>
            <a:ext cx="289415" cy="231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274076" y="2751325"/>
            <a:ext cx="4339205" cy="12760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г.о.Тольятти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12.03.2018 № 765-п/1 "Об утверждении порядка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создания,хранения,использования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восполнения резерва материальных ресурсов для ликвидации ЧС природного и техногенного характера на территории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г.о.Тольятти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4567392" y="2919155"/>
            <a:ext cx="312105" cy="212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4579682" y="3422967"/>
            <a:ext cx="309771" cy="242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88024" y="6237312"/>
            <a:ext cx="3588362" cy="275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по Задаче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2.2:  13 233,0 тыс.руб.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42178" y="6227911"/>
            <a:ext cx="3440941" cy="285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2.2: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4 312,0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2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14089" y="847725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14089" y="1185863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0914" y="242088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210915" y="2780927"/>
            <a:ext cx="2847064" cy="3188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оборудования 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06151" y="1927225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212501" y="1474788"/>
            <a:ext cx="4449763" cy="35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волоконно-оптическим кабелем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07739" y="5805264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07739" y="5003775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14089" y="5434236"/>
            <a:ext cx="4448175" cy="2270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214089" y="4005064"/>
            <a:ext cx="4448175" cy="393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международной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2214089" y="4571727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1898176" y="271780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4 039,0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1901351" y="401357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1901351" y="4517628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900557" y="4933131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1351" y="536597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901351" y="57417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888651" y="8048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1 469,0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888651" y="1176338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887857" y="1521619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888651" y="19859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887857" y="2394744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6715140" y="78579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955,0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715140" y="114298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715140" y="1571612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715140" y="2000240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373,0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31472" y="2783208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715140" y="2423168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715140" y="3429000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715140" y="4077072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715140" y="4583408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715140" y="4941168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715140" y="5375496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715140" y="580754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43640" y="2780928"/>
            <a:ext cx="1428760" cy="28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283,0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788024" y="6237312"/>
            <a:ext cx="3379105" cy="275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по Задаче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2.3:  283,0 тыс.руб.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142178" y="6227911"/>
            <a:ext cx="3440941" cy="285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2.3: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 508,0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0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43608" y="1052736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9077" y="1124744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1364,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337" y="1154399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43807" y="3546847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69276" y="3618855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3648510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043807" y="4437112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Аттестация объектов для работы со сведениями, составляющими государственную тайну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69276" y="4452344"/>
            <a:ext cx="1595411" cy="2516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4538775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43608" y="5445224"/>
            <a:ext cx="3666326" cy="490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задаче 3:     2 337,5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827584" y="1928390"/>
            <a:ext cx="1224136" cy="12845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СЗИ НСД «</a:t>
            </a:r>
            <a:r>
              <a:rPr lang="ru-RU" alt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Lock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8.0-K»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hangingPunct="1"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1187624" y="1604541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123728" y="1928390"/>
            <a:ext cx="1512168" cy="128458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hangingPunct="1"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511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2627784" y="1628800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3707904" y="1916832"/>
            <a:ext cx="1224136" cy="129614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 аттестации </a:t>
            </a:r>
            <a:r>
              <a:rPr lang="ru-RU" alt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ИСПДн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hangingPunct="1"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853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8" name="Стрелка вниз 47"/>
          <p:cNvSpPr/>
          <p:nvPr/>
        </p:nvSpPr>
        <p:spPr>
          <a:xfrm>
            <a:off x="4067944" y="1614066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69077" y="4761553"/>
            <a:ext cx="1595411" cy="251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004048" y="1916832"/>
            <a:ext cx="1224136" cy="129614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Продление лицензии на сетевой сканер безопасности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hangingPunct="1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-215тыс.руб.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364088" y="1614066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300192" y="1916832"/>
            <a:ext cx="1296144" cy="129614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лицензий на ОС </a:t>
            </a:r>
            <a:r>
              <a:rPr lang="en-US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hangingPunct="1">
              <a:defRPr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 eaLnBrk="1" hangingPunct="1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-3200тыс.руб.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6660232" y="1614066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76056" y="5445224"/>
            <a:ext cx="3666326" cy="490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 по задаче 3:     5 165,0 тыс.руб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60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1409</Words>
  <Application>Microsoft Office PowerPoint</Application>
  <PresentationFormat>Экран (4:3)</PresentationFormat>
  <Paragraphs>209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Макеева Юлия Викторовна</cp:lastModifiedBy>
  <cp:revision>108</cp:revision>
  <dcterms:created xsi:type="dcterms:W3CDTF">2017-06-15T12:30:47Z</dcterms:created>
  <dcterms:modified xsi:type="dcterms:W3CDTF">2018-09-26T12:03:09Z</dcterms:modified>
</cp:coreProperties>
</file>