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theme/theme7.xml" ContentType="application/vnd.openxmlformats-officedocument.theme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97" r:id="rId3"/>
    <p:sldMasterId id="2147483711" r:id="rId4"/>
    <p:sldMasterId id="2147483724" r:id="rId5"/>
    <p:sldMasterId id="2147483737" r:id="rId6"/>
    <p:sldMasterId id="2147483786" r:id="rId7"/>
    <p:sldMasterId id="2147483834" r:id="rId8"/>
  </p:sldMasterIdLst>
  <p:notesMasterIdLst>
    <p:notesMasterId r:id="rId24"/>
  </p:notesMasterIdLst>
  <p:sldIdLst>
    <p:sldId id="256" r:id="rId9"/>
    <p:sldId id="281" r:id="rId10"/>
    <p:sldId id="285" r:id="rId11"/>
    <p:sldId id="283" r:id="rId12"/>
    <p:sldId id="258" r:id="rId13"/>
    <p:sldId id="259" r:id="rId14"/>
    <p:sldId id="260" r:id="rId15"/>
    <p:sldId id="261" r:id="rId16"/>
    <p:sldId id="267" r:id="rId17"/>
    <p:sldId id="269" r:id="rId18"/>
    <p:sldId id="271" r:id="rId19"/>
    <p:sldId id="272" r:id="rId20"/>
    <p:sldId id="274" r:id="rId21"/>
    <p:sldId id="279" r:id="rId22"/>
    <p:sldId id="278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0" autoAdjust="0"/>
    <p:restoredTop sz="94868" autoAdjust="0"/>
  </p:normalViewPr>
  <p:slideViewPr>
    <p:cSldViewPr snapToGrid="0">
      <p:cViewPr varScale="1">
        <p:scale>
          <a:sx n="68" d="100"/>
          <a:sy n="68" d="100"/>
        </p:scale>
        <p:origin x="96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Проект бюджета на 2015 год </a:t>
            </a:r>
          </a:p>
          <a:p>
            <a:pPr>
              <a:defRPr/>
            </a:pPr>
            <a:r>
              <a:rPr lang="ru-RU"/>
              <a:t>по учреждениям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7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explosion val="4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3"/>
                <c:pt idx="0">
                  <c:v>МКУ "Охрана общественного порядка"</c:v>
                </c:pt>
                <c:pt idx="1">
                  <c:v>МКУ "ЦГЗ г.о. Тольятти"</c:v>
                </c:pt>
                <c:pt idx="2">
                  <c:v>МБОУ ДПО (ПК) С "Курсы ГО г.о. Тольятти"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51649</c:v>
                </c:pt>
                <c:pt idx="1">
                  <c:v>62862</c:v>
                </c:pt>
                <c:pt idx="2">
                  <c:v>3048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105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1DDA94-EAB7-4F0B-B921-E22195688E8D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E3C5E3-1ACD-46B6-A1D6-46890CDB151C}">
      <dgm:prSet phldrT="[Текст]"/>
      <dgm:spPr/>
      <dgm:t>
        <a:bodyPr/>
        <a:lstStyle/>
        <a:p>
          <a:r>
            <a:rPr lang="ru-RU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Департамент общественной безопасности мэрии  городского округа Тольятти</a:t>
          </a:r>
          <a:endParaRPr lang="ru-RU" dirty="0">
            <a:solidFill>
              <a:schemeClr val="accent4">
                <a:lumMod val="60000"/>
                <a:lumOff val="40000"/>
              </a:schemeClr>
            </a:solidFill>
          </a:endParaRPr>
        </a:p>
      </dgm:t>
    </dgm:pt>
    <dgm:pt modelId="{20DD05AE-C395-408C-951E-203192F5A67F}" type="parTrans" cxnId="{A996DE1C-2727-42A7-A32D-DDAD432218BF}">
      <dgm:prSet/>
      <dgm:spPr/>
      <dgm:t>
        <a:bodyPr/>
        <a:lstStyle/>
        <a:p>
          <a:endParaRPr lang="ru-RU"/>
        </a:p>
      </dgm:t>
    </dgm:pt>
    <dgm:pt modelId="{DF09F914-9665-4FD4-ACF4-9F236A0141BF}" type="sibTrans" cxnId="{A996DE1C-2727-42A7-A32D-DDAD432218BF}">
      <dgm:prSet/>
      <dgm:spPr/>
      <dgm:t>
        <a:bodyPr/>
        <a:lstStyle/>
        <a:p>
          <a:endParaRPr lang="ru-RU"/>
        </a:p>
      </dgm:t>
    </dgm:pt>
    <dgm:pt modelId="{162190BE-EAC8-4CB8-805D-0E409CD77632}">
      <dgm:prSet phldrT="[Текст]"/>
      <dgm:spPr/>
      <dgm:t>
        <a:bodyPr/>
        <a:lstStyle/>
        <a:p>
          <a:r>
            <a:rPr lang="ru-RU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МБОУ ДПО (ПК) С «Курсы ГО г.о. Тольятти»</a:t>
          </a:r>
        </a:p>
        <a:p>
          <a:endParaRPr lang="ru-RU" dirty="0"/>
        </a:p>
      </dgm:t>
    </dgm:pt>
    <dgm:pt modelId="{CED519C0-2061-4C9E-A066-8B685F9F485E}" type="parTrans" cxnId="{A07771ED-C30B-4EA5-94F5-16F1034D17A9}">
      <dgm:prSet/>
      <dgm:spPr/>
      <dgm:t>
        <a:bodyPr/>
        <a:lstStyle/>
        <a:p>
          <a:endParaRPr lang="ru-RU"/>
        </a:p>
      </dgm:t>
    </dgm:pt>
    <dgm:pt modelId="{1C197547-AED0-4A4C-89C1-123B4BCA466A}" type="sibTrans" cxnId="{A07771ED-C30B-4EA5-94F5-16F1034D17A9}">
      <dgm:prSet/>
      <dgm:spPr/>
      <dgm:t>
        <a:bodyPr/>
        <a:lstStyle/>
        <a:p>
          <a:endParaRPr lang="ru-RU"/>
        </a:p>
      </dgm:t>
    </dgm:pt>
    <dgm:pt modelId="{05818510-9505-478B-9150-44AE696CEB7D}">
      <dgm:prSet phldrT="[Текст]"/>
      <dgm:spPr/>
      <dgm:t>
        <a:bodyPr/>
        <a:lstStyle/>
        <a:p>
          <a:r>
            <a:rPr lang="ru-RU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МКУ «Охрана общественного порядка»</a:t>
          </a:r>
        </a:p>
        <a:p>
          <a:endParaRPr lang="ru-RU" dirty="0"/>
        </a:p>
      </dgm:t>
    </dgm:pt>
    <dgm:pt modelId="{47DA4EB9-DAF2-4727-BCAB-A0612D239F2C}" type="parTrans" cxnId="{53BB6BEB-15A8-4B52-AD81-9DCE0EB7290A}">
      <dgm:prSet/>
      <dgm:spPr/>
      <dgm:t>
        <a:bodyPr/>
        <a:lstStyle/>
        <a:p>
          <a:endParaRPr lang="ru-RU"/>
        </a:p>
      </dgm:t>
    </dgm:pt>
    <dgm:pt modelId="{D6641C1A-6133-4D1E-BC40-35C5F4B4F8DA}" type="sibTrans" cxnId="{53BB6BEB-15A8-4B52-AD81-9DCE0EB7290A}">
      <dgm:prSet/>
      <dgm:spPr/>
      <dgm:t>
        <a:bodyPr/>
        <a:lstStyle/>
        <a:p>
          <a:endParaRPr lang="ru-RU"/>
        </a:p>
      </dgm:t>
    </dgm:pt>
    <dgm:pt modelId="{4C2FAA3A-19FA-4068-AA97-89FA2347E222}">
      <dgm:prSet phldrT="[Текст]"/>
      <dgm:spPr/>
      <dgm:t>
        <a:bodyPr/>
        <a:lstStyle/>
        <a:p>
          <a:r>
            <a:rPr lang="ru-RU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МКУ «Центр гражданской защиты г.о. Тольятти»</a:t>
          </a:r>
          <a:endParaRPr lang="ru-RU" dirty="0">
            <a:solidFill>
              <a:schemeClr val="accent4">
                <a:lumMod val="60000"/>
                <a:lumOff val="40000"/>
              </a:schemeClr>
            </a:solidFill>
          </a:endParaRPr>
        </a:p>
      </dgm:t>
    </dgm:pt>
    <dgm:pt modelId="{7D7D00E2-940D-4280-B90E-1B05AD75967B}" type="parTrans" cxnId="{42EAC99B-866D-4DF7-93E0-1737AAAE4A5F}">
      <dgm:prSet/>
      <dgm:spPr/>
      <dgm:t>
        <a:bodyPr/>
        <a:lstStyle/>
        <a:p>
          <a:endParaRPr lang="ru-RU"/>
        </a:p>
      </dgm:t>
    </dgm:pt>
    <dgm:pt modelId="{91F7E501-ACA1-4906-9FCA-8BB926C43A5D}" type="sibTrans" cxnId="{42EAC99B-866D-4DF7-93E0-1737AAAE4A5F}">
      <dgm:prSet/>
      <dgm:spPr/>
      <dgm:t>
        <a:bodyPr/>
        <a:lstStyle/>
        <a:p>
          <a:endParaRPr lang="ru-RU"/>
        </a:p>
      </dgm:t>
    </dgm:pt>
    <dgm:pt modelId="{6BB9118A-D908-4767-B9AE-2533C1CE2E3A}" type="pres">
      <dgm:prSet presAssocID="{841DDA94-EAB7-4F0B-B921-E22195688E8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E67BC38-C167-4A7A-8F00-40E818119093}" type="pres">
      <dgm:prSet presAssocID="{CFE3C5E3-1ACD-46B6-A1D6-46890CDB151C}" presName="hierRoot1" presStyleCnt="0">
        <dgm:presLayoutVars>
          <dgm:hierBranch val="init"/>
        </dgm:presLayoutVars>
      </dgm:prSet>
      <dgm:spPr/>
    </dgm:pt>
    <dgm:pt modelId="{70565955-F1ED-4CEB-8C85-31580EBF85BE}" type="pres">
      <dgm:prSet presAssocID="{CFE3C5E3-1ACD-46B6-A1D6-46890CDB151C}" presName="rootComposite1" presStyleCnt="0"/>
      <dgm:spPr/>
    </dgm:pt>
    <dgm:pt modelId="{57F168DE-FF5E-4D94-8FA2-F5EBFAC7450B}" type="pres">
      <dgm:prSet presAssocID="{CFE3C5E3-1ACD-46B6-A1D6-46890CDB151C}" presName="rootText1" presStyleLbl="node0" presStyleIdx="0" presStyleCnt="1" custScaleX="150840" custScaleY="161098" custLinFactNeighborY="-141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8CCDF2E-2FB0-4F4B-8E9F-28F0D6B38A50}" type="pres">
      <dgm:prSet presAssocID="{CFE3C5E3-1ACD-46B6-A1D6-46890CDB151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5922AA28-FC6D-4A63-8B76-0794122A9CFA}" type="pres">
      <dgm:prSet presAssocID="{CFE3C5E3-1ACD-46B6-A1D6-46890CDB151C}" presName="hierChild2" presStyleCnt="0"/>
      <dgm:spPr/>
    </dgm:pt>
    <dgm:pt modelId="{3526404C-08DF-4724-A346-1DF75C521477}" type="pres">
      <dgm:prSet presAssocID="{CED519C0-2061-4C9E-A066-8B685F9F485E}" presName="Name37" presStyleLbl="parChTrans1D2" presStyleIdx="0" presStyleCnt="3"/>
      <dgm:spPr/>
      <dgm:t>
        <a:bodyPr/>
        <a:lstStyle/>
        <a:p>
          <a:endParaRPr lang="ru-RU"/>
        </a:p>
      </dgm:t>
    </dgm:pt>
    <dgm:pt modelId="{8402CBE5-51B7-4496-A0E4-2EE8B0A0463B}" type="pres">
      <dgm:prSet presAssocID="{162190BE-EAC8-4CB8-805D-0E409CD77632}" presName="hierRoot2" presStyleCnt="0">
        <dgm:presLayoutVars>
          <dgm:hierBranch val="init"/>
        </dgm:presLayoutVars>
      </dgm:prSet>
      <dgm:spPr/>
    </dgm:pt>
    <dgm:pt modelId="{287CD104-16D1-41ED-9871-58844463CD98}" type="pres">
      <dgm:prSet presAssocID="{162190BE-EAC8-4CB8-805D-0E409CD77632}" presName="rootComposite" presStyleCnt="0"/>
      <dgm:spPr/>
    </dgm:pt>
    <dgm:pt modelId="{D5970E43-FF9D-4C12-9E22-3D2ACFE6AD29}" type="pres">
      <dgm:prSet presAssocID="{162190BE-EAC8-4CB8-805D-0E409CD7763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5F5A3AF-7F67-4377-9A81-B25643C565D2}" type="pres">
      <dgm:prSet presAssocID="{162190BE-EAC8-4CB8-805D-0E409CD77632}" presName="rootConnector" presStyleLbl="node2" presStyleIdx="0" presStyleCnt="3"/>
      <dgm:spPr/>
      <dgm:t>
        <a:bodyPr/>
        <a:lstStyle/>
        <a:p>
          <a:endParaRPr lang="ru-RU"/>
        </a:p>
      </dgm:t>
    </dgm:pt>
    <dgm:pt modelId="{53980E74-16CF-4274-AEED-0686B25FF900}" type="pres">
      <dgm:prSet presAssocID="{162190BE-EAC8-4CB8-805D-0E409CD77632}" presName="hierChild4" presStyleCnt="0"/>
      <dgm:spPr/>
    </dgm:pt>
    <dgm:pt modelId="{07B78269-6C75-4C57-A487-C948D6020C82}" type="pres">
      <dgm:prSet presAssocID="{162190BE-EAC8-4CB8-805D-0E409CD77632}" presName="hierChild5" presStyleCnt="0"/>
      <dgm:spPr/>
    </dgm:pt>
    <dgm:pt modelId="{29963A48-D29C-404B-B73D-2D58E0BD365E}" type="pres">
      <dgm:prSet presAssocID="{47DA4EB9-DAF2-4727-BCAB-A0612D239F2C}" presName="Name37" presStyleLbl="parChTrans1D2" presStyleIdx="1" presStyleCnt="3"/>
      <dgm:spPr/>
      <dgm:t>
        <a:bodyPr/>
        <a:lstStyle/>
        <a:p>
          <a:endParaRPr lang="ru-RU"/>
        </a:p>
      </dgm:t>
    </dgm:pt>
    <dgm:pt modelId="{D77A3000-6AB9-494E-946C-FE96722D2749}" type="pres">
      <dgm:prSet presAssocID="{05818510-9505-478B-9150-44AE696CEB7D}" presName="hierRoot2" presStyleCnt="0">
        <dgm:presLayoutVars>
          <dgm:hierBranch val="init"/>
        </dgm:presLayoutVars>
      </dgm:prSet>
      <dgm:spPr/>
    </dgm:pt>
    <dgm:pt modelId="{3BAE7058-3487-4D39-86B1-0FD1DD52162B}" type="pres">
      <dgm:prSet presAssocID="{05818510-9505-478B-9150-44AE696CEB7D}" presName="rootComposite" presStyleCnt="0"/>
      <dgm:spPr/>
    </dgm:pt>
    <dgm:pt modelId="{EF30EA9C-A743-4EA8-92D4-18763CDDF920}" type="pres">
      <dgm:prSet presAssocID="{05818510-9505-478B-9150-44AE696CEB7D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28DC9F-AD54-44C2-B4C4-BC3CC7A4CA62}" type="pres">
      <dgm:prSet presAssocID="{05818510-9505-478B-9150-44AE696CEB7D}" presName="rootConnector" presStyleLbl="node2" presStyleIdx="1" presStyleCnt="3"/>
      <dgm:spPr/>
      <dgm:t>
        <a:bodyPr/>
        <a:lstStyle/>
        <a:p>
          <a:endParaRPr lang="ru-RU"/>
        </a:p>
      </dgm:t>
    </dgm:pt>
    <dgm:pt modelId="{721F0305-89A9-41BD-A529-37800F15901F}" type="pres">
      <dgm:prSet presAssocID="{05818510-9505-478B-9150-44AE696CEB7D}" presName="hierChild4" presStyleCnt="0"/>
      <dgm:spPr/>
    </dgm:pt>
    <dgm:pt modelId="{48951562-E662-4D83-9CD8-2505C65D47F8}" type="pres">
      <dgm:prSet presAssocID="{05818510-9505-478B-9150-44AE696CEB7D}" presName="hierChild5" presStyleCnt="0"/>
      <dgm:spPr/>
    </dgm:pt>
    <dgm:pt modelId="{79D63D78-2D56-4FD9-841C-1ECDBC80E1FA}" type="pres">
      <dgm:prSet presAssocID="{7D7D00E2-940D-4280-B90E-1B05AD75967B}" presName="Name37" presStyleLbl="parChTrans1D2" presStyleIdx="2" presStyleCnt="3"/>
      <dgm:spPr/>
      <dgm:t>
        <a:bodyPr/>
        <a:lstStyle/>
        <a:p>
          <a:endParaRPr lang="ru-RU"/>
        </a:p>
      </dgm:t>
    </dgm:pt>
    <dgm:pt modelId="{CBDE827C-D89A-4BC5-90A1-6AA665B6C694}" type="pres">
      <dgm:prSet presAssocID="{4C2FAA3A-19FA-4068-AA97-89FA2347E222}" presName="hierRoot2" presStyleCnt="0">
        <dgm:presLayoutVars>
          <dgm:hierBranch val="init"/>
        </dgm:presLayoutVars>
      </dgm:prSet>
      <dgm:spPr/>
    </dgm:pt>
    <dgm:pt modelId="{905C4094-1EE0-42D2-86CB-846D727CB547}" type="pres">
      <dgm:prSet presAssocID="{4C2FAA3A-19FA-4068-AA97-89FA2347E222}" presName="rootComposite" presStyleCnt="0"/>
      <dgm:spPr/>
    </dgm:pt>
    <dgm:pt modelId="{FF695FB0-1CC5-4C5B-9397-A6D014D6174D}" type="pres">
      <dgm:prSet presAssocID="{4C2FAA3A-19FA-4068-AA97-89FA2347E222}" presName="rootText" presStyleLbl="node2" presStyleIdx="2" presStyleCnt="3" custLinFactNeighborX="-452" custLinFactNeighborY="27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E30033-CB9F-4E1F-AA1D-DD964FC4A885}" type="pres">
      <dgm:prSet presAssocID="{4C2FAA3A-19FA-4068-AA97-89FA2347E222}" presName="rootConnector" presStyleLbl="node2" presStyleIdx="2" presStyleCnt="3"/>
      <dgm:spPr/>
      <dgm:t>
        <a:bodyPr/>
        <a:lstStyle/>
        <a:p>
          <a:endParaRPr lang="ru-RU"/>
        </a:p>
      </dgm:t>
    </dgm:pt>
    <dgm:pt modelId="{7B470E57-0492-4EC8-A3C6-A4867196B04E}" type="pres">
      <dgm:prSet presAssocID="{4C2FAA3A-19FA-4068-AA97-89FA2347E222}" presName="hierChild4" presStyleCnt="0"/>
      <dgm:spPr/>
    </dgm:pt>
    <dgm:pt modelId="{172EFFE1-55E6-4AFC-9116-E36B28B918B7}" type="pres">
      <dgm:prSet presAssocID="{4C2FAA3A-19FA-4068-AA97-89FA2347E222}" presName="hierChild5" presStyleCnt="0"/>
      <dgm:spPr/>
    </dgm:pt>
    <dgm:pt modelId="{8E3CC92E-882E-45EC-915D-D038E75CCFC1}" type="pres">
      <dgm:prSet presAssocID="{CFE3C5E3-1ACD-46B6-A1D6-46890CDB151C}" presName="hierChild3" presStyleCnt="0"/>
      <dgm:spPr/>
    </dgm:pt>
  </dgm:ptLst>
  <dgm:cxnLst>
    <dgm:cxn modelId="{16210E4E-0BCF-4E20-8E4E-7EA938AB0C76}" type="presOf" srcId="{4C2FAA3A-19FA-4068-AA97-89FA2347E222}" destId="{FF695FB0-1CC5-4C5B-9397-A6D014D6174D}" srcOrd="0" destOrd="0" presId="urn:microsoft.com/office/officeart/2005/8/layout/orgChart1"/>
    <dgm:cxn modelId="{EC24B4B0-CE75-4FF6-8CF6-9B5E5F2F971A}" type="presOf" srcId="{47DA4EB9-DAF2-4727-BCAB-A0612D239F2C}" destId="{29963A48-D29C-404B-B73D-2D58E0BD365E}" srcOrd="0" destOrd="0" presId="urn:microsoft.com/office/officeart/2005/8/layout/orgChart1"/>
    <dgm:cxn modelId="{B2B9308F-0BAA-4336-A418-D408C9E17CCE}" type="presOf" srcId="{05818510-9505-478B-9150-44AE696CEB7D}" destId="{9C28DC9F-AD54-44C2-B4C4-BC3CC7A4CA62}" srcOrd="1" destOrd="0" presId="urn:microsoft.com/office/officeart/2005/8/layout/orgChart1"/>
    <dgm:cxn modelId="{BB241345-AF33-400A-B564-9BF9AD5FE162}" type="presOf" srcId="{841DDA94-EAB7-4F0B-B921-E22195688E8D}" destId="{6BB9118A-D908-4767-B9AE-2533C1CE2E3A}" srcOrd="0" destOrd="0" presId="urn:microsoft.com/office/officeart/2005/8/layout/orgChart1"/>
    <dgm:cxn modelId="{8086F934-8C70-4522-B965-AE4D76B02B2B}" type="presOf" srcId="{4C2FAA3A-19FA-4068-AA97-89FA2347E222}" destId="{46E30033-CB9F-4E1F-AA1D-DD964FC4A885}" srcOrd="1" destOrd="0" presId="urn:microsoft.com/office/officeart/2005/8/layout/orgChart1"/>
    <dgm:cxn modelId="{03C2DA2B-0524-4BB6-A219-1972674E7A14}" type="presOf" srcId="{05818510-9505-478B-9150-44AE696CEB7D}" destId="{EF30EA9C-A743-4EA8-92D4-18763CDDF920}" srcOrd="0" destOrd="0" presId="urn:microsoft.com/office/officeart/2005/8/layout/orgChart1"/>
    <dgm:cxn modelId="{53BB6BEB-15A8-4B52-AD81-9DCE0EB7290A}" srcId="{CFE3C5E3-1ACD-46B6-A1D6-46890CDB151C}" destId="{05818510-9505-478B-9150-44AE696CEB7D}" srcOrd="1" destOrd="0" parTransId="{47DA4EB9-DAF2-4727-BCAB-A0612D239F2C}" sibTransId="{D6641C1A-6133-4D1E-BC40-35C5F4B4F8DA}"/>
    <dgm:cxn modelId="{B95879B9-A3CF-409D-A32C-A215979D0C11}" type="presOf" srcId="{CFE3C5E3-1ACD-46B6-A1D6-46890CDB151C}" destId="{28CCDF2E-2FB0-4F4B-8E9F-28F0D6B38A50}" srcOrd="1" destOrd="0" presId="urn:microsoft.com/office/officeart/2005/8/layout/orgChart1"/>
    <dgm:cxn modelId="{A07771ED-C30B-4EA5-94F5-16F1034D17A9}" srcId="{CFE3C5E3-1ACD-46B6-A1D6-46890CDB151C}" destId="{162190BE-EAC8-4CB8-805D-0E409CD77632}" srcOrd="0" destOrd="0" parTransId="{CED519C0-2061-4C9E-A066-8B685F9F485E}" sibTransId="{1C197547-AED0-4A4C-89C1-123B4BCA466A}"/>
    <dgm:cxn modelId="{7271B096-5CA7-42B2-9BF9-91E414006789}" type="presOf" srcId="{CFE3C5E3-1ACD-46B6-A1D6-46890CDB151C}" destId="{57F168DE-FF5E-4D94-8FA2-F5EBFAC7450B}" srcOrd="0" destOrd="0" presId="urn:microsoft.com/office/officeart/2005/8/layout/orgChart1"/>
    <dgm:cxn modelId="{54AE18B9-FD73-4F31-9D99-752337E7A2CD}" type="presOf" srcId="{CED519C0-2061-4C9E-A066-8B685F9F485E}" destId="{3526404C-08DF-4724-A346-1DF75C521477}" srcOrd="0" destOrd="0" presId="urn:microsoft.com/office/officeart/2005/8/layout/orgChart1"/>
    <dgm:cxn modelId="{42EAC99B-866D-4DF7-93E0-1737AAAE4A5F}" srcId="{CFE3C5E3-1ACD-46B6-A1D6-46890CDB151C}" destId="{4C2FAA3A-19FA-4068-AA97-89FA2347E222}" srcOrd="2" destOrd="0" parTransId="{7D7D00E2-940D-4280-B90E-1B05AD75967B}" sibTransId="{91F7E501-ACA1-4906-9FCA-8BB926C43A5D}"/>
    <dgm:cxn modelId="{1DB57B85-44E2-4551-9347-6AF824A9D1AD}" type="presOf" srcId="{162190BE-EAC8-4CB8-805D-0E409CD77632}" destId="{D5F5A3AF-7F67-4377-9A81-B25643C565D2}" srcOrd="1" destOrd="0" presId="urn:microsoft.com/office/officeart/2005/8/layout/orgChart1"/>
    <dgm:cxn modelId="{A7CA37C8-FF61-4EBD-A845-88A4FA22A8FC}" type="presOf" srcId="{7D7D00E2-940D-4280-B90E-1B05AD75967B}" destId="{79D63D78-2D56-4FD9-841C-1ECDBC80E1FA}" srcOrd="0" destOrd="0" presId="urn:microsoft.com/office/officeart/2005/8/layout/orgChart1"/>
    <dgm:cxn modelId="{ED0EA995-CE39-4D79-AB28-FDD01139C863}" type="presOf" srcId="{162190BE-EAC8-4CB8-805D-0E409CD77632}" destId="{D5970E43-FF9D-4C12-9E22-3D2ACFE6AD29}" srcOrd="0" destOrd="0" presId="urn:microsoft.com/office/officeart/2005/8/layout/orgChart1"/>
    <dgm:cxn modelId="{A996DE1C-2727-42A7-A32D-DDAD432218BF}" srcId="{841DDA94-EAB7-4F0B-B921-E22195688E8D}" destId="{CFE3C5E3-1ACD-46B6-A1D6-46890CDB151C}" srcOrd="0" destOrd="0" parTransId="{20DD05AE-C395-408C-951E-203192F5A67F}" sibTransId="{DF09F914-9665-4FD4-ACF4-9F236A0141BF}"/>
    <dgm:cxn modelId="{977A1584-F0CF-441B-A97B-AECA4FBC3C85}" type="presParOf" srcId="{6BB9118A-D908-4767-B9AE-2533C1CE2E3A}" destId="{2E67BC38-C167-4A7A-8F00-40E818119093}" srcOrd="0" destOrd="0" presId="urn:microsoft.com/office/officeart/2005/8/layout/orgChart1"/>
    <dgm:cxn modelId="{C279B87B-C4BA-4775-82D6-F9D76A66C01D}" type="presParOf" srcId="{2E67BC38-C167-4A7A-8F00-40E818119093}" destId="{70565955-F1ED-4CEB-8C85-31580EBF85BE}" srcOrd="0" destOrd="0" presId="urn:microsoft.com/office/officeart/2005/8/layout/orgChart1"/>
    <dgm:cxn modelId="{99779C49-145E-4952-92E8-40678B2635D7}" type="presParOf" srcId="{70565955-F1ED-4CEB-8C85-31580EBF85BE}" destId="{57F168DE-FF5E-4D94-8FA2-F5EBFAC7450B}" srcOrd="0" destOrd="0" presId="urn:microsoft.com/office/officeart/2005/8/layout/orgChart1"/>
    <dgm:cxn modelId="{8126EB3C-192A-4644-9B40-62CE8928CFD5}" type="presParOf" srcId="{70565955-F1ED-4CEB-8C85-31580EBF85BE}" destId="{28CCDF2E-2FB0-4F4B-8E9F-28F0D6B38A50}" srcOrd="1" destOrd="0" presId="urn:microsoft.com/office/officeart/2005/8/layout/orgChart1"/>
    <dgm:cxn modelId="{911EADC4-F9F1-4521-A277-FF8C5C546313}" type="presParOf" srcId="{2E67BC38-C167-4A7A-8F00-40E818119093}" destId="{5922AA28-FC6D-4A63-8B76-0794122A9CFA}" srcOrd="1" destOrd="0" presId="urn:microsoft.com/office/officeart/2005/8/layout/orgChart1"/>
    <dgm:cxn modelId="{9CD0B6FB-BD32-4CD4-855F-93D358E98917}" type="presParOf" srcId="{5922AA28-FC6D-4A63-8B76-0794122A9CFA}" destId="{3526404C-08DF-4724-A346-1DF75C521477}" srcOrd="0" destOrd="0" presId="urn:microsoft.com/office/officeart/2005/8/layout/orgChart1"/>
    <dgm:cxn modelId="{1BB4F9D2-D8D5-41C1-B874-243AF251FDC5}" type="presParOf" srcId="{5922AA28-FC6D-4A63-8B76-0794122A9CFA}" destId="{8402CBE5-51B7-4496-A0E4-2EE8B0A0463B}" srcOrd="1" destOrd="0" presId="urn:microsoft.com/office/officeart/2005/8/layout/orgChart1"/>
    <dgm:cxn modelId="{41343E10-8F49-4936-BD85-ECBD75479F03}" type="presParOf" srcId="{8402CBE5-51B7-4496-A0E4-2EE8B0A0463B}" destId="{287CD104-16D1-41ED-9871-58844463CD98}" srcOrd="0" destOrd="0" presId="urn:microsoft.com/office/officeart/2005/8/layout/orgChart1"/>
    <dgm:cxn modelId="{52DAE8C4-A625-49FD-80E3-0D083EED9C83}" type="presParOf" srcId="{287CD104-16D1-41ED-9871-58844463CD98}" destId="{D5970E43-FF9D-4C12-9E22-3D2ACFE6AD29}" srcOrd="0" destOrd="0" presId="urn:microsoft.com/office/officeart/2005/8/layout/orgChart1"/>
    <dgm:cxn modelId="{A0A7FF51-C2BC-4DDF-9168-10889CB3FCE1}" type="presParOf" srcId="{287CD104-16D1-41ED-9871-58844463CD98}" destId="{D5F5A3AF-7F67-4377-9A81-B25643C565D2}" srcOrd="1" destOrd="0" presId="urn:microsoft.com/office/officeart/2005/8/layout/orgChart1"/>
    <dgm:cxn modelId="{29C5081A-367A-4709-89D4-036D58189598}" type="presParOf" srcId="{8402CBE5-51B7-4496-A0E4-2EE8B0A0463B}" destId="{53980E74-16CF-4274-AEED-0686B25FF900}" srcOrd="1" destOrd="0" presId="urn:microsoft.com/office/officeart/2005/8/layout/orgChart1"/>
    <dgm:cxn modelId="{7CA4D1FF-105F-421C-8453-C47C5F274E4A}" type="presParOf" srcId="{8402CBE5-51B7-4496-A0E4-2EE8B0A0463B}" destId="{07B78269-6C75-4C57-A487-C948D6020C82}" srcOrd="2" destOrd="0" presId="urn:microsoft.com/office/officeart/2005/8/layout/orgChart1"/>
    <dgm:cxn modelId="{81DF50BB-826F-40B5-A0A8-AC3DDBC76F35}" type="presParOf" srcId="{5922AA28-FC6D-4A63-8B76-0794122A9CFA}" destId="{29963A48-D29C-404B-B73D-2D58E0BD365E}" srcOrd="2" destOrd="0" presId="urn:microsoft.com/office/officeart/2005/8/layout/orgChart1"/>
    <dgm:cxn modelId="{3FB23403-DDE3-45FA-BDE8-7837A9778C8E}" type="presParOf" srcId="{5922AA28-FC6D-4A63-8B76-0794122A9CFA}" destId="{D77A3000-6AB9-494E-946C-FE96722D2749}" srcOrd="3" destOrd="0" presId="urn:microsoft.com/office/officeart/2005/8/layout/orgChart1"/>
    <dgm:cxn modelId="{844D3415-274A-4BE8-A9CF-66664FA195DA}" type="presParOf" srcId="{D77A3000-6AB9-494E-946C-FE96722D2749}" destId="{3BAE7058-3487-4D39-86B1-0FD1DD52162B}" srcOrd="0" destOrd="0" presId="urn:microsoft.com/office/officeart/2005/8/layout/orgChart1"/>
    <dgm:cxn modelId="{57F7ADFB-21D1-4D03-8DA5-FD50FE015DBE}" type="presParOf" srcId="{3BAE7058-3487-4D39-86B1-0FD1DD52162B}" destId="{EF30EA9C-A743-4EA8-92D4-18763CDDF920}" srcOrd="0" destOrd="0" presId="urn:microsoft.com/office/officeart/2005/8/layout/orgChart1"/>
    <dgm:cxn modelId="{49928DC3-0A92-4F8D-916E-0FBDE5F5BFFA}" type="presParOf" srcId="{3BAE7058-3487-4D39-86B1-0FD1DD52162B}" destId="{9C28DC9F-AD54-44C2-B4C4-BC3CC7A4CA62}" srcOrd="1" destOrd="0" presId="urn:microsoft.com/office/officeart/2005/8/layout/orgChart1"/>
    <dgm:cxn modelId="{127B9E6B-297B-435A-ADBA-26133E4E33A7}" type="presParOf" srcId="{D77A3000-6AB9-494E-946C-FE96722D2749}" destId="{721F0305-89A9-41BD-A529-37800F15901F}" srcOrd="1" destOrd="0" presId="urn:microsoft.com/office/officeart/2005/8/layout/orgChart1"/>
    <dgm:cxn modelId="{14948510-670E-4B47-AC05-658A823142B0}" type="presParOf" srcId="{D77A3000-6AB9-494E-946C-FE96722D2749}" destId="{48951562-E662-4D83-9CD8-2505C65D47F8}" srcOrd="2" destOrd="0" presId="urn:microsoft.com/office/officeart/2005/8/layout/orgChart1"/>
    <dgm:cxn modelId="{EBDB4803-328C-4969-B150-B0DD9248ABC0}" type="presParOf" srcId="{5922AA28-FC6D-4A63-8B76-0794122A9CFA}" destId="{79D63D78-2D56-4FD9-841C-1ECDBC80E1FA}" srcOrd="4" destOrd="0" presId="urn:microsoft.com/office/officeart/2005/8/layout/orgChart1"/>
    <dgm:cxn modelId="{5BAAC101-7C5E-4804-8783-A52DF925347A}" type="presParOf" srcId="{5922AA28-FC6D-4A63-8B76-0794122A9CFA}" destId="{CBDE827C-D89A-4BC5-90A1-6AA665B6C694}" srcOrd="5" destOrd="0" presId="urn:microsoft.com/office/officeart/2005/8/layout/orgChart1"/>
    <dgm:cxn modelId="{DFB586EB-6BC4-44D5-993C-D9AC64435653}" type="presParOf" srcId="{CBDE827C-D89A-4BC5-90A1-6AA665B6C694}" destId="{905C4094-1EE0-42D2-86CB-846D727CB547}" srcOrd="0" destOrd="0" presId="urn:microsoft.com/office/officeart/2005/8/layout/orgChart1"/>
    <dgm:cxn modelId="{5540A9C5-56D7-41E8-AAD4-9576FECF20A4}" type="presParOf" srcId="{905C4094-1EE0-42D2-86CB-846D727CB547}" destId="{FF695FB0-1CC5-4C5B-9397-A6D014D6174D}" srcOrd="0" destOrd="0" presId="urn:microsoft.com/office/officeart/2005/8/layout/orgChart1"/>
    <dgm:cxn modelId="{B513C2AF-8453-44D1-A54E-6B3ED3B0ABC4}" type="presParOf" srcId="{905C4094-1EE0-42D2-86CB-846D727CB547}" destId="{46E30033-CB9F-4E1F-AA1D-DD964FC4A885}" srcOrd="1" destOrd="0" presId="urn:microsoft.com/office/officeart/2005/8/layout/orgChart1"/>
    <dgm:cxn modelId="{45F41D01-75BD-4619-AF6E-9E107A367023}" type="presParOf" srcId="{CBDE827C-D89A-4BC5-90A1-6AA665B6C694}" destId="{7B470E57-0492-4EC8-A3C6-A4867196B04E}" srcOrd="1" destOrd="0" presId="urn:microsoft.com/office/officeart/2005/8/layout/orgChart1"/>
    <dgm:cxn modelId="{453C4491-B529-43A5-96B4-27D7BC45C747}" type="presParOf" srcId="{CBDE827C-D89A-4BC5-90A1-6AA665B6C694}" destId="{172EFFE1-55E6-4AFC-9116-E36B28B918B7}" srcOrd="2" destOrd="0" presId="urn:microsoft.com/office/officeart/2005/8/layout/orgChart1"/>
    <dgm:cxn modelId="{59059146-0849-4EA6-B363-744B175009A9}" type="presParOf" srcId="{2E67BC38-C167-4A7A-8F00-40E818119093}" destId="{8E3CC92E-882E-45EC-915D-D038E75CCF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D63D78-2D56-4FD9-841C-1ECDBC80E1FA}">
      <dsp:nvSpPr>
        <dsp:cNvPr id="0" name=""/>
        <dsp:cNvSpPr/>
      </dsp:nvSpPr>
      <dsp:spPr>
        <a:xfrm>
          <a:off x="5322062" y="2775369"/>
          <a:ext cx="3751332" cy="9154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8693"/>
              </a:lnTo>
              <a:lnTo>
                <a:pt x="3751332" y="588693"/>
              </a:lnTo>
              <a:lnTo>
                <a:pt x="3751332" y="91544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63A48-D29C-404B-B73D-2D58E0BD365E}">
      <dsp:nvSpPr>
        <dsp:cNvPr id="0" name=""/>
        <dsp:cNvSpPr/>
      </dsp:nvSpPr>
      <dsp:spPr>
        <a:xfrm>
          <a:off x="5276341" y="2775369"/>
          <a:ext cx="91440" cy="8732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7324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26404C-08DF-4724-A346-1DF75C521477}">
      <dsp:nvSpPr>
        <dsp:cNvPr id="0" name=""/>
        <dsp:cNvSpPr/>
      </dsp:nvSpPr>
      <dsp:spPr>
        <a:xfrm>
          <a:off x="1556664" y="2775369"/>
          <a:ext cx="3765397" cy="873245"/>
        </a:xfrm>
        <a:custGeom>
          <a:avLst/>
          <a:gdLst/>
          <a:ahLst/>
          <a:cxnLst/>
          <a:rect l="0" t="0" r="0" b="0"/>
          <a:pathLst>
            <a:path>
              <a:moveTo>
                <a:pt x="3765397" y="0"/>
              </a:moveTo>
              <a:lnTo>
                <a:pt x="3765397" y="546496"/>
              </a:lnTo>
              <a:lnTo>
                <a:pt x="0" y="546496"/>
              </a:lnTo>
              <a:lnTo>
                <a:pt x="0" y="87324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F168DE-FF5E-4D94-8FA2-F5EBFAC7450B}">
      <dsp:nvSpPr>
        <dsp:cNvPr id="0" name=""/>
        <dsp:cNvSpPr/>
      </dsp:nvSpPr>
      <dsp:spPr>
        <a:xfrm>
          <a:off x="2975067" y="268766"/>
          <a:ext cx="4693988" cy="25066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Департамент общественной безопасности мэрии  городского округа Тольятти</a:t>
          </a:r>
          <a:endParaRPr lang="ru-RU" sz="2400" kern="1200" dirty="0">
            <a:solidFill>
              <a:schemeClr val="accent4">
                <a:lumMod val="60000"/>
                <a:lumOff val="40000"/>
              </a:schemeClr>
            </a:solidFill>
          </a:endParaRPr>
        </a:p>
      </dsp:txBody>
      <dsp:txXfrm>
        <a:off x="2975067" y="268766"/>
        <a:ext cx="4693988" cy="2506603"/>
      </dsp:txXfrm>
    </dsp:sp>
    <dsp:sp modelId="{D5970E43-FF9D-4C12-9E22-3D2ACFE6AD29}">
      <dsp:nvSpPr>
        <dsp:cNvPr id="0" name=""/>
        <dsp:cNvSpPr/>
      </dsp:nvSpPr>
      <dsp:spPr>
        <a:xfrm>
          <a:off x="714" y="3648615"/>
          <a:ext cx="3111899" cy="15559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МБОУ ДПО (ПК) С «Курсы ГО г.о. Тольятти»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714" y="3648615"/>
        <a:ext cx="3111899" cy="1555949"/>
      </dsp:txXfrm>
    </dsp:sp>
    <dsp:sp modelId="{EF30EA9C-A743-4EA8-92D4-18763CDDF920}">
      <dsp:nvSpPr>
        <dsp:cNvPr id="0" name=""/>
        <dsp:cNvSpPr/>
      </dsp:nvSpPr>
      <dsp:spPr>
        <a:xfrm>
          <a:off x="3766112" y="3648615"/>
          <a:ext cx="3111899" cy="15559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МКУ «Охрана общественного порядка»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3766112" y="3648615"/>
        <a:ext cx="3111899" cy="1555949"/>
      </dsp:txXfrm>
    </dsp:sp>
    <dsp:sp modelId="{FF695FB0-1CC5-4C5B-9397-A6D014D6174D}">
      <dsp:nvSpPr>
        <dsp:cNvPr id="0" name=""/>
        <dsp:cNvSpPr/>
      </dsp:nvSpPr>
      <dsp:spPr>
        <a:xfrm>
          <a:off x="7517444" y="3690812"/>
          <a:ext cx="3111899" cy="15559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МКУ «Центр гражданской защиты г.о. Тольятти»</a:t>
          </a:r>
          <a:endParaRPr lang="ru-RU" sz="2400" kern="1200" dirty="0">
            <a:solidFill>
              <a:schemeClr val="accent4">
                <a:lumMod val="60000"/>
                <a:lumOff val="40000"/>
              </a:schemeClr>
            </a:solidFill>
          </a:endParaRPr>
        </a:p>
      </dsp:txBody>
      <dsp:txXfrm>
        <a:off x="7517444" y="3690812"/>
        <a:ext cx="3111899" cy="15559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CA14D-F583-45B1-8A27-98507683D043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5FF73-0051-4668-84DB-58FB372FBA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155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FEA35-13B0-4C0A-9D98-A16561300AC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399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8D31309-EBF8-4A00-AD91-847842ECF218}" type="slidenum">
              <a:rPr lang="ru-RU" smtClean="0">
                <a:solidFill>
                  <a:prstClr val="black"/>
                </a:solidFill>
                <a:latin typeface="Arial" charset="0"/>
              </a:rPr>
              <a:pPr/>
              <a:t>4</a:t>
            </a:fld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87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853928D-F4AA-47B1-A7B7-BA00834020FA}" type="slidenum">
              <a:rPr lang="ru-RU" altLang="ru-RU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790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8DF09AD-0E6C-4C1A-BC67-59D2C1533ADE}" type="slidenum">
              <a:rPr lang="ru-RU" altLang="ru-RU" sz="1200">
                <a:solidFill>
                  <a:prstClr val="black"/>
                </a:solidFill>
              </a:rPr>
              <a:pPr/>
              <a:t>15</a:t>
            </a:fld>
            <a:endParaRPr lang="ru-RU" altLang="ru-RU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897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6F02-C061-4D32-8C52-C0B00A44E270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F0E1-ED4F-4D9B-95BC-D142E0F21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910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6F02-C061-4D32-8C52-C0B00A44E270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F0E1-ED4F-4D9B-95BC-D142E0F21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182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6F02-C061-4D32-8C52-C0B00A44E270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F0E1-ED4F-4D9B-95BC-D142E0F21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751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19456" y="146304"/>
            <a:ext cx="11753088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18979" y="381001"/>
            <a:ext cx="109728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44800" y="2819400"/>
            <a:ext cx="8746979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>
          <a:xfrm>
            <a:off x="7416801" y="6508750"/>
            <a:ext cx="4002617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A343E40F-CA2C-4FF2-816A-35E64D2263EF}" type="datetimeFigureOut">
              <a:rPr lang="ru-RU">
                <a:solidFill>
                  <a:srgbClr val="676A55">
                    <a:tint val="60000"/>
                    <a:satMod val="155000"/>
                  </a:srgbClr>
                </a:solidFill>
              </a:rPr>
              <a:pPr>
                <a:defRPr/>
              </a:pPr>
              <a:t>24.09.2014</a:t>
            </a:fld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11518900" y="6508750"/>
            <a:ext cx="618067" cy="27463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DDB6241-DB1D-43BA-A772-AD0D8A7504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2133600" y="6508750"/>
            <a:ext cx="5209117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562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284" y="1423989"/>
            <a:ext cx="10668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F9EE62-6EC9-4667-A9FD-F4916C8F8A30}" type="datetimeFigureOut">
              <a:rPr lang="ru-RU">
                <a:solidFill>
                  <a:srgbClr val="676A55">
                    <a:tint val="60000"/>
                    <a:satMod val="155000"/>
                  </a:srgbClr>
                </a:solidFill>
              </a:rPr>
              <a:pPr>
                <a:defRPr/>
              </a:pPr>
              <a:t>24.09.2014</a:t>
            </a:fld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2AA9C9-F4D6-45E7-819B-4B068189306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7098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3501" y="3267076"/>
            <a:ext cx="987636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498230"/>
            <a:ext cx="103632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3287713"/>
            <a:ext cx="103632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7416801" y="6513514"/>
            <a:ext cx="4002617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337A120B-4314-473F-9B55-83F8D9294C61}" type="datetimeFigureOut">
              <a:rPr lang="ru-RU">
                <a:solidFill>
                  <a:srgbClr val="676A55">
                    <a:tint val="60000"/>
                    <a:satMod val="155000"/>
                  </a:srgbClr>
                </a:solidFill>
              </a:rPr>
              <a:pPr>
                <a:defRPr/>
              </a:pPr>
              <a:t>24.09.2014</a:t>
            </a:fld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11518900" y="6513514"/>
            <a:ext cx="618067" cy="27463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7FDA7C-C202-42B2-A5BD-BA9C5408A4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2133600" y="6513514"/>
            <a:ext cx="5209117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7263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284" y="1423989"/>
            <a:ext cx="10668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45920"/>
            <a:ext cx="53848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45920"/>
            <a:ext cx="53848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45977F-9888-4E2C-B5E0-E6ED9B5E5CBC}" type="datetimeFigureOut">
              <a:rPr lang="ru-RU">
                <a:solidFill>
                  <a:srgbClr val="676A55">
                    <a:tint val="60000"/>
                    <a:satMod val="155000"/>
                  </a:srgbClr>
                </a:solidFill>
              </a:rPr>
              <a:pPr>
                <a:defRPr/>
              </a:pPr>
              <a:t>24.09.2014</a:t>
            </a:fld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1521018" y="6515100"/>
            <a:ext cx="620183" cy="2730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863F6B-0498-4533-8DCD-8250DFD22A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1265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823385" y="2165351"/>
            <a:ext cx="4997449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00801" y="2165351"/>
            <a:ext cx="499956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51948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9232BE-A8AE-4F01-B729-8E6BEFB94F9B}" type="datetimeFigureOut">
              <a:rPr lang="ru-RU">
                <a:solidFill>
                  <a:srgbClr val="676A55">
                    <a:tint val="60000"/>
                    <a:satMod val="155000"/>
                  </a:srgbClr>
                </a:solidFill>
              </a:rPr>
              <a:pPr>
                <a:defRPr/>
              </a:pPr>
              <a:t>24.09.2014</a:t>
            </a:fld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11521018" y="6515100"/>
            <a:ext cx="620183" cy="2730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19ABD4-3529-4045-BC90-FA92F8D1C1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95103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284" y="1423989"/>
            <a:ext cx="10668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53218"/>
            <a:ext cx="1097280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6681B4-5137-4F2C-8687-66E50FDD5C3D}" type="datetimeFigureOut">
              <a:rPr lang="ru-RU">
                <a:solidFill>
                  <a:srgbClr val="676A55">
                    <a:tint val="60000"/>
                    <a:satMod val="155000"/>
                  </a:srgbClr>
                </a:solidFill>
              </a:rPr>
              <a:pPr>
                <a:defRPr/>
              </a:pPr>
              <a:t>24.09.2014</a:t>
            </a:fld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18371D-79BC-4976-9D59-8C69DC8FE4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15681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3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8681F-C8F4-4BB2-8C2D-5F2962ED680E}" type="datetimeFigureOut">
              <a:rPr lang="ru-RU">
                <a:solidFill>
                  <a:srgbClr val="676A55">
                    <a:tint val="60000"/>
                    <a:satMod val="155000"/>
                  </a:srgbClr>
                </a:solidFill>
              </a:rPr>
              <a:pPr>
                <a:defRPr/>
              </a:pPr>
              <a:t>24.09.2014</a:t>
            </a:fld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1F281-E6A4-4106-B86B-A9425777B8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32996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743700" y="1057276"/>
            <a:ext cx="4997451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7515" y="304800"/>
            <a:ext cx="524256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617515" y="1107560"/>
            <a:ext cx="524256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04800" y="2209800"/>
            <a:ext cx="11555275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8"/>
          <p:cNvSpPr>
            <a:spLocks noGrp="1"/>
          </p:cNvSpPr>
          <p:nvPr>
            <p:ph type="dt" sz="half" idx="10"/>
          </p:nvPr>
        </p:nvSpPr>
        <p:spPr>
          <a:xfrm>
            <a:off x="7416801" y="6513514"/>
            <a:ext cx="4002617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B9D6AAAD-86A2-4FE5-8A66-D896BC7679B3}" type="datetimeFigureOut">
              <a:rPr lang="ru-RU">
                <a:solidFill>
                  <a:srgbClr val="676A55">
                    <a:tint val="60000"/>
                    <a:satMod val="155000"/>
                  </a:srgbClr>
                </a:solidFill>
              </a:rPr>
              <a:pPr>
                <a:defRPr/>
              </a:pPr>
              <a:t>24.09.2014</a:t>
            </a:fld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11518900" y="6513514"/>
            <a:ext cx="618067" cy="27463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854BDA-6E76-43BC-A164-9B2FC7ADF1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2133600" y="6513514"/>
            <a:ext cx="5209117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8809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6F02-C061-4D32-8C52-C0B00A44E270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F0E1-ED4F-4D9B-95BC-D142E0F21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2419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3924" y="4724400"/>
            <a:ext cx="73152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053924" y="5388937"/>
            <a:ext cx="73152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406400" y="249864"/>
            <a:ext cx="113792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7416801" y="6508750"/>
            <a:ext cx="4002617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2D8F8891-3193-4F27-8FDA-B24EBB6EE2D2}" type="datetimeFigureOut">
              <a:rPr lang="ru-RU">
                <a:solidFill>
                  <a:srgbClr val="676A55">
                    <a:tint val="60000"/>
                    <a:satMod val="155000"/>
                  </a:srgbClr>
                </a:solidFill>
              </a:rPr>
              <a:pPr>
                <a:defRPr/>
              </a:pPr>
              <a:t>24.09.2014</a:t>
            </a:fld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11518900" y="6508750"/>
            <a:ext cx="618067" cy="27463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CA1C418-C100-4507-86AB-4C3B1C17B59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2133600" y="6508750"/>
            <a:ext cx="5209117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6161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96B04-CB87-4173-962A-509AB3B85DE5}" type="datetimeFigureOut">
              <a:rPr lang="ru-RU">
                <a:solidFill>
                  <a:srgbClr val="676A55">
                    <a:tint val="60000"/>
                    <a:satMod val="155000"/>
                  </a:srgbClr>
                </a:solidFill>
              </a:rPr>
              <a:pPr>
                <a:defRPr/>
              </a:pPr>
              <a:t>24.09.2014</a:t>
            </a:fld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8E5A9-BEA9-4311-BCAC-6BF3C1A2E10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33289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CE8AA-071F-43BA-80A6-1E0243D485C5}" type="datetimeFigureOut">
              <a:rPr lang="ru-RU">
                <a:solidFill>
                  <a:srgbClr val="676A55">
                    <a:tint val="60000"/>
                    <a:satMod val="155000"/>
                  </a:srgbClr>
                </a:solidFill>
              </a:rPr>
              <a:pPr>
                <a:defRPr/>
              </a:pPr>
              <a:t>24.09.2014</a:t>
            </a:fld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2C3C3-FAA2-43D2-878A-E3A72EFB392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5437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381000" y="2803525"/>
            <a:ext cx="2117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7 h 1912"/>
              <a:gd name="T4" fmla="*/ 0 w 1588"/>
              <a:gd name="T5" fmla="*/ 2147483647 h 1912"/>
              <a:gd name="T6" fmla="*/ 0 w 1588"/>
              <a:gd name="T7" fmla="*/ 2147483647 h 1912"/>
              <a:gd name="T8" fmla="*/ 0 w 1588"/>
              <a:gd name="T9" fmla="*/ 2147483647 h 1912"/>
              <a:gd name="T10" fmla="*/ 0 w 1588"/>
              <a:gd name="T11" fmla="*/ 2147483647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997076"/>
            <a:ext cx="103632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FAB719-E367-4F33-9AE2-FB868AB64B68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6604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307D3F-AE4D-4F14-9999-C202B0C9020A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542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20A434-13C9-4353-B9D9-64CEA65D6075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805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383067-779B-49B1-BDB2-E418511C35CE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06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4212E6-39BA-43AF-942E-67BB00625008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7427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003314-E1D1-4761-A13B-9AEBC1645CCC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2907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31EBF9-0028-45D6-8308-38388B58D9ED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870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6F02-C061-4D32-8C52-C0B00A44E270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F0E1-ED4F-4D9B-95BC-D142E0F21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8037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FD1BB6-4F47-424A-B9CD-9114ED5EE6E1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436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CBD204-70DD-4EAB-8BF0-2A8192717981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439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73C543-35CB-4D92-95D3-3250B950E681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2207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92100"/>
            <a:ext cx="27432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92100"/>
            <a:ext cx="80264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963A0-56FC-4998-8DD2-CB342F2E5A58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3579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292100"/>
            <a:ext cx="10972800" cy="5727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5C4D49-0121-47F3-B4C0-1C90CF216576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2112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09600" y="1905000"/>
            <a:ext cx="109728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3E047D-A435-4A4B-A970-4259E085FBDD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3330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304800" y="990600"/>
            <a:ext cx="114808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>
              <a:solidFill>
                <a:srgbClr val="FFFFFF"/>
              </a:solidFill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04800" y="1447800"/>
            <a:ext cx="3048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355600" y="6172200"/>
            <a:ext cx="114808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>
              <a:solidFill>
                <a:srgbClr val="FFFFFF"/>
              </a:solidFill>
            </a:endParaRPr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60800" y="1371600"/>
            <a:ext cx="7823200" cy="228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7721600" cy="1447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63EE1-D077-4680-A523-941D0D4B9F1A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2498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90D4AD-B8A8-4684-9048-C74A57D7DF0B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530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1E9E3F-9D40-4BD0-8DCE-31EC45BB742A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7752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35200" y="1981200"/>
            <a:ext cx="4572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10400" y="1981200"/>
            <a:ext cx="4572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166E22-4904-42F2-A6B6-77DB4C3042B3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83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6F02-C061-4D32-8C52-C0B00A44E270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F0E1-ED4F-4D9B-95BC-D142E0F21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6215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B03CA-1661-433D-AAB0-F5551B926DAD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14891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DDF95A-EBAA-4648-A3E1-DCF77A319F36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41175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D61340-417C-4F91-BB56-C5504D87157F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5751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942AEE-3F43-4E3F-8649-2C841AFACA1B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2639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589D5E-8578-4F76-96CE-809CBF0D828C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9016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563078-3820-4A87-ADF4-3E9D16CCEA99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52171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45600" y="457200"/>
            <a:ext cx="23368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35200" y="457200"/>
            <a:ext cx="68072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309772-9CAC-46C8-94A7-62C5B72F6EB2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83331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5200" y="457200"/>
            <a:ext cx="93472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35200" y="1981200"/>
            <a:ext cx="4572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10400" y="1981200"/>
            <a:ext cx="4572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9E0E9-E089-4078-BF3E-5393AD810232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27462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304800" y="990600"/>
            <a:ext cx="114808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>
              <a:solidFill>
                <a:srgbClr val="FFFFFF"/>
              </a:solidFill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04800" y="1447800"/>
            <a:ext cx="3048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355600" y="6172200"/>
            <a:ext cx="114808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>
              <a:solidFill>
                <a:srgbClr val="FFFFFF"/>
              </a:solidFill>
            </a:endParaRPr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60800" y="1371600"/>
            <a:ext cx="7823200" cy="228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7721600" cy="1447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63EE1-D077-4680-A523-941D0D4B9F1A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03383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90D4AD-B8A8-4684-9048-C74A57D7DF0B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950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6F02-C061-4D32-8C52-C0B00A44E270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F0E1-ED4F-4D9B-95BC-D142E0F21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88773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1E9E3F-9D40-4BD0-8DCE-31EC45BB742A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86474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35200" y="1981200"/>
            <a:ext cx="4572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10400" y="1981200"/>
            <a:ext cx="4572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166E22-4904-42F2-A6B6-77DB4C3042B3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49620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B03CA-1661-433D-AAB0-F5551B926DAD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118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DDF95A-EBAA-4648-A3E1-DCF77A319F36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15114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D61340-417C-4F91-BB56-C5504D87157F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27293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942AEE-3F43-4E3F-8649-2C841AFACA1B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70089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589D5E-8578-4F76-96CE-809CBF0D828C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79981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563078-3820-4A87-ADF4-3E9D16CCEA99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4187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45600" y="457200"/>
            <a:ext cx="23368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35200" y="457200"/>
            <a:ext cx="68072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309772-9CAC-46C8-94A7-62C5B72F6EB2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18059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5200" y="457200"/>
            <a:ext cx="93472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35200" y="1981200"/>
            <a:ext cx="4572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10400" y="1981200"/>
            <a:ext cx="4572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9E0E9-E089-4078-BF3E-5393AD810232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203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6F02-C061-4D32-8C52-C0B00A44E270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F0E1-ED4F-4D9B-95BC-D142E0F21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34474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304800" y="990600"/>
            <a:ext cx="114808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smtClean="0">
              <a:solidFill>
                <a:srgbClr val="FFFFFF"/>
              </a:solidFill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04800" y="1447800"/>
            <a:ext cx="3048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355600" y="6172200"/>
            <a:ext cx="114808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smtClean="0">
              <a:solidFill>
                <a:srgbClr val="FFFFFF"/>
              </a:solidFill>
            </a:endParaRPr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60800" y="1371600"/>
            <a:ext cx="7823200" cy="228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7721600" cy="1447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54004-4627-45AB-BA1A-7C5D9305F4F4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533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F33C46-741D-4E75-B3C8-0819029D0B6D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64120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59CA76-C4AE-466A-9CE8-D5099FA9C8D6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048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35200" y="1981200"/>
            <a:ext cx="4572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10400" y="1981200"/>
            <a:ext cx="4572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6948E1-D1F3-43F6-9311-C750FADF0423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59890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5300B-395D-40BA-9A88-446A13F3F189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62460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F60A6B-70DB-4DFE-83F3-BC581FF85A1B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88695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0F965F-50C1-4503-B49A-815AC0F59471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98582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8A6D0B-05B6-40C9-A425-FBFCD6D01DF1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03932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564859-B981-4075-8B7E-DEEC4BEACB62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24257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D546DE-2A51-4A0A-9322-4F82595658FA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9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6F02-C061-4D32-8C52-C0B00A44E270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F0E1-ED4F-4D9B-95BC-D142E0F21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57643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45600" y="457200"/>
            <a:ext cx="23368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35200" y="457200"/>
            <a:ext cx="68072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8AD899-145E-4561-883D-A0F46CB3F87E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57694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5200" y="457200"/>
            <a:ext cx="93472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35200" y="1981200"/>
            <a:ext cx="4572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10400" y="1981200"/>
            <a:ext cx="4572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B636E2-C45A-481B-B2B3-251A2FFE6BE5}" type="slidenum">
              <a:rPr lang="ru-RU" altLang="ru-RU">
                <a:solidFill>
                  <a:srgbClr val="FFFFFF"/>
                </a:solidFill>
              </a:rPr>
              <a:pPr/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36517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18605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85702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90006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5490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56332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01765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44792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582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6F02-C061-4D32-8C52-C0B00A44E270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F0E1-ED4F-4D9B-95BC-D142E0F21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22468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0799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9663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33953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30BE-ADDA-4366-9540-CEE63A39CDE4}" type="datetimeFigureOut">
              <a:rPr lang="ru-RU" smtClean="0">
                <a:solidFill>
                  <a:srgbClr val="575F6D"/>
                </a:solidFill>
              </a:rPr>
              <a:pPr/>
              <a:t>24.09.2014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FA6E-D9C3-43BF-9F00-934ACF30AF4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66179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30BE-ADDA-4366-9540-CEE63A39CDE4}" type="datetimeFigureOut">
              <a:rPr lang="ru-RU" smtClean="0">
                <a:solidFill>
                  <a:srgbClr val="575F6D"/>
                </a:solidFill>
              </a:rPr>
              <a:pPr/>
              <a:t>24.09.2014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FA6E-D9C3-43BF-9F00-934ACF3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9717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30BE-ADDA-4366-9540-CEE63A39CDE4}" type="datetimeFigureOut">
              <a:rPr lang="ru-RU" smtClean="0">
                <a:solidFill>
                  <a:srgbClr val="FFF39D"/>
                </a:solidFill>
              </a:rPr>
              <a:pPr/>
              <a:t>24.09.2014</a:t>
            </a:fld>
            <a:endParaRPr lang="ru-RU">
              <a:solidFill>
                <a:srgbClr val="FFF39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FF39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FA6E-D9C3-43BF-9F00-934ACF3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5003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30BE-ADDA-4366-9540-CEE63A39CDE4}" type="datetimeFigureOut">
              <a:rPr lang="ru-RU" smtClean="0">
                <a:solidFill>
                  <a:srgbClr val="575F6D"/>
                </a:solidFill>
              </a:rPr>
              <a:pPr/>
              <a:t>24.09.2014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FA6E-D9C3-43BF-9F00-934ACF3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95529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30BE-ADDA-4366-9540-CEE63A39CDE4}" type="datetimeFigureOut">
              <a:rPr lang="ru-RU" smtClean="0">
                <a:solidFill>
                  <a:srgbClr val="575F6D"/>
                </a:solidFill>
              </a:rPr>
              <a:pPr/>
              <a:t>24.09.2014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FA6E-D9C3-43BF-9F00-934ACF3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8263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30BE-ADDA-4366-9540-CEE63A39CDE4}" type="datetimeFigureOut">
              <a:rPr lang="ru-RU" smtClean="0">
                <a:solidFill>
                  <a:srgbClr val="575F6D"/>
                </a:solidFill>
              </a:rPr>
              <a:pPr/>
              <a:t>24.09.2014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FA6E-D9C3-43BF-9F00-934ACF3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55095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30BE-ADDA-4366-9540-CEE63A39CDE4}" type="datetimeFigureOut">
              <a:rPr lang="ru-RU" smtClean="0">
                <a:solidFill>
                  <a:srgbClr val="575F6D"/>
                </a:solidFill>
              </a:rPr>
              <a:pPr/>
              <a:t>24.09.2014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FA6E-D9C3-43BF-9F00-934ACF3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99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6F02-C061-4D32-8C52-C0B00A44E270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F0E1-ED4F-4D9B-95BC-D142E0F21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18709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30BE-ADDA-4366-9540-CEE63A39CDE4}" type="datetimeFigureOut">
              <a:rPr lang="ru-RU" smtClean="0">
                <a:solidFill>
                  <a:srgbClr val="575F6D"/>
                </a:solidFill>
              </a:rPr>
              <a:pPr/>
              <a:t>24.09.2014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FA6E-D9C3-43BF-9F00-934ACF3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8722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30BE-ADDA-4366-9540-CEE63A39CDE4}" type="datetimeFigureOut">
              <a:rPr lang="ru-RU" smtClean="0">
                <a:solidFill>
                  <a:srgbClr val="575F6D"/>
                </a:solidFill>
              </a:rPr>
              <a:pPr/>
              <a:t>24.09.2014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FA6E-D9C3-43BF-9F00-934ACF3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41667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30BE-ADDA-4366-9540-CEE63A39CDE4}" type="datetimeFigureOut">
              <a:rPr lang="ru-RU" smtClean="0">
                <a:solidFill>
                  <a:srgbClr val="575F6D"/>
                </a:solidFill>
              </a:rPr>
              <a:pPr/>
              <a:t>24.09.2014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FA6E-D9C3-43BF-9F00-934ACF3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06846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30BE-ADDA-4366-9540-CEE63A39CDE4}" type="datetimeFigureOut">
              <a:rPr lang="ru-RU" smtClean="0">
                <a:solidFill>
                  <a:srgbClr val="575F6D"/>
                </a:solidFill>
              </a:rPr>
              <a:pPr/>
              <a:t>24.09.2014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FA6E-D9C3-43BF-9F00-934ACF3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19568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30BE-ADDA-4366-9540-CEE63A39CDE4}" type="datetimeFigureOut">
              <a:rPr lang="ru-RU" smtClean="0">
                <a:solidFill>
                  <a:srgbClr val="575F6D"/>
                </a:solidFill>
              </a:rPr>
              <a:pPr/>
              <a:t>24.09.2014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FA6E-D9C3-43BF-9F00-934ACF30AF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469001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30BE-ADDA-4366-9540-CEE63A39CDE4}" type="datetimeFigureOut">
              <a:rPr lang="ru-RU" smtClean="0">
                <a:solidFill>
                  <a:srgbClr val="575F6D"/>
                </a:solidFill>
              </a:rPr>
              <a:pPr/>
              <a:t>24.09.2014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FA6E-D9C3-43BF-9F00-934ACF3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9295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30BE-ADDA-4366-9540-CEE63A39CDE4}" type="datetimeFigureOut">
              <a:rPr lang="ru-RU" smtClean="0">
                <a:solidFill>
                  <a:srgbClr val="575F6D"/>
                </a:solidFill>
              </a:rPr>
              <a:pPr/>
              <a:t>24.09.2014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FA6E-D9C3-43BF-9F00-934ACF30AF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873785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30BE-ADDA-4366-9540-CEE63A39CDE4}" type="datetimeFigureOut">
              <a:rPr lang="ru-RU" smtClean="0">
                <a:solidFill>
                  <a:srgbClr val="575F6D"/>
                </a:solidFill>
              </a:rPr>
              <a:pPr/>
              <a:t>24.09.2014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FA6E-D9C3-43BF-9F00-934ACF3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31117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30BE-ADDA-4366-9540-CEE63A39CDE4}" type="datetimeFigureOut">
              <a:rPr lang="ru-RU" smtClean="0">
                <a:solidFill>
                  <a:srgbClr val="575F6D"/>
                </a:solidFill>
              </a:rPr>
              <a:pPr/>
              <a:t>24.09.2014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FA6E-D9C3-43BF-9F00-934ACF3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89982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30BE-ADDA-4366-9540-CEE63A39CDE4}" type="datetimeFigureOut">
              <a:rPr lang="ru-RU" smtClean="0">
                <a:solidFill>
                  <a:srgbClr val="575F6D"/>
                </a:solidFill>
              </a:rPr>
              <a:pPr/>
              <a:t>24.09.2014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FA6E-D9C3-43BF-9F00-934ACF30A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5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5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0.xml"/><Relationship Id="rId13" Type="http://schemas.openxmlformats.org/officeDocument/2006/relationships/slideLayout" Target="../slideLayouts/slideLayout95.xml"/><Relationship Id="rId18" Type="http://schemas.openxmlformats.org/officeDocument/2006/relationships/theme" Target="../theme/theme8.xml"/><Relationship Id="rId3" Type="http://schemas.openxmlformats.org/officeDocument/2006/relationships/slideLayout" Target="../slideLayouts/slideLayout85.xml"/><Relationship Id="rId7" Type="http://schemas.openxmlformats.org/officeDocument/2006/relationships/slideLayout" Target="../slideLayouts/slideLayout89.xml"/><Relationship Id="rId12" Type="http://schemas.openxmlformats.org/officeDocument/2006/relationships/slideLayout" Target="../slideLayouts/slideLayout94.xml"/><Relationship Id="rId17" Type="http://schemas.openxmlformats.org/officeDocument/2006/relationships/slideLayout" Target="../slideLayouts/slideLayout99.xml"/><Relationship Id="rId2" Type="http://schemas.openxmlformats.org/officeDocument/2006/relationships/slideLayout" Target="../slideLayouts/slideLayout84.xml"/><Relationship Id="rId16" Type="http://schemas.openxmlformats.org/officeDocument/2006/relationships/slideLayout" Target="../slideLayouts/slideLayout98.xml"/><Relationship Id="rId1" Type="http://schemas.openxmlformats.org/officeDocument/2006/relationships/slideLayout" Target="../slideLayouts/slideLayout83.xml"/><Relationship Id="rId6" Type="http://schemas.openxmlformats.org/officeDocument/2006/relationships/slideLayout" Target="../slideLayouts/slideLayout88.xml"/><Relationship Id="rId11" Type="http://schemas.openxmlformats.org/officeDocument/2006/relationships/slideLayout" Target="../slideLayouts/slideLayout93.xml"/><Relationship Id="rId5" Type="http://schemas.openxmlformats.org/officeDocument/2006/relationships/slideLayout" Target="../slideLayouts/slideLayout87.xml"/><Relationship Id="rId15" Type="http://schemas.openxmlformats.org/officeDocument/2006/relationships/slideLayout" Target="../slideLayouts/slideLayout97.xml"/><Relationship Id="rId10" Type="http://schemas.openxmlformats.org/officeDocument/2006/relationships/slideLayout" Target="../slideLayouts/slideLayout92.xml"/><Relationship Id="rId4" Type="http://schemas.openxmlformats.org/officeDocument/2006/relationships/slideLayout" Target="../slideLayouts/slideLayout86.xml"/><Relationship Id="rId9" Type="http://schemas.openxmlformats.org/officeDocument/2006/relationships/slideLayout" Target="../slideLayouts/slideLayout91.xml"/><Relationship Id="rId14" Type="http://schemas.openxmlformats.org/officeDocument/2006/relationships/slideLayout" Target="../slideLayouts/slideLayout9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16F02-C061-4D32-8C52-C0B00A44E270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0F0E1-ED4F-4D9B-95BC-D142E0F21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1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219456" y="147085"/>
            <a:ext cx="11747795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727200" y="6400800"/>
            <a:ext cx="5615517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416801" y="6400800"/>
            <a:ext cx="4002617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D085BFA-03F6-460E-8D0A-F43A90F24BA5}" type="datetimeFigureOut">
              <a:rPr lang="ru-RU">
                <a:solidFill>
                  <a:srgbClr val="676A55">
                    <a:tint val="60000"/>
                    <a:satMod val="155000"/>
                  </a:srgbClr>
                </a:solidFill>
              </a:rPr>
              <a:pPr>
                <a:defRPr/>
              </a:pPr>
              <a:t>24.09.2014</a:t>
            </a:fld>
            <a:endParaRPr lang="ru-RU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1518900" y="6515100"/>
            <a:ext cx="618067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 smtClean="0">
                <a:solidFill>
                  <a:srgbClr val="DFE0D4"/>
                </a:solidFill>
                <a:latin typeface="Cambria" panose="02040503050406030204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15E29C-A2FA-4961-A4BF-366E5B898112}" type="slidenum">
              <a:rPr lang="ru-RU" alt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54000"/>
            <a:ext cx="109728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12"/>
          <p:cNvSpPr>
            <a:spLocks noGrp="1"/>
          </p:cNvSpPr>
          <p:nvPr>
            <p:ph type="body" idx="1"/>
          </p:nvPr>
        </p:nvSpPr>
        <p:spPr bwMode="auto">
          <a:xfrm>
            <a:off x="609600" y="16462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665363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2pPr>
      <a:lvl3pPr marL="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3pPr>
      <a:lvl4pPr marL="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4pPr>
      <a:lvl5pPr marL="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anose="05020102010507070707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92100"/>
            <a:ext cx="10972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05000"/>
            <a:ext cx="1097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54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C37D19-F177-4BF6-8698-823BC9E36552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66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35200" y="457200"/>
            <a:ext cx="93472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5200" y="1981200"/>
            <a:ext cx="9347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2"/>
                </a:solidFill>
                <a:latin typeface="Arial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4117FE5-EED3-4FBD-BE45-6B0892547C84}" type="slidenum">
              <a:rPr lang="ru-RU" altLang="ru-RU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355600" y="6172200"/>
            <a:ext cx="114808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>
              <a:solidFill>
                <a:srgbClr val="FFFFFF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04800" y="304800"/>
            <a:ext cx="11480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>
              <a:solidFill>
                <a:srgbClr val="FFFFFF"/>
              </a:solidFill>
            </a:endParaRPr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304800" y="457200"/>
            <a:ext cx="1661584" cy="1371600"/>
            <a:chOff x="144" y="288"/>
            <a:chExt cx="785" cy="864"/>
          </a:xfrm>
        </p:grpSpPr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35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36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37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38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39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40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41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42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43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44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45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46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5874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2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49683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anose="05000000000000000000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35200" y="457200"/>
            <a:ext cx="93472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5200" y="1981200"/>
            <a:ext cx="9347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2"/>
                </a:solidFill>
                <a:latin typeface="Arial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4117FE5-EED3-4FBD-BE45-6B0892547C84}" type="slidenum">
              <a:rPr lang="ru-RU" altLang="ru-RU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355600" y="6172200"/>
            <a:ext cx="114808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>
              <a:solidFill>
                <a:srgbClr val="FFFFFF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04800" y="304800"/>
            <a:ext cx="11480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>
              <a:solidFill>
                <a:srgbClr val="FFFFFF"/>
              </a:solidFill>
            </a:endParaRPr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304800" y="457200"/>
            <a:ext cx="1661584" cy="1371600"/>
            <a:chOff x="144" y="288"/>
            <a:chExt cx="785" cy="864"/>
          </a:xfrm>
        </p:grpSpPr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35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36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37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38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39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40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41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42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43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44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45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46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5874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2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2830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anose="05000000000000000000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35200" y="457200"/>
            <a:ext cx="93472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5200" y="1981200"/>
            <a:ext cx="9347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2"/>
                </a:solidFill>
                <a:latin typeface="Arial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F5D2602-253A-408C-A319-D7E4BAC8A9EC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355600" y="6172200"/>
            <a:ext cx="114808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smtClean="0">
              <a:solidFill>
                <a:srgbClr val="FFFFFF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04800" y="304800"/>
            <a:ext cx="11480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smtClean="0">
              <a:solidFill>
                <a:srgbClr val="FFFFFF"/>
              </a:solidFill>
            </a:endParaRPr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304800" y="457200"/>
            <a:ext cx="1661584" cy="1371600"/>
            <a:chOff x="144" y="288"/>
            <a:chExt cx="785" cy="864"/>
          </a:xfrm>
        </p:grpSpPr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35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36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37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38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39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40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41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42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43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44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45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  <p:sp>
          <p:nvSpPr>
            <p:cNvPr id="1046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80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5874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2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08982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anose="05000000000000000000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23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2A16F02-C061-4D32-8C52-C0B00A44E270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CC0F0E1-ED4F-4D9B-95BC-D142E0F21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0736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  <p:sldLayoutId id="214748385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95736598"/>
              </p:ext>
            </p:extLst>
          </p:nvPr>
        </p:nvGraphicFramePr>
        <p:xfrm>
          <a:off x="676406" y="1164922"/>
          <a:ext cx="10644124" cy="5693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32586" y="92454"/>
            <a:ext cx="9968248" cy="134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5884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title" idx="429496729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r>
              <a:rPr lang="ru-RU" altLang="ru-RU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</a:rPr>
              <a:t>Задачи программы:</a:t>
            </a:r>
            <a:br>
              <a:rPr lang="ru-RU" altLang="ru-RU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</a:rPr>
            </a:br>
            <a:endParaRPr lang="ru-RU" altLang="ru-RU" b="1" dirty="0" smtClean="0">
              <a:solidFill>
                <a:schemeClr val="bg2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196976"/>
            <a:ext cx="8229600" cy="4822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800">
                <a:effectLst/>
              </a:rPr>
              <a:t>Изучение наркоситуации, выявление причин и условий, способствующих наркотизации населения;</a:t>
            </a:r>
          </a:p>
          <a:p>
            <a:pPr>
              <a:lnSpc>
                <a:spcPct val="90000"/>
              </a:lnSpc>
            </a:pPr>
            <a:r>
              <a:rPr lang="ru-RU" altLang="ru-RU" sz="2800">
                <a:effectLst/>
              </a:rPr>
              <a:t>Создание и совершенствование системы профилактики наркомании;</a:t>
            </a:r>
          </a:p>
          <a:p>
            <a:pPr>
              <a:lnSpc>
                <a:spcPct val="90000"/>
              </a:lnSpc>
            </a:pPr>
            <a:r>
              <a:rPr lang="ru-RU" altLang="ru-RU" sz="2800">
                <a:effectLst/>
              </a:rPr>
              <a:t>Формирование у подростков и молодежи мотивации к ведению здорового образа жизни;</a:t>
            </a:r>
          </a:p>
          <a:p>
            <a:pPr>
              <a:lnSpc>
                <a:spcPct val="90000"/>
              </a:lnSpc>
            </a:pPr>
            <a:r>
              <a:rPr lang="ru-RU" altLang="ru-RU" sz="2800">
                <a:effectLst/>
              </a:rPr>
              <a:t>Подготовка и повышение квалификации специалистов, работающих в сфере профилактики</a:t>
            </a:r>
          </a:p>
          <a:p>
            <a:pPr>
              <a:lnSpc>
                <a:spcPct val="90000"/>
              </a:lnSpc>
            </a:pPr>
            <a:endParaRPr lang="ru-RU" altLang="ru-RU" sz="28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6027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1" y="115889"/>
            <a:ext cx="8208963" cy="12969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r>
              <a:rPr lang="ru-RU" altLang="ru-RU" sz="4000" dirty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ru-RU" altLang="ru-RU" sz="4000" dirty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ru-RU" altLang="ru-RU" sz="4000" dirty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ru-RU" altLang="ru-RU" sz="4000" dirty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ru-RU" altLang="ru-RU" sz="4000" dirty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ru-RU" altLang="ru-RU" sz="4000" dirty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ru-RU" altLang="ru-RU" sz="4000" dirty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ru-RU" altLang="ru-RU" sz="4000" dirty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ru-RU" altLang="ru-RU" sz="4000" dirty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ru-RU" altLang="ru-RU" sz="4000" dirty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ru-RU" altLang="ru-RU" sz="4000" dirty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ru-RU" altLang="ru-RU" sz="4000" dirty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ru-RU" altLang="ru-RU" sz="4000" dirty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ru-RU" altLang="ru-RU" sz="4000" dirty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ru-RU" altLang="ru-RU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charset="0"/>
              </a:rPr>
              <a:t>Мероприятия</a:t>
            </a:r>
            <a:r>
              <a:rPr lang="ru-RU" altLang="ru-RU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charset="0"/>
              </a:rPr>
              <a:t> Программы на </a:t>
            </a:r>
            <a:r>
              <a:rPr lang="ru-RU" altLang="ru-RU" sz="3200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charset="0"/>
              </a:rPr>
              <a:t>2015 год (260,0 </a:t>
            </a:r>
            <a:r>
              <a:rPr lang="ru-RU" altLang="ru-RU" sz="3200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charset="0"/>
              </a:rPr>
              <a:t>тыс. руб</a:t>
            </a:r>
            <a:r>
              <a:rPr lang="ru-RU" altLang="ru-RU" sz="3200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charset="0"/>
              </a:rPr>
              <a:t>.):</a:t>
            </a:r>
            <a:br>
              <a:rPr lang="ru-RU" altLang="ru-RU" sz="3200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/>
                <a:latin typeface="Arial" charset="0"/>
              </a:rPr>
              <a:t>1</a:t>
            </a:r>
            <a:r>
              <a:rPr lang="ru-RU" altLang="ru-RU" sz="2400" dirty="0">
                <a:solidFill>
                  <a:schemeClr val="tx1"/>
                </a:solidFill>
                <a:effectLst/>
                <a:latin typeface="Arial" charset="0"/>
              </a:rPr>
              <a:t>. Изготовление и размещение антинаркотической рекламы на рекламных конструкциях города, на автотранспорте – 130,0 тыс. </a:t>
            </a:r>
            <a:r>
              <a:rPr lang="ru-RU" altLang="ru-RU" sz="2400" dirty="0" err="1">
                <a:solidFill>
                  <a:schemeClr val="tx1"/>
                </a:solidFill>
                <a:effectLst/>
                <a:latin typeface="Arial" charset="0"/>
              </a:rPr>
              <a:t>руб</a:t>
            </a:r>
            <a:r>
              <a:rPr lang="ru-RU" altLang="ru-RU" sz="2400" dirty="0">
                <a:solidFill>
                  <a:schemeClr val="tx1"/>
                </a:solidFill>
                <a:effectLst/>
                <a:latin typeface="Arial" charset="0"/>
              </a:rPr>
              <a:t>;</a:t>
            </a:r>
            <a:br>
              <a:rPr lang="ru-RU" altLang="ru-RU" sz="2400" dirty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/>
                <a:latin typeface="Arial" charset="0"/>
              </a:rPr>
              <a:t>  2</a:t>
            </a:r>
            <a:r>
              <a:rPr lang="ru-RU" altLang="ru-RU" sz="2400" dirty="0">
                <a:solidFill>
                  <a:schemeClr val="tx1"/>
                </a:solidFill>
                <a:effectLst/>
                <a:latin typeface="Arial" charset="0"/>
              </a:rPr>
              <a:t>. Изготовление информационных буклетов, листовок, плакатов по антинаркотической пропаганде для подростков и молодежи – 130,0 </a:t>
            </a:r>
            <a:r>
              <a:rPr lang="ru-RU" altLang="ru-RU" sz="2400" dirty="0" err="1">
                <a:solidFill>
                  <a:schemeClr val="tx1"/>
                </a:solidFill>
                <a:effectLst/>
                <a:latin typeface="Arial" charset="0"/>
              </a:rPr>
              <a:t>тыс.руб</a:t>
            </a:r>
            <a:r>
              <a:rPr lang="ru-RU" altLang="ru-RU" sz="2400" dirty="0">
                <a:solidFill>
                  <a:schemeClr val="tx1"/>
                </a:solidFill>
                <a:effectLst/>
                <a:latin typeface="Arial" charset="0"/>
              </a:rPr>
              <a:t>;</a:t>
            </a:r>
            <a:br>
              <a:rPr lang="ru-RU" altLang="ru-RU" sz="2400" dirty="0">
                <a:solidFill>
                  <a:schemeClr val="tx1"/>
                </a:solidFill>
                <a:effectLst/>
                <a:latin typeface="Arial" charset="0"/>
              </a:rPr>
            </a:br>
            <a:endParaRPr lang="ru-RU" altLang="ru-RU" sz="2400" dirty="0"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063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63750" y="0"/>
            <a:ext cx="8229600" cy="1384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dirty="0" smtClean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Статистические данные</a:t>
            </a:r>
          </a:p>
        </p:txBody>
      </p:sp>
      <p:graphicFrame>
        <p:nvGraphicFramePr>
          <p:cNvPr id="42071" name="Group 87"/>
          <p:cNvGraphicFramePr>
            <a:graphicFrameLocks noGrp="1"/>
          </p:cNvGraphicFramePr>
          <p:nvPr>
            <p:ph type="tbl" idx="4294967295"/>
          </p:nvPr>
        </p:nvGraphicFramePr>
        <p:xfrm>
          <a:off x="1847850" y="1341439"/>
          <a:ext cx="8496302" cy="5502718"/>
        </p:xfrm>
        <a:graphic>
          <a:graphicData uri="http://schemas.openxmlformats.org/drawingml/2006/table">
            <a:tbl>
              <a:tblPr/>
              <a:tblGrid>
                <a:gridCol w="1439783"/>
                <a:gridCol w="936069"/>
                <a:gridCol w="1008074"/>
                <a:gridCol w="936069"/>
                <a:gridCol w="936069"/>
                <a:gridCol w="1728127"/>
                <a:gridCol w="1512111"/>
              </a:tblGrid>
              <a:tr h="647506">
                <a:tc row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Российская Федерация</a:t>
                      </a:r>
                    </a:p>
                  </a:txBody>
                  <a:tcPr marL="91437" marR="91437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Число больных</a:t>
                      </a:r>
                    </a:p>
                  </a:txBody>
                  <a:tcPr marL="91437" marR="9143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1552">
                <a:tc vMerge="1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абсолютные числа</a:t>
                      </a:r>
                    </a:p>
                  </a:txBody>
                  <a:tcPr marL="91437" marR="9143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на 100000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населения</a:t>
                      </a:r>
                    </a:p>
                  </a:txBody>
                  <a:tcPr marL="91437" marR="9143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абсолютные числа</a:t>
                      </a:r>
                    </a:p>
                  </a:txBody>
                  <a:tcPr marL="91437" marR="9143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на 100000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населения</a:t>
                      </a:r>
                    </a:p>
                  </a:txBody>
                  <a:tcPr marL="91437" marR="9143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8499">
                <a:tc vMerge="1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2011г.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339320</a:t>
                      </a:r>
                    </a:p>
                  </a:txBody>
                  <a:tcPr marL="91437" marR="9143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2012г.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332659</a:t>
                      </a:r>
                    </a:p>
                  </a:txBody>
                  <a:tcPr marL="91437" marR="9143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2011г.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237,35</a:t>
                      </a:r>
                    </a:p>
                  </a:txBody>
                  <a:tcPr marL="91437" marR="9143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2012г.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232,54</a:t>
                      </a:r>
                    </a:p>
                  </a:txBody>
                  <a:tcPr marL="91437" marR="9143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2013г.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91437" marR="9143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2013г.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91437" marR="9143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3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Самарская область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1437" marR="91437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22493</a:t>
                      </a:r>
                    </a:p>
                  </a:txBody>
                  <a:tcPr marL="91437" marR="9143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21814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1437" marR="9143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699,69</a:t>
                      </a:r>
                    </a:p>
                  </a:txBody>
                  <a:tcPr marL="91437" marR="9143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678,70</a:t>
                      </a:r>
                    </a:p>
                  </a:txBody>
                  <a:tcPr marL="91437" marR="9143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91437" marR="9143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91437" marR="9143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241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г. Тольятти</a:t>
                      </a:r>
                    </a:p>
                  </a:txBody>
                  <a:tcPr marL="91437" marR="91437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3928</a:t>
                      </a:r>
                    </a:p>
                  </a:txBody>
                  <a:tcPr marL="91437" marR="9143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3547</a:t>
                      </a:r>
                    </a:p>
                  </a:txBody>
                  <a:tcPr marL="91437" marR="9143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544,23</a:t>
                      </a:r>
                    </a:p>
                  </a:txBody>
                  <a:tcPr marL="91437" marR="9143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491,44</a:t>
                      </a:r>
                    </a:p>
                  </a:txBody>
                  <a:tcPr marL="91437" marR="9143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3589</a:t>
                      </a:r>
                    </a:p>
                  </a:txBody>
                  <a:tcPr marL="91437" marR="9143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499,06</a:t>
                      </a:r>
                    </a:p>
                  </a:txBody>
                  <a:tcPr marL="91437" marR="9143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90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143250" y="476251"/>
            <a:ext cx="5867400" cy="576263"/>
          </a:xfrm>
        </p:spPr>
        <p:txBody>
          <a:bodyPr/>
          <a:lstStyle/>
          <a:p>
            <a:pPr algn="ctr" eaLnBrk="1" hangingPunct="1"/>
            <a:r>
              <a:rPr lang="ru-RU" altLang="ru-RU" sz="2000" b="1" dirty="0" smtClean="0"/>
              <a:t/>
            </a:r>
            <a:br>
              <a:rPr lang="ru-RU" altLang="ru-RU" sz="2000" b="1" dirty="0" smtClean="0"/>
            </a:br>
            <a:r>
              <a:rPr lang="ru-RU" altLang="ru-RU" sz="1600" i="1" dirty="0"/>
              <a:t/>
            </a:r>
            <a:br>
              <a:rPr lang="ru-RU" altLang="ru-RU" sz="1600" i="1" dirty="0"/>
            </a:br>
            <a:r>
              <a:rPr lang="ru-RU" altLang="ru-RU" sz="1600" b="1" dirty="0"/>
              <a:t/>
            </a:r>
            <a:br>
              <a:rPr lang="ru-RU" altLang="ru-RU" sz="1600" b="1" dirty="0"/>
            </a:br>
            <a:endParaRPr lang="ru-RU" altLang="ru-RU" sz="1600" b="1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151313" y="1412875"/>
            <a:ext cx="5935662" cy="4679950"/>
          </a:xfrm>
        </p:spPr>
        <p:txBody>
          <a:bodyPr/>
          <a:lstStyle/>
          <a:p>
            <a:pPr>
              <a:defRPr/>
            </a:pPr>
            <a:endParaRPr lang="ru-RU" sz="1200" b="1" dirty="0"/>
          </a:p>
          <a:p>
            <a:pPr>
              <a:defRPr/>
            </a:pPr>
            <a:r>
              <a:rPr lang="ru-RU" sz="32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</a:t>
            </a:r>
          </a:p>
          <a:p>
            <a:pPr>
              <a:defRPr/>
            </a:pPr>
            <a:r>
              <a:rPr lang="ru-RU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dirty="0">
                <a:solidFill>
                  <a:srgbClr val="FFC000"/>
                </a:solidFill>
              </a:rPr>
              <a:t>Развитие органов местного самоуправления городского округа Тольятти на 2014-2016 годы</a:t>
            </a:r>
            <a:r>
              <a:rPr lang="ru-RU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(утверждена постановлением мэрии городского округа Тольятти </a:t>
            </a:r>
          </a:p>
          <a:p>
            <a:pPr>
              <a:defRPr/>
            </a:pPr>
            <a:r>
              <a:rPr lang="ru-RU" sz="1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от 11.10.2013 года №  </a:t>
            </a:r>
            <a:r>
              <a:rPr lang="ru-RU" sz="1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3154-п/1</a:t>
            </a:r>
            <a:r>
              <a:rPr lang="ru-RU" sz="1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200" i="1" dirty="0"/>
          </a:p>
          <a:p>
            <a:pPr eaLnBrk="1" hangingPunct="1">
              <a:lnSpc>
                <a:spcPct val="80000"/>
              </a:lnSpc>
              <a:defRPr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4238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50" y="549275"/>
            <a:ext cx="7067550" cy="122396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000" u="sng" dirty="0">
                <a:solidFill>
                  <a:schemeClr val="bg2">
                    <a:lumMod val="90000"/>
                  </a:schemeClr>
                </a:solidFill>
                <a:latin typeface="Gungsuh" pitchFamily="18" charset="-127"/>
                <a:ea typeface="Gungsuh" pitchFamily="18" charset="-127"/>
              </a:rPr>
              <a:t>Мероприятие </a:t>
            </a:r>
            <a:r>
              <a:rPr lang="ru-RU" sz="2000" u="sng" dirty="0" smtClean="0">
                <a:solidFill>
                  <a:schemeClr val="bg2">
                    <a:lumMod val="90000"/>
                  </a:schemeClr>
                </a:solidFill>
                <a:latin typeface="Gungsuh" pitchFamily="18" charset="-127"/>
                <a:ea typeface="Gungsuh" pitchFamily="18" charset="-127"/>
              </a:rPr>
              <a:t>программы </a:t>
            </a:r>
            <a:r>
              <a:rPr lang="ru-RU" sz="2000" u="sng" dirty="0">
                <a:solidFill>
                  <a:schemeClr val="bg2">
                    <a:lumMod val="90000"/>
                  </a:schemeClr>
                </a:solidFill>
                <a:latin typeface="Gungsuh" pitchFamily="18" charset="-127"/>
                <a:ea typeface="Gungsuh" pitchFamily="18" charset="-127"/>
              </a:rPr>
              <a:t/>
            </a:r>
            <a:br>
              <a:rPr lang="ru-RU" sz="2000" u="sng" dirty="0">
                <a:solidFill>
                  <a:schemeClr val="bg2">
                    <a:lumMod val="90000"/>
                  </a:schemeClr>
                </a:solidFill>
                <a:latin typeface="Gungsuh" pitchFamily="18" charset="-127"/>
                <a:ea typeface="Gungsuh" pitchFamily="18" charset="-127"/>
              </a:rPr>
            </a:br>
            <a:r>
              <a:rPr lang="ru-RU" sz="2000" u="sng" dirty="0" smtClean="0">
                <a:solidFill>
                  <a:schemeClr val="bg2">
                    <a:lumMod val="90000"/>
                  </a:schemeClr>
                </a:solidFill>
                <a:latin typeface="Gungsuh" pitchFamily="18" charset="-127"/>
                <a:ea typeface="Gungsuh" pitchFamily="18" charset="-127"/>
              </a:rPr>
              <a:t>на </a:t>
            </a:r>
            <a:r>
              <a:rPr lang="ru-RU" sz="2000" u="sng" dirty="0">
                <a:solidFill>
                  <a:schemeClr val="bg2">
                    <a:lumMod val="90000"/>
                  </a:schemeClr>
                </a:solidFill>
                <a:latin typeface="Gungsuh" pitchFamily="18" charset="-127"/>
                <a:ea typeface="Gungsuh" pitchFamily="18" charset="-127"/>
              </a:rPr>
              <a:t>2015 </a:t>
            </a:r>
            <a:r>
              <a:rPr lang="ru-RU" sz="2000" u="sng" dirty="0" smtClean="0">
                <a:solidFill>
                  <a:schemeClr val="bg2">
                    <a:lumMod val="90000"/>
                  </a:schemeClr>
                </a:solidFill>
                <a:latin typeface="Gungsuh" pitchFamily="18" charset="-127"/>
                <a:ea typeface="Gungsuh" pitchFamily="18" charset="-127"/>
              </a:rPr>
              <a:t>год</a:t>
            </a:r>
            <a:r>
              <a:rPr lang="ru-RU" sz="2000" u="sng" dirty="0" smtClean="0">
                <a:solidFill>
                  <a:schemeClr val="bg2">
                    <a:lumMod val="90000"/>
                  </a:schemeClr>
                </a:solidFill>
              </a:rPr>
              <a:t>:</a:t>
            </a:r>
            <a:endParaRPr lang="ru-RU" sz="20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0" y="1988840"/>
            <a:ext cx="8147050" cy="2808312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ru-RU" sz="2400" dirty="0">
                <a:solidFill>
                  <a:srgbClr val="FFC000"/>
                </a:solidFill>
              </a:rPr>
              <a:t>проведение аттестации рабочих мест по условиям труда в муниципальных учреждениях </a:t>
            </a:r>
            <a:r>
              <a:rPr lang="ru-RU" sz="2400" dirty="0" smtClean="0">
                <a:solidFill>
                  <a:srgbClr val="FFC000"/>
                </a:solidFill>
              </a:rPr>
              <a:t>– 60 тыс. руб.</a:t>
            </a:r>
            <a:endParaRPr lang="ru-RU" sz="2400" dirty="0">
              <a:solidFill>
                <a:srgbClr val="FFC000"/>
              </a:solidFill>
            </a:endParaRPr>
          </a:p>
          <a:p>
            <a:pPr marL="0" indent="0" algn="r" eaLnBrk="1" hangingPunct="1">
              <a:buNone/>
              <a:defRPr/>
            </a:pPr>
            <a:endParaRPr lang="ru-RU" sz="1100" i="1" dirty="0"/>
          </a:p>
          <a:p>
            <a:pPr marL="0" indent="0" algn="r" eaLnBrk="1" hangingPunct="1">
              <a:buNone/>
              <a:defRPr/>
            </a:pPr>
            <a:endParaRPr 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2910094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457200"/>
            <a:ext cx="7010400" cy="556418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i="1" dirty="0">
                <a:solidFill>
                  <a:schemeClr val="bg2">
                    <a:lumMod val="90000"/>
                  </a:schemeClr>
                </a:solidFill>
              </a:rPr>
              <a:t>Благодарю за внимание!</a:t>
            </a:r>
            <a:br>
              <a:rPr lang="ru-RU" sz="2400" i="1" dirty="0">
                <a:solidFill>
                  <a:schemeClr val="bg2">
                    <a:lumMod val="90000"/>
                  </a:schemeClr>
                </a:solidFill>
              </a:rPr>
            </a:br>
            <a:endParaRPr lang="ru-RU" sz="2400" u="sng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5914" y="1989138"/>
            <a:ext cx="7354887" cy="576262"/>
          </a:xfrm>
        </p:spPr>
        <p:txBody>
          <a:bodyPr/>
          <a:lstStyle/>
          <a:p>
            <a:pPr algn="ctr" eaLnBrk="1" hangingPunct="1">
              <a:defRPr/>
            </a:pPr>
            <a:endParaRPr lang="ru-RU" dirty="0" smtClean="0"/>
          </a:p>
          <a:p>
            <a:pPr algn="ctr" eaLnBrk="1" hangingPunct="1">
              <a:defRPr/>
            </a:pPr>
            <a:endParaRPr lang="ru-RU" dirty="0" smtClean="0"/>
          </a:p>
          <a:p>
            <a:pPr algn="ctr" eaLnBrk="1" hangingPunct="1">
              <a:defRPr/>
            </a:pPr>
            <a:endParaRPr lang="ru-RU" i="1" dirty="0" smtClean="0">
              <a:solidFill>
                <a:schemeClr val="bg2">
                  <a:lumMod val="90000"/>
                </a:schemeClr>
              </a:solidFill>
            </a:endParaRPr>
          </a:p>
          <a:p>
            <a:pPr algn="ctr" eaLnBrk="1" hangingPunct="1"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5818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1524000" y="0"/>
            <a:ext cx="9144000" cy="777600"/>
          </a:xfrm>
          <a:prstGeom prst="rect">
            <a:avLst/>
          </a:prstGeom>
          <a:gradFill>
            <a:gsLst>
              <a:gs pos="5464">
                <a:srgbClr val="ABD0FB"/>
              </a:gs>
              <a:gs pos="5000">
                <a:srgbClr val="8ABDF9"/>
              </a:gs>
              <a:gs pos="3000">
                <a:srgbClr val="ABD0FB"/>
              </a:gs>
              <a:gs pos="51000">
                <a:schemeClr val="accent1">
                  <a:lumMod val="5000"/>
                  <a:lumOff val="95000"/>
                </a:schemeClr>
              </a:gs>
              <a:gs pos="2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indent="-446088"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Департамент общественной безопасности</a:t>
            </a:r>
            <a:endParaRPr lang="ru-RU" sz="2000" b="1" kern="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059045" y="2628391"/>
            <a:ext cx="36957" cy="3897896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88932" y="4009238"/>
            <a:ext cx="5049879" cy="2308324"/>
          </a:xfrm>
          <a:prstGeom prst="rect">
            <a:avLst/>
          </a:prstGeom>
          <a:gradFill flip="none" rotWithShape="1">
            <a:gsLst>
              <a:gs pos="73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79646">
                    <a:lumMod val="50000"/>
                  </a:srgbClr>
                </a:solidFill>
              </a:rPr>
              <a:t>Программное </a:t>
            </a:r>
            <a:endParaRPr lang="ru-RU" sz="2400" b="1" dirty="0">
              <a:solidFill>
                <a:srgbClr val="F79646">
                  <a:lumMod val="50000"/>
                </a:srgbClr>
              </a:solidFill>
            </a:endParaRPr>
          </a:p>
          <a:p>
            <a:pPr algn="ctr"/>
            <a:r>
              <a:rPr lang="ru-RU" sz="2400" b="1" dirty="0">
                <a:solidFill>
                  <a:srgbClr val="F79646">
                    <a:lumMod val="50000"/>
                  </a:srgbClr>
                </a:solidFill>
              </a:rPr>
              <a:t>направление </a:t>
            </a:r>
            <a:r>
              <a:rPr lang="ru-RU" sz="2400" b="1" dirty="0" smtClean="0">
                <a:solidFill>
                  <a:srgbClr val="F79646">
                    <a:lumMod val="50000"/>
                  </a:srgbClr>
                </a:solidFill>
              </a:rPr>
              <a:t>расходов</a:t>
            </a:r>
            <a:r>
              <a:rPr lang="en-US" sz="2400" b="1" dirty="0" smtClean="0">
                <a:solidFill>
                  <a:srgbClr val="F79646">
                    <a:lumMod val="50000"/>
                  </a:srgbClr>
                </a:solidFill>
              </a:rPr>
              <a:t>:</a:t>
            </a:r>
            <a:endParaRPr lang="ru-RU" sz="2400" b="1" dirty="0" smtClean="0">
              <a:solidFill>
                <a:srgbClr val="F79646">
                  <a:lumMod val="50000"/>
                </a:srgbClr>
              </a:solidFill>
            </a:endParaRPr>
          </a:p>
          <a:p>
            <a:r>
              <a:rPr lang="ru-RU" sz="2400" b="1" dirty="0" smtClean="0">
                <a:solidFill>
                  <a:srgbClr val="F79646">
                    <a:lumMod val="50000"/>
                  </a:srgbClr>
                </a:solidFill>
              </a:rPr>
              <a:t>2015 г. – 1307 </a:t>
            </a:r>
            <a:r>
              <a:rPr lang="ru-RU" sz="2400" b="1" dirty="0" err="1" smtClean="0">
                <a:solidFill>
                  <a:srgbClr val="F79646">
                    <a:lumMod val="50000"/>
                  </a:srgbClr>
                </a:solidFill>
              </a:rPr>
              <a:t>тыс.руб</a:t>
            </a:r>
            <a:r>
              <a:rPr lang="ru-RU" sz="2400" b="1" dirty="0" smtClean="0">
                <a:solidFill>
                  <a:srgbClr val="F79646">
                    <a:lumMod val="50000"/>
                  </a:srgbClr>
                </a:solidFill>
              </a:rPr>
              <a:t>.,</a:t>
            </a:r>
          </a:p>
          <a:p>
            <a:r>
              <a:rPr lang="ru-RU" sz="2400" b="1" dirty="0" smtClean="0">
                <a:solidFill>
                  <a:srgbClr val="F79646">
                    <a:lumMod val="50000"/>
                  </a:srgbClr>
                </a:solidFill>
              </a:rPr>
              <a:t>2016 г. – 1307 </a:t>
            </a:r>
            <a:r>
              <a:rPr lang="ru-RU" sz="2400" b="1" dirty="0" err="1" smtClean="0">
                <a:solidFill>
                  <a:srgbClr val="F79646">
                    <a:lumMod val="50000"/>
                  </a:srgbClr>
                </a:solidFill>
              </a:rPr>
              <a:t>тыс.руб</a:t>
            </a:r>
            <a:r>
              <a:rPr lang="ru-RU" sz="2400" b="1" dirty="0" smtClean="0">
                <a:solidFill>
                  <a:srgbClr val="F79646">
                    <a:lumMod val="50000"/>
                  </a:srgbClr>
                </a:solidFill>
              </a:rPr>
              <a:t>.,</a:t>
            </a:r>
          </a:p>
          <a:p>
            <a:r>
              <a:rPr lang="ru-RU" sz="2400" b="1" dirty="0" smtClean="0">
                <a:solidFill>
                  <a:srgbClr val="F79646">
                    <a:lumMod val="50000"/>
                  </a:srgbClr>
                </a:solidFill>
              </a:rPr>
              <a:t>2017 г. -  1307 </a:t>
            </a:r>
            <a:r>
              <a:rPr lang="ru-RU" sz="2400" b="1" dirty="0" err="1" smtClean="0">
                <a:solidFill>
                  <a:srgbClr val="F79646">
                    <a:lumMod val="50000"/>
                  </a:srgbClr>
                </a:solidFill>
              </a:rPr>
              <a:t>тыс.руб</a:t>
            </a:r>
            <a:r>
              <a:rPr lang="ru-RU" sz="2400" b="1" dirty="0" smtClean="0">
                <a:solidFill>
                  <a:srgbClr val="F79646">
                    <a:lumMod val="50000"/>
                  </a:srgbClr>
                </a:solidFill>
              </a:rPr>
              <a:t>. </a:t>
            </a:r>
          </a:p>
          <a:p>
            <a:endParaRPr lang="ru-RU" sz="2400" b="1" dirty="0">
              <a:solidFill>
                <a:srgbClr val="F79646">
                  <a:lumMod val="50000"/>
                </a:srgbClr>
              </a:solidFill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8667752" y="6526287"/>
            <a:ext cx="2019301" cy="314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ru-RU" b="1" dirty="0">
              <a:solidFill>
                <a:srgbClr val="C0504D">
                  <a:lumMod val="50000"/>
                </a:srgb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09736" y="1083086"/>
            <a:ext cx="8705852" cy="1569660"/>
          </a:xfrm>
          <a:prstGeom prst="rect">
            <a:avLst/>
          </a:prstGeom>
          <a:gradFill flip="none" rotWithShape="1">
            <a:gsLst>
              <a:gs pos="46464">
                <a:schemeClr val="bg2">
                  <a:lumMod val="60000"/>
                  <a:lumOff val="40000"/>
                </a:schemeClr>
              </a:gs>
              <a:gs pos="30636">
                <a:srgbClr val="ABD0FB"/>
              </a:gs>
              <a:gs pos="5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  <a:tileRect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46088" indent="-446088" algn="ctr">
              <a:lnSpc>
                <a:spcPct val="80000"/>
              </a:lnSpc>
              <a:defRPr/>
            </a:pPr>
            <a:endParaRPr lang="ru-RU" sz="2400" b="1" kern="0" dirty="0">
              <a:solidFill>
                <a:srgbClr val="F79646">
                  <a:lumMod val="75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46088" indent="-446088" algn="ctr">
              <a:lnSpc>
                <a:spcPct val="80000"/>
              </a:lnSpc>
              <a:defRPr/>
            </a:pPr>
            <a:r>
              <a:rPr lang="ru-RU" sz="2400" kern="0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Проект бюджета по расходам на </a:t>
            </a:r>
            <a:r>
              <a:rPr lang="ru-RU" sz="2400" kern="0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2015 </a:t>
            </a:r>
            <a:r>
              <a:rPr lang="ru-RU" sz="2400" kern="0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– 2017 годы</a:t>
            </a:r>
            <a:endParaRPr lang="ru-RU" sz="2400" kern="0" dirty="0">
              <a:solidFill>
                <a:srgbClr val="C0504D">
                  <a:lumMod val="75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46088" indent="-446088" algn="ctr">
              <a:lnSpc>
                <a:spcPct val="80000"/>
              </a:lnSpc>
              <a:defRPr/>
            </a:pPr>
            <a:r>
              <a:rPr lang="ru-RU" sz="2400" b="1" kern="0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446088" indent="-446088" algn="ctr">
              <a:lnSpc>
                <a:spcPct val="80000"/>
              </a:lnSpc>
              <a:defRPr/>
            </a:pPr>
            <a:endParaRPr lang="ru-RU" sz="2400" kern="0" dirty="0">
              <a:solidFill>
                <a:srgbClr val="C0504D">
                  <a:lumMod val="75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46088" indent="-446088" algn="ctr">
              <a:lnSpc>
                <a:spcPct val="80000"/>
              </a:lnSpc>
              <a:defRPr/>
            </a:pPr>
            <a:endParaRPr lang="ru-RU" sz="2400" b="1" kern="0" dirty="0">
              <a:solidFill>
                <a:srgbClr val="F79646">
                  <a:lumMod val="75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86539" y="27025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>
              <a:solidFill>
                <a:srgbClr val="C0504D">
                  <a:lumMod val="50000"/>
                </a:srgb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>
              <a:solidFill>
                <a:srgbClr val="C0504D">
                  <a:lumMod val="50000"/>
                </a:srgbClr>
              </a:solidFill>
              <a:latin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62713" y="4009238"/>
            <a:ext cx="5111335" cy="2308324"/>
          </a:xfrm>
          <a:prstGeom prst="rect">
            <a:avLst/>
          </a:prstGeom>
          <a:gradFill>
            <a:gsLst>
              <a:gs pos="77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path path="rect">
              <a:fillToRect l="100000" t="100000"/>
            </a:path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79646">
                    <a:lumMod val="50000"/>
                  </a:srgbClr>
                </a:solidFill>
              </a:rPr>
              <a:t>Непрограммное </a:t>
            </a:r>
            <a:r>
              <a:rPr lang="ru-RU" sz="2400" b="1" dirty="0">
                <a:solidFill>
                  <a:srgbClr val="F79646">
                    <a:lumMod val="50000"/>
                  </a:srgbClr>
                </a:solidFill>
              </a:rPr>
              <a:t>направление </a:t>
            </a:r>
            <a:r>
              <a:rPr lang="ru-RU" sz="2400" b="1" dirty="0" smtClean="0">
                <a:solidFill>
                  <a:srgbClr val="F79646">
                    <a:lumMod val="50000"/>
                  </a:srgbClr>
                </a:solidFill>
              </a:rPr>
              <a:t>расходов</a:t>
            </a:r>
            <a:r>
              <a:rPr lang="en-US" sz="2400" b="1" dirty="0" smtClean="0">
                <a:solidFill>
                  <a:srgbClr val="F79646">
                    <a:lumMod val="50000"/>
                  </a:srgbClr>
                </a:solidFill>
              </a:rPr>
              <a:t>:</a:t>
            </a:r>
            <a:endParaRPr lang="ru-RU" sz="2400" b="1" dirty="0" smtClean="0">
              <a:solidFill>
                <a:srgbClr val="F79646">
                  <a:lumMod val="50000"/>
                </a:srgbClr>
              </a:solidFill>
            </a:endParaRPr>
          </a:p>
          <a:p>
            <a:r>
              <a:rPr lang="ru-RU" sz="2400" b="1" dirty="0">
                <a:solidFill>
                  <a:srgbClr val="F79646">
                    <a:lumMod val="50000"/>
                  </a:srgbClr>
                </a:solidFill>
              </a:rPr>
              <a:t>2015 г. – </a:t>
            </a:r>
            <a:r>
              <a:rPr lang="ru-RU" sz="2400" b="1" dirty="0" smtClean="0">
                <a:solidFill>
                  <a:srgbClr val="F79646">
                    <a:lumMod val="50000"/>
                  </a:srgbClr>
                </a:solidFill>
              </a:rPr>
              <a:t>117 559 </a:t>
            </a:r>
            <a:r>
              <a:rPr lang="ru-RU" sz="2400" b="1" dirty="0" err="1">
                <a:solidFill>
                  <a:srgbClr val="F79646">
                    <a:lumMod val="50000"/>
                  </a:srgbClr>
                </a:solidFill>
              </a:rPr>
              <a:t>тыс.руб</a:t>
            </a:r>
            <a:r>
              <a:rPr lang="ru-RU" sz="2400" b="1" dirty="0">
                <a:solidFill>
                  <a:srgbClr val="F79646">
                    <a:lumMod val="50000"/>
                  </a:srgbClr>
                </a:solidFill>
              </a:rPr>
              <a:t>.,</a:t>
            </a:r>
          </a:p>
          <a:p>
            <a:r>
              <a:rPr lang="ru-RU" sz="2400" b="1" dirty="0">
                <a:solidFill>
                  <a:srgbClr val="F79646">
                    <a:lumMod val="50000"/>
                  </a:srgbClr>
                </a:solidFill>
              </a:rPr>
              <a:t>2016 г. – </a:t>
            </a:r>
            <a:r>
              <a:rPr lang="ru-RU" sz="2400" b="1" dirty="0" smtClean="0">
                <a:solidFill>
                  <a:srgbClr val="F79646">
                    <a:lumMod val="50000"/>
                  </a:srgbClr>
                </a:solidFill>
              </a:rPr>
              <a:t>116 212 </a:t>
            </a:r>
            <a:r>
              <a:rPr lang="ru-RU" sz="2400" b="1" dirty="0" err="1">
                <a:solidFill>
                  <a:srgbClr val="F79646">
                    <a:lumMod val="50000"/>
                  </a:srgbClr>
                </a:solidFill>
              </a:rPr>
              <a:t>тыс.руб</a:t>
            </a:r>
            <a:r>
              <a:rPr lang="ru-RU" sz="2400" b="1" dirty="0">
                <a:solidFill>
                  <a:srgbClr val="F79646">
                    <a:lumMod val="50000"/>
                  </a:srgbClr>
                </a:solidFill>
              </a:rPr>
              <a:t>.,</a:t>
            </a:r>
          </a:p>
          <a:p>
            <a:r>
              <a:rPr lang="ru-RU" sz="2400" b="1" dirty="0">
                <a:solidFill>
                  <a:srgbClr val="F79646">
                    <a:lumMod val="50000"/>
                  </a:srgbClr>
                </a:solidFill>
              </a:rPr>
              <a:t>2017 г. - </a:t>
            </a:r>
            <a:r>
              <a:rPr lang="ru-RU" sz="2400" b="1" dirty="0" smtClean="0">
                <a:solidFill>
                  <a:srgbClr val="F79646">
                    <a:lumMod val="50000"/>
                  </a:srgbClr>
                </a:solidFill>
              </a:rPr>
              <a:t> 116 </a:t>
            </a:r>
            <a:r>
              <a:rPr lang="ru-RU" sz="2400" b="1" dirty="0">
                <a:solidFill>
                  <a:srgbClr val="F79646">
                    <a:lumMod val="50000"/>
                  </a:srgbClr>
                </a:solidFill>
              </a:rPr>
              <a:t>212</a:t>
            </a:r>
            <a:r>
              <a:rPr lang="ru-RU" sz="2400" b="1" dirty="0" smtClean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ru-RU" sz="2400" b="1" dirty="0" err="1">
                <a:solidFill>
                  <a:srgbClr val="F79646">
                    <a:lumMod val="50000"/>
                  </a:srgbClr>
                </a:solidFill>
              </a:rPr>
              <a:t>тыс.руб</a:t>
            </a:r>
            <a:r>
              <a:rPr lang="ru-RU" sz="2400" b="1" dirty="0">
                <a:solidFill>
                  <a:srgbClr val="F79646">
                    <a:lumMod val="50000"/>
                  </a:srgbClr>
                </a:solidFill>
              </a:rPr>
              <a:t>. </a:t>
            </a:r>
          </a:p>
          <a:p>
            <a:pPr algn="ctr"/>
            <a:endParaRPr lang="ru-RU" sz="2400" b="1" dirty="0">
              <a:solidFill>
                <a:srgbClr val="F79646">
                  <a:lumMod val="50000"/>
                </a:srgbClr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3128961" y="2850562"/>
            <a:ext cx="1352550" cy="1018924"/>
          </a:xfrm>
          <a:prstGeom prst="downArrow">
            <a:avLst/>
          </a:prstGeom>
          <a:gradFill>
            <a:gsLst>
              <a:gs pos="41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7686676" y="2850561"/>
            <a:ext cx="1352550" cy="1018924"/>
          </a:xfrm>
          <a:prstGeom prst="downArrow">
            <a:avLst/>
          </a:prstGeom>
          <a:gradFill>
            <a:gsLst>
              <a:gs pos="68317">
                <a:srgbClr val="389BC2"/>
              </a:gs>
              <a:gs pos="41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1027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809358018"/>
              </p:ext>
            </p:extLst>
          </p:nvPr>
        </p:nvGraphicFramePr>
        <p:xfrm>
          <a:off x="1195753" y="337625"/>
          <a:ext cx="9720775" cy="5875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3156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1"/>
          <p:cNvSpPr txBox="1">
            <a:spLocks noChangeArrowheads="1"/>
          </p:cNvSpPr>
          <p:nvPr/>
        </p:nvSpPr>
        <p:spPr bwMode="auto">
          <a:xfrm>
            <a:off x="3502026" y="4173539"/>
            <a:ext cx="48244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5" name="Блок-схема: альтернативный процесс 34"/>
          <p:cNvSpPr/>
          <p:nvPr/>
        </p:nvSpPr>
        <p:spPr>
          <a:xfrm>
            <a:off x="2783633" y="952500"/>
            <a:ext cx="6007943" cy="892324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МП «Обеспечение пожарной безопасности на объектах муниципальной собственности городского округа Тольятти на 2014-2016 годы»</a:t>
            </a:r>
          </a:p>
        </p:txBody>
      </p:sp>
      <p:sp>
        <p:nvSpPr>
          <p:cNvPr id="36" name="Блок-схема: альтернативный процесс 35"/>
          <p:cNvSpPr/>
          <p:nvPr/>
        </p:nvSpPr>
        <p:spPr>
          <a:xfrm>
            <a:off x="2783633" y="3852863"/>
            <a:ext cx="5982543" cy="944289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МП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«Развитие органов местного самоуправления городского округа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Тольятти на 2014-2016 годы»</a:t>
            </a:r>
          </a:p>
        </p:txBody>
      </p:sp>
      <p:sp>
        <p:nvSpPr>
          <p:cNvPr id="37" name="Блок-схема: альтернативный процесс 36"/>
          <p:cNvSpPr/>
          <p:nvPr/>
        </p:nvSpPr>
        <p:spPr>
          <a:xfrm>
            <a:off x="2783633" y="2924944"/>
            <a:ext cx="6007943" cy="864096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мер по профилактике наркомании населения городского округа Тольятти на 2013-2015 годы</a:t>
            </a:r>
          </a:p>
        </p:txBody>
      </p:sp>
      <p:sp>
        <p:nvSpPr>
          <p:cNvPr id="38" name="Блок-схема: альтернативный процесс 37"/>
          <p:cNvSpPr/>
          <p:nvPr/>
        </p:nvSpPr>
        <p:spPr>
          <a:xfrm>
            <a:off x="2783633" y="1927226"/>
            <a:ext cx="6031756" cy="853703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МП «Профилактика терроризма и экстремизма на территории городского округа Тольятти на 2014-2016 годы»</a:t>
            </a:r>
          </a:p>
        </p:txBody>
      </p:sp>
      <p:sp>
        <p:nvSpPr>
          <p:cNvPr id="6151" name="Прямоугольник 19"/>
          <p:cNvSpPr>
            <a:spLocks noChangeArrowheads="1"/>
          </p:cNvSpPr>
          <p:nvPr/>
        </p:nvSpPr>
        <p:spPr bwMode="auto">
          <a:xfrm>
            <a:off x="2783633" y="115889"/>
            <a:ext cx="763354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prstClr val="black"/>
                </a:solidFill>
              </a:rPr>
              <a:t>Программное направление расходов по Департаменту общественной безопасности на 2015 год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9307514" y="1052513"/>
            <a:ext cx="1036637" cy="6482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987 </a:t>
            </a:r>
            <a:r>
              <a:rPr lang="ru-RU" sz="1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тыс.руб.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9321800" y="1989138"/>
            <a:ext cx="1022350" cy="71978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0 </a:t>
            </a:r>
            <a:r>
              <a:rPr lang="ru-RU" sz="1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тыс.руб.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9320214" y="2997200"/>
            <a:ext cx="1023937" cy="7198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260 тыс.руб</a:t>
            </a:r>
            <a:r>
              <a:rPr lang="ru-RU" sz="1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9340850" y="3933826"/>
            <a:ext cx="1003300" cy="71931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60 </a:t>
            </a:r>
            <a:r>
              <a:rPr lang="ru-RU" sz="1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тыс.руб.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9120189" y="5373217"/>
            <a:ext cx="1296987" cy="100694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1307тыс.руб</a:t>
            </a:r>
            <a:r>
              <a:rPr lang="ru-RU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2783633" y="5373217"/>
            <a:ext cx="5895231" cy="100694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ВСЕГО:</a:t>
            </a:r>
          </a:p>
        </p:txBody>
      </p:sp>
    </p:spTree>
    <p:extLst>
      <p:ext uri="{BB962C8B-B14F-4D97-AF65-F5344CB8AC3E}">
        <p14:creationId xmlns:p14="http://schemas.microsoft.com/office/powerpoint/2010/main" val="391053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7"/>
            <a:ext cx="8229600" cy="5263277"/>
          </a:xfrm>
        </p:spPr>
        <p:txBody>
          <a:bodyPr/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униципальная программа «Обеспечение пожарной безопасности объектов муниципальной собственности городского округа Тольятти </a:t>
            </a:r>
            <a:br>
              <a:rPr lang="ru-RU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2014-2016 </a:t>
            </a:r>
            <a:r>
              <a:rPr lang="ru-RU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гг</a:t>
            </a:r>
            <a:r>
              <a:rPr lang="ru-RU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004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53536"/>
            <a:ext cx="8229600" cy="1143000"/>
          </a:xfrm>
        </p:spPr>
        <p:txBody>
          <a:bodyPr/>
          <a:lstStyle/>
          <a:p>
            <a:pPr marL="54864" algn="l" eaLnBrk="1" fontAlgn="auto" hangingPunct="1">
              <a:spcAft>
                <a:spcPts val="0"/>
              </a:spcAft>
              <a:defRPr/>
            </a:pPr>
            <a:r>
              <a:rPr lang="ru-RU" sz="20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8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                                Задачи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981200" y="2349500"/>
            <a:ext cx="4038600" cy="3822700"/>
          </a:xfrm>
        </p:spPr>
        <p:txBody>
          <a:bodyPr>
            <a:normAutofit lnSpcReduction="1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Недопущение гибели, травматизма  людей  и  материального ущерба в случае пожара на объектах муниципальной собственности.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72200" y="2205038"/>
            <a:ext cx="4038600" cy="4254500"/>
          </a:xfrm>
        </p:spPr>
        <p:txBody>
          <a:bodyPr>
            <a:normAutofit lnSpcReduction="10000"/>
          </a:bodyPr>
          <a:lstStyle/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SzPct val="107000"/>
              <a:buFont typeface="+mj-lt"/>
              <a:buAutoNum type="arabicPeriod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Повышение уровня пожарной безопасности на объектах муниципальной собственности;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SzPct val="107000"/>
              <a:buFont typeface="+mj-lt"/>
              <a:buAutoNum type="arabicPeriod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Проведение противопожарных мероприятий и обучение населения мерам пожарной безопасности;           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SzPct val="107000"/>
              <a:buFont typeface="+mj-lt"/>
              <a:buAutoNum type="arabicPeriod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Улучшение информационного обеспечения в области пожарной безопасности;              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SzPct val="107000"/>
              <a:buFont typeface="+mj-lt"/>
              <a:buAutoNum type="arabicPeriod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Профилактические мероприятия по соблюдению правил пожарной безопасности.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3359151" y="1557338"/>
            <a:ext cx="485775" cy="10795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8183564" y="1557338"/>
            <a:ext cx="485775" cy="6477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3180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332656"/>
            <a:ext cx="8229600" cy="1143000"/>
          </a:xfrm>
        </p:spPr>
        <p:txBody>
          <a:bodyPr>
            <a:normAutofit/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 бюджета </a:t>
            </a:r>
            <a:r>
              <a:rPr lang="ru-RU" sz="3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муниципальной программы </a:t>
            </a: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2015 год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451204"/>
              </p:ext>
            </p:extLst>
          </p:nvPr>
        </p:nvGraphicFramePr>
        <p:xfrm>
          <a:off x="1992314" y="2704564"/>
          <a:ext cx="8207375" cy="2215165"/>
        </p:xfrm>
        <a:graphic>
          <a:graphicData uri="http://schemas.openxmlformats.org/drawingml/2006/table">
            <a:tbl>
              <a:tblPr/>
              <a:tblGrid>
                <a:gridCol w="8207375"/>
              </a:tblGrid>
              <a:tr h="443033">
                <a:tc>
                  <a:txBody>
                    <a:bodyPr/>
                    <a:lstStyle>
                      <a:lvl1pPr eaLnBrk="0" hangingPunct="0"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 eaLnBrk="0" hangingPunct="0">
                        <a:spcBef>
                          <a:spcPts val="400"/>
                        </a:spcBef>
                        <a:buClr>
                          <a:schemeClr val="accent2"/>
                        </a:buClr>
                        <a:buSzPct val="90000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 eaLnBrk="0" hangingPunct="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21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 по программе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033">
                <a:tc>
                  <a:txBody>
                    <a:bodyPr/>
                    <a:lstStyle>
                      <a:lvl1pPr eaLnBrk="0" hangingPunct="0"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 eaLnBrk="0" hangingPunct="0">
                        <a:spcBef>
                          <a:spcPts val="400"/>
                        </a:spcBef>
                        <a:buClr>
                          <a:schemeClr val="accent2"/>
                        </a:buClr>
                        <a:buSzPct val="90000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 eaLnBrk="0" hangingPunct="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21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Доведение до требований пожарной безопасности путей эвакуации, полов, стен 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033">
                <a:tc>
                  <a:txBody>
                    <a:bodyPr/>
                    <a:lstStyle>
                      <a:lvl1pPr eaLnBrk="0" hangingPunct="0"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 eaLnBrk="0" hangingPunct="0">
                        <a:spcBef>
                          <a:spcPts val="400"/>
                        </a:spcBef>
                        <a:buClr>
                          <a:schemeClr val="accent2"/>
                        </a:buClr>
                        <a:buSzPct val="90000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 eaLnBrk="0" hangingPunct="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21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Установка, ремонт автоматической пожарной сигнализации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033">
                <a:tc>
                  <a:txBody>
                    <a:bodyPr/>
                    <a:lstStyle>
                      <a:lvl1pPr eaLnBrk="0" hangingPunct="0"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 eaLnBrk="0" hangingPunct="0">
                        <a:spcBef>
                          <a:spcPts val="400"/>
                        </a:spcBef>
                        <a:buClr>
                          <a:schemeClr val="accent2"/>
                        </a:buClr>
                        <a:buSzPct val="90000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 eaLnBrk="0" hangingPunct="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21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Установка сер­тифицированных дверей, люков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033">
                <a:tc>
                  <a:txBody>
                    <a:bodyPr/>
                    <a:lstStyle>
                      <a:lvl1pPr eaLnBrk="0" hangingPunct="0"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 eaLnBrk="0" hangingPunct="0">
                        <a:spcBef>
                          <a:spcPts val="400"/>
                        </a:spcBef>
                        <a:buClr>
                          <a:schemeClr val="accent2"/>
                        </a:buClr>
                        <a:buSzPct val="90000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 eaLnBrk="0" hangingPunct="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21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Оснащение индивидуальными средствами за­щиты (СИЗОД)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15" name="Прямоугольник 5"/>
          <p:cNvSpPr>
            <a:spLocks noChangeArrowheads="1"/>
          </p:cNvSpPr>
          <p:nvPr/>
        </p:nvSpPr>
        <p:spPr bwMode="auto">
          <a:xfrm>
            <a:off x="1919289" y="1484313"/>
            <a:ext cx="83534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chemeClr val="accent1"/>
              </a:buClr>
              <a:buSzPct val="70000"/>
              <a:buFont typeface="Wingdings 2" panose="05020102010507070707" pitchFamily="18" charset="2"/>
              <a:buChar char=""/>
              <a:defRPr sz="32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ts val="400"/>
              </a:spcBef>
              <a:buClr>
                <a:schemeClr val="accent2"/>
              </a:buClr>
              <a:buSzPct val="90000"/>
              <a:buChar char="•"/>
              <a:defRPr sz="2600"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Финансовые затраты  </a:t>
            </a:r>
            <a:r>
              <a:rPr lang="ru-RU" altLang="ru-RU" sz="1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средств </a:t>
            </a:r>
            <a:r>
              <a:rPr lang="ru-RU" altLang="ru-RU" sz="1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городского округа </a:t>
            </a:r>
            <a:r>
              <a:rPr lang="ru-RU" altLang="ru-RU" sz="1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Тольятти на реализацию  </a:t>
            </a:r>
            <a:r>
              <a:rPr lang="ru-RU" altLang="ru-RU" sz="1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 </a:t>
            </a:r>
            <a:r>
              <a:rPr lang="ru-RU" altLang="ru-RU" sz="1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составят</a:t>
            </a:r>
            <a:r>
              <a:rPr lang="ru-RU" altLang="ru-RU" sz="1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18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987,0</a:t>
            </a:r>
            <a:r>
              <a:rPr lang="ru-RU" altLang="ru-RU" sz="1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</a:t>
            </a:r>
            <a:r>
              <a:rPr lang="ru-RU" altLang="ru-RU" sz="1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18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86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53536"/>
            <a:ext cx="8229600" cy="1143000"/>
          </a:xfrm>
        </p:spPr>
        <p:txBody>
          <a:bodyPr/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ru-RU" sz="28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Ожидаемые результаты реализации муниципальной программы 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Недопущение  пожаров  на  объектах муниципальной собственности;</a:t>
            </a:r>
          </a:p>
          <a:p>
            <a:pPr eaLnBrk="1" hangingPunct="1"/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Недопущение  погибших на пожарах;</a:t>
            </a:r>
          </a:p>
          <a:p>
            <a:pPr eaLnBrk="1" hangingPunct="1"/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Недопущение получения травм на пожарах; </a:t>
            </a:r>
          </a:p>
          <a:p>
            <a:pPr eaLnBrk="1" hangingPunct="1"/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Недопущение материального  ущерба  от  пожаров</a:t>
            </a:r>
          </a:p>
        </p:txBody>
      </p:sp>
    </p:spTree>
    <p:extLst>
      <p:ext uri="{BB962C8B-B14F-4D97-AF65-F5344CB8AC3E}">
        <p14:creationId xmlns:p14="http://schemas.microsoft.com/office/powerpoint/2010/main" val="2094521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7" name="Text Box 5"/>
          <p:cNvSpPr txBox="1">
            <a:spLocks noChangeArrowheads="1"/>
          </p:cNvSpPr>
          <p:nvPr/>
        </p:nvSpPr>
        <p:spPr bwMode="auto">
          <a:xfrm>
            <a:off x="1916114" y="620713"/>
            <a:ext cx="835977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Муниципальная программа мер по профилактике наркомании населения городского округа Тольятти на </a:t>
            </a:r>
            <a:r>
              <a:rPr lang="ru-RU" alt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2013-2015 годы</a:t>
            </a:r>
            <a:endParaRPr lang="ru-RU" alt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6003635" y="2950877"/>
            <a:ext cx="184731" cy="584775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32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917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Океан">
  <a:themeElements>
    <a:clrScheme name="Океан 9">
      <a:dk1>
        <a:srgbClr val="000000"/>
      </a:dk1>
      <a:lt1>
        <a:srgbClr val="00CCFF"/>
      </a:lt1>
      <a:dk2>
        <a:srgbClr val="FFFFFF"/>
      </a:dk2>
      <a:lt2>
        <a:srgbClr val="010199"/>
      </a:lt2>
      <a:accent1>
        <a:srgbClr val="33CCCC"/>
      </a:accent1>
      <a:accent2>
        <a:srgbClr val="00C600"/>
      </a:accent2>
      <a:accent3>
        <a:srgbClr val="AAE2FF"/>
      </a:accent3>
      <a:accent4>
        <a:srgbClr val="000000"/>
      </a:accent4>
      <a:accent5>
        <a:srgbClr val="ADE2E2"/>
      </a:accent5>
      <a:accent6>
        <a:srgbClr val="00B300"/>
      </a:accent6>
      <a:hlink>
        <a:srgbClr val="FFCC00"/>
      </a:hlink>
      <a:folHlink>
        <a:srgbClr val="33CC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9">
        <a:dk1>
          <a:srgbClr val="000000"/>
        </a:dk1>
        <a:lt1>
          <a:srgbClr val="00CCFF"/>
        </a:lt1>
        <a:dk2>
          <a:srgbClr val="FFFFFF"/>
        </a:dk2>
        <a:lt2>
          <a:srgbClr val="010199"/>
        </a:lt2>
        <a:accent1>
          <a:srgbClr val="33CCCC"/>
        </a:accent1>
        <a:accent2>
          <a:srgbClr val="00C600"/>
        </a:accent2>
        <a:accent3>
          <a:srgbClr val="AAE2FF"/>
        </a:accent3>
        <a:accent4>
          <a:srgbClr val="000000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33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Каскад">
  <a:themeElements>
    <a:clrScheme name="Каскад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Каскад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Каскад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скад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Каскад">
  <a:themeElements>
    <a:clrScheme name="Каскад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Каскад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Каскад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скад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Каскад">
  <a:themeElements>
    <a:clrScheme name="Каскад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Каскад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Каскад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скад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504</Words>
  <Application>Microsoft Office PowerPoint</Application>
  <PresentationFormat>Широкоэкранный</PresentationFormat>
  <Paragraphs>127</Paragraphs>
  <Slides>15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13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15</vt:i4>
      </vt:variant>
    </vt:vector>
  </HeadingPairs>
  <TitlesOfParts>
    <vt:vector size="36" baseType="lpstr">
      <vt:lpstr>Gungsuh</vt:lpstr>
      <vt:lpstr>Arial</vt:lpstr>
      <vt:lpstr>Calibri</vt:lpstr>
      <vt:lpstr>Calibri Light</vt:lpstr>
      <vt:lpstr>Cambria</vt:lpstr>
      <vt:lpstr>Century Gothic</vt:lpstr>
      <vt:lpstr>Helios</vt:lpstr>
      <vt:lpstr>Rockwell</vt:lpstr>
      <vt:lpstr>Tahoma</vt:lpstr>
      <vt:lpstr>Times New Roman</vt:lpstr>
      <vt:lpstr>Wingdings</vt:lpstr>
      <vt:lpstr>Wingdings 2</vt:lpstr>
      <vt:lpstr>Wingdings 3</vt:lpstr>
      <vt:lpstr>Тема Office</vt:lpstr>
      <vt:lpstr>Литейная</vt:lpstr>
      <vt:lpstr>Океан</vt:lpstr>
      <vt:lpstr>Каскад</vt:lpstr>
      <vt:lpstr>1_Каскад</vt:lpstr>
      <vt:lpstr>2_Каскад</vt:lpstr>
      <vt:lpstr>2_Тема Office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Муниципальная программа «Обеспечение пожарной безопасности объектов муниципальной собственности городского округа Тольятти  на 2014-2016 гг»</vt:lpstr>
      <vt:lpstr>            Цель                                 Задачи</vt:lpstr>
      <vt:lpstr>Проект бюджета муниципальной программы на 2015 год</vt:lpstr>
      <vt:lpstr>Ожидаемые результаты реализации муниципальной программы </vt:lpstr>
      <vt:lpstr>Презентация PowerPoint</vt:lpstr>
      <vt:lpstr>Задачи программы: </vt:lpstr>
      <vt:lpstr>       Мероприятия Программы на 2015 год (260,0 тыс. руб.): 1. Изготовление и размещение антинаркотической рекламы на рекламных конструкциях города, на автотранспорте – 130,0 тыс. руб;   2. Изготовление информационных буклетов, листовок, плакатов по антинаркотической пропаганде для подростков и молодежи – 130,0 тыс.руб; </vt:lpstr>
      <vt:lpstr>Статистические данные</vt:lpstr>
      <vt:lpstr>   </vt:lpstr>
      <vt:lpstr>Мероприятие программы  на 2015 год:</vt:lpstr>
      <vt:lpstr>Благодарю за внимание!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Кулясова Елена Сергеевна</dc:creator>
  <cp:lastModifiedBy>Кулясова Елена Сергеевна</cp:lastModifiedBy>
  <cp:revision>31</cp:revision>
  <dcterms:created xsi:type="dcterms:W3CDTF">2014-06-18T04:21:52Z</dcterms:created>
  <dcterms:modified xsi:type="dcterms:W3CDTF">2014-09-24T11:48:46Z</dcterms:modified>
</cp:coreProperties>
</file>