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9" r:id="rId5"/>
    <p:sldId id="260" r:id="rId6"/>
    <p:sldId id="266" r:id="rId7"/>
    <p:sldId id="267" r:id="rId8"/>
    <p:sldId id="259" r:id="rId9"/>
    <p:sldId id="268" r:id="rId10"/>
    <p:sldId id="270" r:id="rId11"/>
    <p:sldId id="271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73" d="100"/>
          <a:sy n="73" d="100"/>
        </p:scale>
        <p:origin x="-222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65918850495665"/>
          <c:y val="0.38035531553726482"/>
          <c:w val="0.69623019902580363"/>
          <c:h val="0.469773156855057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">
                  <c:v>73046</c:v>
                </c:pt>
                <c:pt idx="1">
                  <c:v>80878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Общественная палата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73</c:v>
                </c:pt>
                <c:pt idx="1">
                  <c:v>148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Контрольно-счетная палата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16224</c:v>
                </c:pt>
                <c:pt idx="1">
                  <c:v>18619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Лист1!$E$2:$E$3</c:f>
              <c:numCache>
                <c:formatCode>#,##0</c:formatCode>
                <c:ptCount val="2"/>
                <c:pt idx="0">
                  <c:v>33880</c:v>
                </c:pt>
                <c:pt idx="1">
                  <c:v>33046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230720"/>
        <c:axId val="43232256"/>
        <c:axId val="0"/>
      </c:bar3DChart>
      <c:catAx>
        <c:axId val="43230720"/>
        <c:scaling>
          <c:orientation val="minMax"/>
        </c:scaling>
        <c:delete val="0"/>
        <c:axPos val="b"/>
        <c:majorTickMark val="out"/>
        <c:minorTickMark val="none"/>
        <c:tickLblPos val="nextTo"/>
        <c:crossAx val="43232256"/>
        <c:crosses val="autoZero"/>
        <c:auto val="1"/>
        <c:lblAlgn val="ctr"/>
        <c:lblOffset val="100"/>
        <c:noMultiLvlLbl val="0"/>
      </c:catAx>
      <c:valAx>
        <c:axId val="432322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3230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76619496497979"/>
          <c:y val="1.2920995442958863E-3"/>
          <c:w val="0.3365781306477546"/>
          <c:h val="0.456208934408510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6134484082676"/>
          <c:y val="0.27587925172056926"/>
          <c:w val="0.79371712109960457"/>
          <c:h val="0.5811642273665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2019 год/ 106 999 руб.</c:v>
                </c:pt>
                <c:pt idx="1">
                  <c:v>2020 год/ 116 788 руб.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73046</c:v>
                </c:pt>
                <c:pt idx="1">
                  <c:v>80878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2019 год/ 106 999 руб.</c:v>
                </c:pt>
                <c:pt idx="1">
                  <c:v>2020 год/ 116 788 руб.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33953</c:v>
                </c:pt>
                <c:pt idx="1">
                  <c:v>33046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706624"/>
        <c:axId val="45027328"/>
        <c:axId val="0"/>
      </c:bar3DChart>
      <c:catAx>
        <c:axId val="43706624"/>
        <c:scaling>
          <c:orientation val="minMax"/>
        </c:scaling>
        <c:delete val="0"/>
        <c:axPos val="b"/>
        <c:majorTickMark val="out"/>
        <c:minorTickMark val="none"/>
        <c:tickLblPos val="nextTo"/>
        <c:crossAx val="45027328"/>
        <c:crosses val="autoZero"/>
        <c:auto val="1"/>
        <c:lblAlgn val="ctr"/>
        <c:lblOffset val="100"/>
        <c:noMultiLvlLbl val="0"/>
      </c:catAx>
      <c:valAx>
        <c:axId val="450273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370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250041418399906"/>
          <c:y val="1.5083484875949456E-2"/>
          <c:w val="0.76800395720103365"/>
          <c:h val="0.24342681917872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19753086419679E-2"/>
          <c:y val="0.17516230080715681"/>
          <c:w val="0.83179012345679082"/>
          <c:h val="0.6865207518799275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45000"/>
                    <a:satMod val="155000"/>
                  </a:schemeClr>
                </a:gs>
                <a:gs pos="60000">
                  <a:schemeClr val="accent4">
                    <a:shade val="95000"/>
                    <a:satMod val="150000"/>
                  </a:schemeClr>
                </a:gs>
                <a:gs pos="100000">
                  <a:schemeClr val="accent4">
                    <a:tint val="87000"/>
                    <a:satMod val="2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atMod val="150000"/>
                </a:scheme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c:spPr>
          <c:invertIfNegative val="0"/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33953</c:v>
                </c:pt>
                <c:pt idx="1">
                  <c:v>33194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shape val="box"/>
        <c:axId val="45067264"/>
        <c:axId val="45077248"/>
        <c:axId val="0"/>
      </c:bar3DChart>
      <c:catAx>
        <c:axId val="45067264"/>
        <c:scaling>
          <c:orientation val="minMax"/>
        </c:scaling>
        <c:delete val="0"/>
        <c:axPos val="b"/>
        <c:majorTickMark val="none"/>
        <c:minorTickMark val="none"/>
        <c:tickLblPos val="nextTo"/>
        <c:crossAx val="45077248"/>
        <c:crosses val="autoZero"/>
        <c:auto val="1"/>
        <c:lblAlgn val="ctr"/>
        <c:lblOffset val="100"/>
        <c:noMultiLvlLbl val="0"/>
      </c:catAx>
      <c:valAx>
        <c:axId val="45077248"/>
        <c:scaling>
          <c:orientation val="minMax"/>
          <c:min val="0"/>
        </c:scaling>
        <c:delete val="1"/>
        <c:axPos val="l"/>
        <c:numFmt formatCode="0%" sourceLinked="1"/>
        <c:majorTickMark val="none"/>
        <c:minorTickMark val="none"/>
        <c:tickLblPos val="none"/>
        <c:crossAx val="450672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7623456790123406"/>
          <c:y val="9.9660730238497156E-2"/>
          <c:w val="0.35143968115096724"/>
          <c:h val="7.069142076001216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 formatCode="0.0%">
                  <c:v>0.58599999999999997</c:v>
                </c:pt>
                <c:pt idx="1">
                  <c:v>2.9999999999999997E-4</c:v>
                </c:pt>
                <c:pt idx="2" formatCode="0.0%">
                  <c:v>0.17699999999999999</c:v>
                </c:pt>
                <c:pt idx="3" formatCode="0.0%">
                  <c:v>6.0000000000000001E-3</c:v>
                </c:pt>
                <c:pt idx="4" formatCode="0.0%">
                  <c:v>2.8000000000000001E-2</c:v>
                </c:pt>
                <c:pt idx="5" formatCode="0.0%">
                  <c:v>0.10299999999999999</c:v>
                </c:pt>
                <c:pt idx="6" formatCode="0.0%">
                  <c:v>2.7E-2</c:v>
                </c:pt>
                <c:pt idx="7" formatCode="0.0%">
                  <c:v>2E-3</c:v>
                </c:pt>
                <c:pt idx="8" formatCode="0.0%">
                  <c:v>3.0000000000000001E-3</c:v>
                </c:pt>
                <c:pt idx="9" formatCode="0.0%">
                  <c:v>6.0000000000000001E-3</c:v>
                </c:pt>
                <c:pt idx="10" formatCode="0.0%">
                  <c:v>1.7000000000000001E-2</c:v>
                </c:pt>
                <c:pt idx="11" formatCode="0.0%">
                  <c:v>4.4999999999999998E-2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905011534097265"/>
          <c:y val="1.4380842604789926E-3"/>
          <c:w val="0.37163853588449658"/>
          <c:h val="0.92468644356976193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1.4E-2</c:v>
                </c:pt>
                <c:pt idx="1">
                  <c:v>2.3E-2</c:v>
                </c:pt>
                <c:pt idx="2">
                  <c:v>1.7000000000000001E-2</c:v>
                </c:pt>
                <c:pt idx="3">
                  <c:v>0.82299999999999995</c:v>
                </c:pt>
                <c:pt idx="4">
                  <c:v>0.123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89534780221688992"/>
          <c:y val="1.43002128892585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16224</c:v>
                </c:pt>
                <c:pt idx="1">
                  <c:v>18619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47344256"/>
        <c:axId val="47350144"/>
        <c:axId val="0"/>
      </c:bar3DChart>
      <c:catAx>
        <c:axId val="47344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47350144"/>
        <c:crosses val="autoZero"/>
        <c:auto val="1"/>
        <c:lblAlgn val="ctr"/>
        <c:lblOffset val="100"/>
        <c:noMultiLvlLbl val="0"/>
      </c:catAx>
      <c:valAx>
        <c:axId val="47350144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47344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 formatCode="0.0%">
                  <c:v>0.69299999999999995</c:v>
                </c:pt>
                <c:pt idx="1">
                  <c:v>5.0000000000000001E-4</c:v>
                </c:pt>
                <c:pt idx="2" formatCode="0.0%">
                  <c:v>0.20899999999999999</c:v>
                </c:pt>
                <c:pt idx="3" formatCode="0.0%">
                  <c:v>5.0000000000000001E-3</c:v>
                </c:pt>
                <c:pt idx="4" formatCode="0.0%">
                  <c:v>1.6E-2</c:v>
                </c:pt>
                <c:pt idx="5" formatCode="0.0%">
                  <c:v>1.4E-2</c:v>
                </c:pt>
                <c:pt idx="6" formatCode="0.0%">
                  <c:v>2.4E-2</c:v>
                </c:pt>
                <c:pt idx="7">
                  <c:v>5.9999999999999995E-4</c:v>
                </c:pt>
                <c:pt idx="8" formatCode="0.0%">
                  <c:v>3.0000000000000001E-3</c:v>
                </c:pt>
                <c:pt idx="9">
                  <c:v>2.0000000000000001E-4</c:v>
                </c:pt>
                <c:pt idx="10" formatCode="0.0%">
                  <c:v>7.0000000000000001E-3</c:v>
                </c:pt>
                <c:pt idx="11" formatCode="0.0%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563064103381941"/>
          <c:y val="3.1940254501636574E-2"/>
          <c:w val="0.32264287849227546"/>
          <c:h val="0.881098681343099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89534780221688992"/>
          <c:y val="1.43002128892585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73</c:v>
                </c:pt>
                <c:pt idx="1">
                  <c:v>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44889600"/>
        <c:axId val="44891136"/>
        <c:axId val="0"/>
      </c:bar3DChart>
      <c:catAx>
        <c:axId val="44889600"/>
        <c:scaling>
          <c:orientation val="minMax"/>
        </c:scaling>
        <c:delete val="0"/>
        <c:axPos val="b"/>
        <c:majorTickMark val="none"/>
        <c:minorTickMark val="none"/>
        <c:tickLblPos val="nextTo"/>
        <c:crossAx val="44891136"/>
        <c:crosses val="autoZero"/>
        <c:auto val="1"/>
        <c:lblAlgn val="ctr"/>
        <c:lblOffset val="100"/>
        <c:noMultiLvlLbl val="0"/>
      </c:catAx>
      <c:valAx>
        <c:axId val="44891136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44889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по </a:t>
            </a:r>
            <a:r>
              <a:rPr lang="ru-RU" dirty="0" smtClean="0"/>
              <a:t>содержанию</a:t>
            </a:r>
          </a:p>
          <a:p>
            <a:pPr>
              <a:defRPr/>
            </a:pPr>
            <a:r>
              <a:rPr lang="ru-RU" smtClean="0"/>
              <a:t>общественной палаты </a:t>
            </a:r>
            <a:r>
              <a:rPr lang="ru-RU" dirty="0"/>
              <a:t>(раздел 0113)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0.02</c:v>
                </c:pt>
                <c:pt idx="1">
                  <c:v>0.14199999999999999</c:v>
                </c:pt>
                <c:pt idx="2">
                  <c:v>8.7999999999999995E-2</c:v>
                </c:pt>
                <c:pt idx="3">
                  <c:v>0.13500000000000001</c:v>
                </c:pt>
                <c:pt idx="4">
                  <c:v>0.61499999999999999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0.84211</cdr:x>
      <cdr:y>0.82895</cdr:y>
    </cdr:from>
    <cdr:to>
      <cdr:x>0.9535</cdr:x>
      <cdr:y>0.99603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12768" y="4536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0.80702</cdr:x>
      <cdr:y>0.68421</cdr:y>
    </cdr:from>
    <cdr:to>
      <cdr:x>1</cdr:x>
      <cdr:y>0.8513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768752" y="3744415"/>
          <a:ext cx="1584155" cy="91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0.67374</cdr:x>
      <cdr:y>0.30137</cdr:y>
    </cdr:from>
    <cdr:to>
      <cdr:x>0.78485</cdr:x>
      <cdr:y>0.47532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44616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0.64749</cdr:x>
      <cdr:y>0.32877</cdr:y>
    </cdr:from>
    <cdr:to>
      <cdr:x>0.7586</cdr:x>
      <cdr:y>0.50272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28592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0.47249</cdr:x>
      <cdr:y>0.49315</cdr:y>
    </cdr:from>
    <cdr:to>
      <cdr:x>0.60632</cdr:x>
      <cdr:y>0.56341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888432" y="2592288"/>
          <a:ext cx="110132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0.53374</cdr:x>
      <cdr:y>0.57534</cdr:y>
    </cdr:from>
    <cdr:to>
      <cdr:x>0.6536</cdr:x>
      <cdr:y>0.6808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92488" y="3024336"/>
          <a:ext cx="986408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1F89CC-2641-4415-8EC1-901F05133A6B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бюджетной сметы Думы городского округа Тольятти на 2020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176536"/>
          </a:xfrm>
        </p:spPr>
        <p:txBody>
          <a:bodyPr/>
          <a:lstStyle/>
          <a:p>
            <a:r>
              <a:rPr lang="ru-RU" dirty="0" smtClean="0"/>
              <a:t>Тольятти</a:t>
            </a:r>
          </a:p>
          <a:p>
            <a:r>
              <a:rPr lang="ru-RU" dirty="0" smtClean="0"/>
              <a:t>2019</a:t>
            </a:r>
            <a:r>
              <a:rPr lang="ru-RU" dirty="0"/>
              <a:t> </a:t>
            </a:r>
            <a:r>
              <a:rPr lang="ru-RU" dirty="0" smtClean="0"/>
              <a:t>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общественной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101426"/>
              </p:ext>
            </p:extLst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2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007611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05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 бюджетной сметы главного распорядителя бюджетных средств – Дума городского округа Тольятти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2020 г. и плановый период 2021 – 2022 гг.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215590"/>
              </p:ext>
            </p:extLst>
          </p:nvPr>
        </p:nvGraphicFramePr>
        <p:xfrm>
          <a:off x="467544" y="1700808"/>
          <a:ext cx="8280920" cy="4716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1368152"/>
                <a:gridCol w="864096"/>
                <a:gridCol w="1008112"/>
                <a:gridCol w="864096"/>
              </a:tblGrid>
              <a:tr h="3523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бюджетные ассигнования на 2019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 (по решению Совета Думы)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ассигнования, всего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223</a:t>
                      </a: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691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125 307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125 307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046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878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73 494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73 494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224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619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18 619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18 619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Другие 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953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961302"/>
              </p:ext>
            </p:extLst>
          </p:nvPr>
        </p:nvGraphicFramePr>
        <p:xfrm>
          <a:off x="467544" y="1196752"/>
          <a:ext cx="8183562" cy="54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175716"/>
              </p:ext>
            </p:extLst>
          </p:nvPr>
        </p:nvGraphicFramePr>
        <p:xfrm>
          <a:off x="467544" y="1196753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Ассигнования на 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403057"/>
              </p:ext>
            </p:extLst>
          </p:nvPr>
        </p:nvGraphicFramePr>
        <p:xfrm>
          <a:off x="467544" y="1412776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по содержанию Думы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519292"/>
              </p:ext>
            </p:extLst>
          </p:nvPr>
        </p:nvGraphicFramePr>
        <p:xfrm>
          <a:off x="503238" y="1628800"/>
          <a:ext cx="818356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311086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контрольно-счетной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091409"/>
              </p:ext>
            </p:extLst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на содержание контрольно-счетной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91607"/>
              </p:ext>
            </p:extLst>
          </p:nvPr>
        </p:nvGraphicFramePr>
        <p:xfrm>
          <a:off x="503238" y="1628800"/>
          <a:ext cx="818356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1141</TotalTime>
  <Words>165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Проект бюджетной сметы Думы городского округа Тольятти на 2020 год</vt:lpstr>
      <vt:lpstr> Проект бюджетной сметы главного распорядителя бюджетных средств – Дума городского округа Тольятти  на 2020 г. и плановый период 2021 – 2022 гг. </vt:lpstr>
      <vt:lpstr>Бюджетные ассигнования Думы </vt:lpstr>
      <vt:lpstr>Бюджетные ассигнования Думы </vt:lpstr>
      <vt:lpstr>Ассигнования на общегосударственные вопросы</vt:lpstr>
      <vt:lpstr>Расходы по содержанию Думы</vt:lpstr>
      <vt:lpstr>Общегосударственные вопросы</vt:lpstr>
      <vt:lpstr>Ассигнования на содержание  контрольно-счетной палаты</vt:lpstr>
      <vt:lpstr>Расходы на содержание контрольно-счетной палаты</vt:lpstr>
      <vt:lpstr>Ассигнования на содержание  общественной палаты</vt:lpstr>
      <vt:lpstr>Общегосударственные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Бюджетные ассигнования  Думы городского округа Тольятти</dc:title>
  <dc:creator>guan</dc:creator>
  <cp:lastModifiedBy>Любовь Д. Никулина</cp:lastModifiedBy>
  <cp:revision>164</cp:revision>
  <cp:lastPrinted>2019-09-13T06:58:40Z</cp:lastPrinted>
  <dcterms:created xsi:type="dcterms:W3CDTF">2015-06-15T04:43:17Z</dcterms:created>
  <dcterms:modified xsi:type="dcterms:W3CDTF">2019-09-13T07:48:28Z</dcterms:modified>
</cp:coreProperties>
</file>