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4.xml" ContentType="application/vnd.openxmlformats-officedocument.drawingml.chartshapes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69" r:id="rId5"/>
    <p:sldId id="266" r:id="rId6"/>
    <p:sldId id="260" r:id="rId7"/>
    <p:sldId id="267" r:id="rId8"/>
    <p:sldId id="270" r:id="rId9"/>
    <p:sldId id="271" r:id="rId10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>
        <p:scale>
          <a:sx n="73" d="100"/>
          <a:sy n="73" d="100"/>
        </p:scale>
        <p:origin x="-222" y="-8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565918850495665"/>
          <c:y val="0.38035531553726482"/>
          <c:w val="0.69623019902580363"/>
          <c:h val="0.4697731568550570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Представительный орган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76 626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90 750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2022 год</c:v>
                </c:pt>
                <c:pt idx="1">
                  <c:v>2023 год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76626</c:v>
                </c:pt>
                <c:pt idx="1">
                  <c:v>90750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Общественная палата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863240236953052E-2"/>
                  <c:y val="-2.0815641707261502E-2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94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7594573121093236E-3"/>
                  <c:y val="-2.7754188943015224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2022 год</c:v>
                </c:pt>
                <c:pt idx="1">
                  <c:v>2023 год</c:v>
                </c:pt>
              </c:strCache>
            </c:strRef>
          </c:cat>
          <c:val>
            <c:numRef>
              <c:f>Лист1!$C$2:$C$3</c:f>
              <c:numCache>
                <c:formatCode>#,##0</c:formatCode>
                <c:ptCount val="2"/>
                <c:pt idx="0">
                  <c:v>94</c:v>
                </c:pt>
                <c:pt idx="1">
                  <c:v>84</c:v>
                </c:pt>
              </c:numCache>
            </c:numRef>
          </c:val>
        </c:ser>
        <c:ser>
          <c:idx val="3"/>
          <c:order val="2"/>
          <c:tx>
            <c:strRef>
              <c:f>Лист1!$D$1</c:f>
              <c:strCache>
                <c:ptCount val="1"/>
                <c:pt idx="0">
                  <c:v>Общегосударственные вопросы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518914624218648E-3"/>
                  <c:y val="-1.618994355009221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33 </a:t>
                    </a:r>
                    <a:r>
                      <a:rPr lang="ru-RU" dirty="0" smtClean="0"/>
                      <a:t>534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518914624218647E-2"/>
                  <c:y val="-2.312849078584593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35 101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2022 год</c:v>
                </c:pt>
                <c:pt idx="1">
                  <c:v>2023 год</c:v>
                </c:pt>
              </c:strCache>
            </c:strRef>
          </c:cat>
          <c:val>
            <c:numRef>
              <c:f>Лист1!$D$2:$D$3</c:f>
              <c:numCache>
                <c:formatCode>#,##0</c:formatCode>
                <c:ptCount val="2"/>
                <c:pt idx="0">
                  <c:v>33534</c:v>
                </c:pt>
                <c:pt idx="1">
                  <c:v>35101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61188352"/>
        <c:axId val="92741632"/>
        <c:axId val="0"/>
      </c:bar3DChart>
      <c:catAx>
        <c:axId val="61188352"/>
        <c:scaling>
          <c:orientation val="minMax"/>
        </c:scaling>
        <c:delete val="0"/>
        <c:axPos val="b"/>
        <c:majorTickMark val="out"/>
        <c:minorTickMark val="none"/>
        <c:tickLblPos val="nextTo"/>
        <c:crossAx val="92741632"/>
        <c:crosses val="autoZero"/>
        <c:auto val="1"/>
        <c:lblAlgn val="ctr"/>
        <c:lblOffset val="100"/>
        <c:noMultiLvlLbl val="0"/>
      </c:catAx>
      <c:valAx>
        <c:axId val="9274163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611883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876619496497979"/>
          <c:y val="1.2920995442958863E-3"/>
          <c:w val="0.3365781306477546"/>
          <c:h val="0.4562089344085106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386134484082676"/>
          <c:y val="0.27587925172056926"/>
          <c:w val="0.79371712109960457"/>
          <c:h val="0.581164227366549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Представительный орган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923891497435958E-2"/>
                  <c:y val="-3.713037732649588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76 626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565188663247943E-2"/>
                  <c:y val="-1.856518866324794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90 750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2"/>
                <c:pt idx="0">
                  <c:v>2022 год</c:v>
                </c:pt>
                <c:pt idx="1">
                  <c:v>2023 год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76626</c:v>
                </c:pt>
                <c:pt idx="1">
                  <c:v>92626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79000320"/>
        <c:axId val="79001856"/>
        <c:axId val="0"/>
      </c:bar3DChart>
      <c:catAx>
        <c:axId val="79000320"/>
        <c:scaling>
          <c:orientation val="minMax"/>
        </c:scaling>
        <c:delete val="0"/>
        <c:axPos val="b"/>
        <c:majorTickMark val="out"/>
        <c:minorTickMark val="none"/>
        <c:tickLblPos val="nextTo"/>
        <c:crossAx val="79001856"/>
        <c:crosses val="autoZero"/>
        <c:auto val="1"/>
        <c:lblAlgn val="ctr"/>
        <c:lblOffset val="100"/>
        <c:noMultiLvlLbl val="0"/>
      </c:catAx>
      <c:valAx>
        <c:axId val="7900185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790003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1250041418399906"/>
          <c:y val="1.5083484875949456E-2"/>
          <c:w val="0.76800395720103365"/>
          <c:h val="0.2434268191787274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58,6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0,</a:t>
                    </a:r>
                    <a:r>
                      <a:rPr lang="ru-RU" smtClean="0"/>
                      <a:t>3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17,7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0,</a:t>
                    </a:r>
                    <a:r>
                      <a:rPr lang="ru-RU" dirty="0" smtClean="0"/>
                      <a:t>6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smtClean="0"/>
                      <a:t>5,7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smtClean="0"/>
                      <a:t>1,7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smtClean="0"/>
                      <a:t>0,</a:t>
                    </a:r>
                    <a:r>
                      <a:rPr lang="ru-RU" smtClean="0"/>
                      <a:t>4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4,3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/>
              <c:tx>
                <c:rich>
                  <a:bodyPr/>
                  <a:lstStyle/>
                  <a:p>
                    <a:r>
                      <a:rPr lang="ru-RU" smtClean="0"/>
                      <a:t>7,7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Лист1!$A$2:$A$13</c:f>
              <c:strCache>
                <c:ptCount val="12"/>
                <c:pt idx="0">
                  <c:v>211 Заработная плата</c:v>
                </c:pt>
                <c:pt idx="1">
                  <c:v>212 Прочие выплаты</c:v>
                </c:pt>
                <c:pt idx="2">
                  <c:v>213 Начисления на оплату труда</c:v>
                </c:pt>
                <c:pt idx="3">
                  <c:v>221 Услуги связи</c:v>
                </c:pt>
                <c:pt idx="4">
                  <c:v>223 Коммунальные услуги</c:v>
                </c:pt>
                <c:pt idx="5">
                  <c:v>225 Работы, услуги по содержанию имущества</c:v>
                </c:pt>
                <c:pt idx="6">
                  <c:v>226 Прочие работы, услуги</c:v>
                </c:pt>
                <c:pt idx="7">
                  <c:v>227 Страхование гражданской ответственности</c:v>
                </c:pt>
                <c:pt idx="8">
                  <c:v>266 Социальные пособия и компенсации персоналу</c:v>
                </c:pt>
                <c:pt idx="9">
                  <c:v>290 Прочие расходы</c:v>
                </c:pt>
                <c:pt idx="10">
                  <c:v>310 Увеличение стоимости основных средств</c:v>
                </c:pt>
                <c:pt idx="11">
                  <c:v>340 Увеличение стоимости материальных запасов</c:v>
                </c:pt>
              </c:strCache>
            </c:strRef>
          </c:cat>
          <c:val>
            <c:numRef>
              <c:f>Лист1!$B$2:$B$13</c:f>
              <c:numCache>
                <c:formatCode>0.00%</c:formatCode>
                <c:ptCount val="12"/>
                <c:pt idx="0" formatCode="0.0%">
                  <c:v>0.52800000000000002</c:v>
                </c:pt>
                <c:pt idx="1">
                  <c:v>2.0000000000000001E-4</c:v>
                </c:pt>
                <c:pt idx="2" formatCode="0.0%">
                  <c:v>0.16</c:v>
                </c:pt>
                <c:pt idx="3" formatCode="0.0%">
                  <c:v>4.0000000000000001E-3</c:v>
                </c:pt>
                <c:pt idx="4" formatCode="0.0%">
                  <c:v>2.4E-2</c:v>
                </c:pt>
                <c:pt idx="5" formatCode="0.0%">
                  <c:v>0.17100000000000001</c:v>
                </c:pt>
                <c:pt idx="6" formatCode="0.0%">
                  <c:v>2.3E-2</c:v>
                </c:pt>
                <c:pt idx="7" formatCode="0.0%">
                  <c:v>6.9999999999999999E-4</c:v>
                </c:pt>
                <c:pt idx="8" formatCode="0.0%">
                  <c:v>3.0000000000000001E-3</c:v>
                </c:pt>
                <c:pt idx="9" formatCode="0.0%">
                  <c:v>5.0000000000000001E-3</c:v>
                </c:pt>
                <c:pt idx="10" formatCode="0.0%">
                  <c:v>2.7E-2</c:v>
                </c:pt>
                <c:pt idx="11" formatCode="0.0%">
                  <c:v>5.3999999999999999E-2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211 Заработная плата</c:v>
                </c:pt>
                <c:pt idx="1">
                  <c:v>212 Прочие выплаты</c:v>
                </c:pt>
                <c:pt idx="2">
                  <c:v>213 Начисления на оплату труда</c:v>
                </c:pt>
                <c:pt idx="3">
                  <c:v>221 Услуги связи</c:v>
                </c:pt>
                <c:pt idx="4">
                  <c:v>223 Коммунальные услуги</c:v>
                </c:pt>
                <c:pt idx="5">
                  <c:v>225 Работы, услуги по содержанию имущества</c:v>
                </c:pt>
                <c:pt idx="6">
                  <c:v>226 Прочие работы, услуги</c:v>
                </c:pt>
                <c:pt idx="7">
                  <c:v>227 Страхование гражданской ответственности</c:v>
                </c:pt>
                <c:pt idx="8">
                  <c:v>266 Социальные пособия и компенсации персоналу</c:v>
                </c:pt>
                <c:pt idx="9">
                  <c:v>290 Прочие расходы</c:v>
                </c:pt>
                <c:pt idx="10">
                  <c:v>310 Увеличение стоимости основных средств</c:v>
                </c:pt>
                <c:pt idx="11">
                  <c:v>340 Увеличение стоимости материальных запасов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1905011534097265"/>
          <c:y val="1.4380842604789926E-3"/>
          <c:w val="0.32663368347426219"/>
          <c:h val="0.84172746238072327"/>
        </c:manualLayout>
      </c:layout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0"/>
    </mc:Choice>
    <mc:Fallback>
      <c:style val="30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 </a:t>
            </a:r>
          </a:p>
        </c:rich>
      </c:tx>
      <c:layout/>
      <c:overlay val="0"/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6419753086419679E-2"/>
          <c:y val="0.17516230080715681"/>
          <c:w val="0.83179012345679082"/>
          <c:h val="0.68652075187992756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Расходы, тыс.руб.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hade val="45000"/>
                    <a:satMod val="155000"/>
                  </a:schemeClr>
                </a:gs>
                <a:gs pos="60000">
                  <a:schemeClr val="accent4">
                    <a:shade val="95000"/>
                    <a:satMod val="150000"/>
                  </a:schemeClr>
                </a:gs>
                <a:gs pos="100000">
                  <a:schemeClr val="accent4">
                    <a:tint val="87000"/>
                    <a:satMod val="250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4">
                  <a:satMod val="150000"/>
                </a:schemeClr>
              </a:solidFill>
              <a:prstDash val="solid"/>
            </a:ln>
            <a:effectLst>
              <a:outerShdw blurRad="65500" dist="38100" dir="5400000" rotWithShape="0">
                <a:srgbClr val="000000">
                  <a:alpha val="40000"/>
                </a:srgbClr>
              </a:outerShdw>
            </a:effectLst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33 534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0864197530864196E-3"/>
                  <c:y val="-7.6682301000371936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</a:t>
                    </a:r>
                    <a:r>
                      <a:rPr lang="ru-RU" dirty="0" smtClean="0"/>
                      <a:t>5</a:t>
                    </a:r>
                    <a:r>
                      <a:rPr lang="ru-RU" baseline="0" dirty="0" smtClean="0"/>
                      <a:t> 101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2022 год</c:v>
                </c:pt>
                <c:pt idx="1">
                  <c:v>2023 год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32534</c:v>
                </c:pt>
                <c:pt idx="1">
                  <c:v>35101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shape val="box"/>
        <c:axId val="79316864"/>
        <c:axId val="79318016"/>
        <c:axId val="0"/>
      </c:bar3DChart>
      <c:catAx>
        <c:axId val="79316864"/>
        <c:scaling>
          <c:orientation val="minMax"/>
        </c:scaling>
        <c:delete val="0"/>
        <c:axPos val="b"/>
        <c:majorTickMark val="none"/>
        <c:minorTickMark val="none"/>
        <c:tickLblPos val="nextTo"/>
        <c:crossAx val="79318016"/>
        <c:crosses val="autoZero"/>
        <c:auto val="1"/>
        <c:lblAlgn val="ctr"/>
        <c:lblOffset val="100"/>
        <c:noMultiLvlLbl val="0"/>
      </c:catAx>
      <c:valAx>
        <c:axId val="79318016"/>
        <c:scaling>
          <c:orientation val="minMax"/>
          <c:min val="0"/>
        </c:scaling>
        <c:delete val="1"/>
        <c:axPos val="l"/>
        <c:numFmt formatCode="0%" sourceLinked="1"/>
        <c:majorTickMark val="none"/>
        <c:minorTickMark val="none"/>
        <c:tickLblPos val="none"/>
        <c:crossAx val="7931686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57623456790123406"/>
          <c:y val="9.9660730238497156E-2"/>
          <c:w val="0.35143968115096724"/>
          <c:h val="7.0691420760012169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по содержанию общественных приемных (раздел 0113)</c:v>
                </c:pt>
              </c:strCache>
            </c:strRef>
          </c:tx>
          <c:explosion val="25"/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2,</a:t>
                    </a:r>
                    <a:r>
                      <a:rPr lang="ru-RU" dirty="0" smtClean="0"/>
                      <a:t>4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1,</a:t>
                    </a:r>
                    <a:r>
                      <a:rPr lang="ru-RU" dirty="0" smtClean="0"/>
                      <a:t>9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78,6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0,</a:t>
                    </a:r>
                    <a:r>
                      <a:rPr lang="ru-RU" smtClean="0"/>
                      <a:t>9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1</a:t>
                    </a:r>
                    <a:r>
                      <a:rPr lang="ru-RU" smtClean="0"/>
                      <a:t>5,3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Лист1!$A$2:$A$8</c:f>
              <c:strCache>
                <c:ptCount val="6"/>
                <c:pt idx="0">
                  <c:v>221 Услуги связи</c:v>
                </c:pt>
                <c:pt idx="1">
                  <c:v>223 Коммунальные услуги</c:v>
                </c:pt>
                <c:pt idx="2">
                  <c:v>225 Работы, услуги по содержанию имущества</c:v>
                </c:pt>
                <c:pt idx="3">
                  <c:v>226 Прочие работы, услуги</c:v>
                </c:pt>
                <c:pt idx="4">
                  <c:v>310 Увеличение стоимости основных средств</c:v>
                </c:pt>
                <c:pt idx="5">
                  <c:v>340 Увеличение стоимости материальных запасов</c:v>
                </c:pt>
              </c:strCache>
            </c:strRef>
          </c:cat>
          <c:val>
            <c:numRef>
              <c:f>Лист1!$B$2:$B$8</c:f>
              <c:numCache>
                <c:formatCode>0.0%</c:formatCode>
                <c:ptCount val="7"/>
                <c:pt idx="0">
                  <c:v>8.9999999999999993E-3</c:v>
                </c:pt>
                <c:pt idx="1">
                  <c:v>2.5999999999999999E-2</c:v>
                </c:pt>
                <c:pt idx="2">
                  <c:v>1.7000000000000001E-2</c:v>
                </c:pt>
                <c:pt idx="3">
                  <c:v>0.81899999999999995</c:v>
                </c:pt>
                <c:pt idx="4">
                  <c:v>3.0000000000000001E-3</c:v>
                </c:pt>
                <c:pt idx="5">
                  <c:v>0.126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 </a:t>
            </a:r>
          </a:p>
        </c:rich>
      </c:tx>
      <c:layout>
        <c:manualLayout>
          <c:xMode val="edge"/>
          <c:yMode val="edge"/>
          <c:x val="0.89534780221688992"/>
          <c:y val="1.430021288925855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Расходы, тыс.руб.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94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84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2022 год</c:v>
                </c:pt>
                <c:pt idx="1">
                  <c:v>2023 год</c:v>
                </c:pt>
              </c:strCache>
            </c:strRef>
          </c:cat>
          <c:val>
            <c:numRef>
              <c:f>Лист1!$B$2:$B$3</c:f>
              <c:numCache>
                <c:formatCode>#,##0</c:formatCode>
                <c:ptCount val="2"/>
                <c:pt idx="0">
                  <c:v>94</c:v>
                </c:pt>
                <c:pt idx="1">
                  <c:v>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5"/>
        <c:gapDepth val="55"/>
        <c:shape val="box"/>
        <c:axId val="44014976"/>
        <c:axId val="52044928"/>
        <c:axId val="0"/>
      </c:bar3DChart>
      <c:catAx>
        <c:axId val="44014976"/>
        <c:scaling>
          <c:orientation val="minMax"/>
        </c:scaling>
        <c:delete val="0"/>
        <c:axPos val="b"/>
        <c:majorTickMark val="none"/>
        <c:minorTickMark val="none"/>
        <c:tickLblPos val="nextTo"/>
        <c:crossAx val="52044928"/>
        <c:crosses val="autoZero"/>
        <c:auto val="1"/>
        <c:lblAlgn val="ctr"/>
        <c:lblOffset val="100"/>
        <c:noMultiLvlLbl val="0"/>
      </c:catAx>
      <c:valAx>
        <c:axId val="52044928"/>
        <c:scaling>
          <c:orientation val="minMax"/>
          <c:max val="1"/>
          <c:min val="0"/>
        </c:scaling>
        <c:delete val="0"/>
        <c:axPos val="l"/>
        <c:majorGridlines/>
        <c:numFmt formatCode="0%" sourceLinked="0"/>
        <c:majorTickMark val="none"/>
        <c:minorTickMark val="none"/>
        <c:tickLblPos val="nextTo"/>
        <c:crossAx val="440149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Расходы по </a:t>
            </a:r>
            <a:r>
              <a:rPr lang="ru-RU" dirty="0" smtClean="0"/>
              <a:t>содержанию</a:t>
            </a:r>
          </a:p>
          <a:p>
            <a:pPr>
              <a:defRPr/>
            </a:pPr>
            <a:r>
              <a:rPr lang="ru-RU" smtClean="0"/>
              <a:t>общественной палаты </a:t>
            </a:r>
            <a:r>
              <a:rPr lang="ru-RU" dirty="0"/>
              <a:t>(раздел 0113)</a:t>
            </a:r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 по содержанию общественных приемных (раздел 0113)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10,7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27,4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9,5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3,6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221 Услуги связи</c:v>
                </c:pt>
                <c:pt idx="1">
                  <c:v>223 Коммунальные услуги</c:v>
                </c:pt>
                <c:pt idx="2">
                  <c:v>225 Работы, услуги по содержанию имущества</c:v>
                </c:pt>
                <c:pt idx="3">
                  <c:v>226 Прочие работы, услуги</c:v>
                </c:pt>
                <c:pt idx="4">
                  <c:v>340 Увеличение стоимости материальных запасов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 formatCode="0.00%">
                  <c:v>0.107</c:v>
                </c:pt>
                <c:pt idx="1">
                  <c:v>0.27400000000000002</c:v>
                </c:pt>
                <c:pt idx="2">
                  <c:v>9.5000000000000001E-2</c:v>
                </c:pt>
                <c:pt idx="3">
                  <c:v>3.5999999999999997E-2</c:v>
                </c:pt>
                <c:pt idx="4">
                  <c:v>0.48799999999999999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221 Услуги связи</c:v>
                </c:pt>
                <c:pt idx="1">
                  <c:v>223 Коммунальные услуги</c:v>
                </c:pt>
                <c:pt idx="2">
                  <c:v>225 Работы, услуги по содержанию имущества</c:v>
                </c:pt>
                <c:pt idx="3">
                  <c:v>226 Прочие работы, услуги</c:v>
                </c:pt>
                <c:pt idx="4">
                  <c:v>340 Увеличение стоимости материальных запасов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0.32557</cdr:x>
      <cdr:y>0.40652</cdr:y>
    </cdr:from>
    <cdr:to>
      <cdr:x>0.4373</cdr:x>
      <cdr:y>0.57305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664296" y="223224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0.29037</cdr:x>
      <cdr:y>0.34096</cdr:y>
    </cdr:from>
    <cdr:to>
      <cdr:x>0.40211</cdr:x>
      <cdr:y>0.50748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376264" y="187220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0.32557</cdr:x>
      <cdr:y>0.40652</cdr:y>
    </cdr:from>
    <cdr:to>
      <cdr:x>0.4373</cdr:x>
      <cdr:y>0.57305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664296" y="223224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0.29037</cdr:x>
      <cdr:y>0.34096</cdr:y>
    </cdr:from>
    <cdr:to>
      <cdr:x>0.40211</cdr:x>
      <cdr:y>0.50748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376264" y="187220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0.84211</cdr:x>
      <cdr:y>0.82895</cdr:y>
    </cdr:from>
    <cdr:to>
      <cdr:x>0.9535</cdr:x>
      <cdr:y>0.99603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912768" y="453650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0.80702</cdr:x>
      <cdr:y>0.68421</cdr:y>
    </cdr:from>
    <cdr:to>
      <cdr:x>1</cdr:x>
      <cdr:y>0.8513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6768752" y="3744415"/>
          <a:ext cx="1584155" cy="9144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400" b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0.67374</cdr:x>
      <cdr:y>0.30137</cdr:y>
    </cdr:from>
    <cdr:to>
      <cdr:x>0.78485</cdr:x>
      <cdr:y>0.47532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544616" y="158417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0.64749</cdr:x>
      <cdr:y>0.32877</cdr:y>
    </cdr:from>
    <cdr:to>
      <cdr:x>0.7586</cdr:x>
      <cdr:y>0.50272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328592" y="172819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0.47249</cdr:x>
      <cdr:y>0.49315</cdr:y>
    </cdr:from>
    <cdr:to>
      <cdr:x>0.60632</cdr:x>
      <cdr:y>0.56341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3888432" y="2592288"/>
          <a:ext cx="110132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ru-RU" sz="1800" b="1" cap="none" spc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tx1"/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0.53374</cdr:x>
      <cdr:y>0.57534</cdr:y>
    </cdr:from>
    <cdr:to>
      <cdr:x>0.6536</cdr:x>
      <cdr:y>0.6808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392488" y="3024336"/>
          <a:ext cx="986408" cy="5543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0.00993</cdr:x>
      <cdr:y>0</cdr:y>
    </cdr:from>
    <cdr:to>
      <cdr:x>0.99132</cdr:x>
      <cdr:y>0.05405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82352" y="0"/>
          <a:ext cx="813690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F89CC-2641-4415-8EC1-901F05133A6B}" type="datetimeFigureOut">
              <a:rPr lang="ru-RU" smtClean="0"/>
              <a:pPr/>
              <a:t>05.09.2022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F89CC-2641-4415-8EC1-901F05133A6B}" type="datetimeFigureOut">
              <a:rPr lang="ru-RU" smtClean="0"/>
              <a:pPr/>
              <a:t>05.09.2022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F89CC-2641-4415-8EC1-901F05133A6B}" type="datetimeFigureOut">
              <a:rPr lang="ru-RU" smtClean="0"/>
              <a:pPr/>
              <a:t>05.09.2022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F89CC-2641-4415-8EC1-901F05133A6B}" type="datetimeFigureOut">
              <a:rPr lang="ru-RU" smtClean="0"/>
              <a:pPr/>
              <a:t>05.09.2022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F89CC-2641-4415-8EC1-901F05133A6B}" type="datetimeFigureOut">
              <a:rPr lang="ru-RU" smtClean="0"/>
              <a:pPr/>
              <a:t>05.09.2022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F89CC-2641-4415-8EC1-901F05133A6B}" type="datetimeFigureOut">
              <a:rPr lang="ru-RU" smtClean="0"/>
              <a:pPr/>
              <a:t>05.09.2022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F89CC-2641-4415-8EC1-901F05133A6B}" type="datetimeFigureOut">
              <a:rPr lang="ru-RU" smtClean="0"/>
              <a:pPr/>
              <a:t>05.09.2022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F89CC-2641-4415-8EC1-901F05133A6B}" type="datetimeFigureOut">
              <a:rPr lang="ru-RU" smtClean="0"/>
              <a:pPr/>
              <a:t>05.09.2022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F89CC-2641-4415-8EC1-901F05133A6B}" type="datetimeFigureOut">
              <a:rPr lang="ru-RU" smtClean="0"/>
              <a:pPr/>
              <a:t>05.09.2022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F89CC-2641-4415-8EC1-901F05133A6B}" type="datetimeFigureOut">
              <a:rPr lang="ru-RU" smtClean="0"/>
              <a:pPr/>
              <a:t>05.09.2022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1F89CC-2641-4415-8EC1-901F05133A6B}" type="datetimeFigureOut">
              <a:rPr lang="ru-RU" smtClean="0"/>
              <a:pPr/>
              <a:t>05.09.2022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11F89CC-2641-4415-8EC1-901F05133A6B}" type="datetimeFigureOut">
              <a:rPr lang="ru-RU" smtClean="0"/>
              <a:pPr/>
              <a:t>05.09.2022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3A22B7B-A5FD-456B-8F03-E3F3DE93A22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Проект бюджетной сметы Думы городского округа Тольятти на 2023 год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5013176"/>
            <a:ext cx="6400800" cy="1176536"/>
          </a:xfrm>
        </p:spPr>
        <p:txBody>
          <a:bodyPr/>
          <a:lstStyle/>
          <a:p>
            <a:r>
              <a:rPr lang="ru-RU" dirty="0" smtClean="0"/>
              <a:t>Тольятти</a:t>
            </a:r>
          </a:p>
          <a:p>
            <a:r>
              <a:rPr lang="ru-RU" dirty="0" smtClean="0"/>
              <a:t>2022г.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Проект бюджетной сметы главного распорядителя бюджетных средств – Дума городского округа Тольятти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 2022 г. и плановый период 2023 – 2024 гг.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3026037"/>
              </p:ext>
            </p:extLst>
          </p:nvPr>
        </p:nvGraphicFramePr>
        <p:xfrm>
          <a:off x="467544" y="1700808"/>
          <a:ext cx="8280920" cy="39845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/>
                <a:gridCol w="1368152"/>
                <a:gridCol w="864096"/>
                <a:gridCol w="1008112"/>
                <a:gridCol w="864096"/>
              </a:tblGrid>
              <a:tr h="352385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Направление расходов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Сумма, тыс.руб.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Утвержденные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бюджетные ассигнования на 2022 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 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2023 год (по решению Совета Думы)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2024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Проект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2025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Бюджетные ассигнования, всего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110</a:t>
                      </a:r>
                      <a:r>
                        <a:rPr lang="ru-RU" sz="14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254</a:t>
                      </a:r>
                    </a:p>
                    <a:p>
                      <a:pPr algn="ctr"/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125 935</a:t>
                      </a:r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119 427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119 427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</a:p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76 626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750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84 433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433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Другие общегосударственные вопросы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33 628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185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34 994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34 994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Бюджетные ассигнования Думы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3189570"/>
              </p:ext>
            </p:extLst>
          </p:nvPr>
        </p:nvGraphicFramePr>
        <p:xfrm>
          <a:off x="467544" y="1196752"/>
          <a:ext cx="8183562" cy="5491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Бюджетные ассигнования Думы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5982916"/>
              </p:ext>
            </p:extLst>
          </p:nvPr>
        </p:nvGraphicFramePr>
        <p:xfrm>
          <a:off x="467544" y="1196753"/>
          <a:ext cx="8208912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18388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Расходы по содержанию Думы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8948550"/>
              </p:ext>
            </p:extLst>
          </p:nvPr>
        </p:nvGraphicFramePr>
        <p:xfrm>
          <a:off x="503238" y="1628800"/>
          <a:ext cx="818356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Ассигнования на общегосударственные вопросы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0494339"/>
              </p:ext>
            </p:extLst>
          </p:nvPr>
        </p:nvGraphicFramePr>
        <p:xfrm>
          <a:off x="467544" y="1412776"/>
          <a:ext cx="822960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8388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Общегосударственные вопросы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9015225"/>
              </p:ext>
            </p:extLst>
          </p:nvPr>
        </p:nvGraphicFramePr>
        <p:xfrm>
          <a:off x="503238" y="1628800"/>
          <a:ext cx="818356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Ассигнования на содержание </a:t>
            </a:r>
            <a:br>
              <a:rPr lang="ru-RU" dirty="0" smtClean="0"/>
            </a:br>
            <a:r>
              <a:rPr lang="ru-RU" dirty="0" smtClean="0"/>
              <a:t>общественной палаты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180548"/>
              </p:ext>
            </p:extLst>
          </p:nvPr>
        </p:nvGraphicFramePr>
        <p:xfrm>
          <a:off x="457200" y="1412776"/>
          <a:ext cx="8291264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323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8388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Общегосударственные вопросы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3367706"/>
              </p:ext>
            </p:extLst>
          </p:nvPr>
        </p:nvGraphicFramePr>
        <p:xfrm>
          <a:off x="503238" y="1628800"/>
          <a:ext cx="818356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60569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Аспект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  <a:fontScheme name="Аспект">
    <a:maj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ajorFont>
    <a:minorFont>
      <a:latin typeface="Verdana"/>
      <a:ea typeface=""/>
      <a:cs typeface=""/>
      <a:font script="Jpan" typeface="ＭＳ ゴシック"/>
      <a:font script="Hang" typeface="굴림"/>
      <a:font script="Hans" typeface="微软雅黑"/>
      <a:font script="Hant" typeface="微軟正黑體"/>
      <a:font script="Arab" typeface="Tahoma"/>
      <a:font script="Hebr" typeface="Tahoma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</a:minorFont>
  </a:fontScheme>
  <a:fmtScheme name="Аспект">
    <a:fillStyleLst>
      <a:solidFill>
        <a:schemeClr val="phClr"/>
      </a:solidFill>
      <a:gradFill rotWithShape="1">
        <a:gsLst>
          <a:gs pos="0">
            <a:schemeClr val="phClr">
              <a:tint val="65000"/>
              <a:satMod val="270000"/>
            </a:schemeClr>
          </a:gs>
          <a:gs pos="25000">
            <a:schemeClr val="phClr">
              <a:tint val="60000"/>
              <a:satMod val="300000"/>
            </a:schemeClr>
          </a:gs>
          <a:gs pos="100000">
            <a:schemeClr val="phClr">
              <a:tint val="29000"/>
              <a:satMod val="40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45000"/>
              <a:satMod val="155000"/>
            </a:schemeClr>
          </a:gs>
          <a:gs pos="60000">
            <a:schemeClr val="phClr">
              <a:shade val="95000"/>
              <a:satMod val="150000"/>
            </a:schemeClr>
          </a:gs>
          <a:gs pos="100000">
            <a:schemeClr val="phClr">
              <a:tint val="87000"/>
              <a:satMod val="2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atMod val="150000"/>
          </a:schemeClr>
        </a:solidFill>
        <a:prstDash val="solid"/>
      </a:ln>
      <a:ln w="425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5500" dist="381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65500" dist="381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65500" dist="38100" dir="5400000" rotWithShape="0">
            <a:srgbClr val="000000">
              <a:alpha val="40000"/>
            </a:srgb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2000000"/>
          </a:lightRig>
        </a:scene3d>
        <a:sp3d prstMaterial="powder">
          <a:bevelT h="508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35000"/>
              <a:satMod val="150000"/>
            </a:schemeClr>
          </a:gs>
          <a:gs pos="45000">
            <a:schemeClr val="phClr">
              <a:shade val="68000"/>
              <a:satMod val="155000"/>
            </a:schemeClr>
          </a:gs>
          <a:gs pos="100000">
            <a:schemeClr val="phClr">
              <a:tint val="70000"/>
              <a:satMod val="175000"/>
            </a:schemeClr>
          </a:gs>
        </a:gsLst>
        <a:lin ang="16200000" scaled="0"/>
      </a:gradFill>
      <a:blipFill>
        <a:blip xmlns:r="http://schemas.openxmlformats.org/officeDocument/2006/relationships" r:embed="rId1">
          <a:duotone>
            <a:schemeClr val="phClr">
              <a:shade val="800"/>
              <a:satMod val="150000"/>
            </a:schemeClr>
            <a:schemeClr val="phClr">
              <a:tint val="80000"/>
              <a:satMod val="150000"/>
            </a:schemeClr>
          </a:duotone>
        </a:blip>
        <a:tile tx="0" ty="0" sx="75000" sy="75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1562</TotalTime>
  <Words>196</Words>
  <Application>Microsoft Office PowerPoint</Application>
  <PresentationFormat>Экран (4:3)</PresentationFormat>
  <Paragraphs>80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Проект бюджетной сметы Думы городского округа Тольятти на 2023 год</vt:lpstr>
      <vt:lpstr> Проект бюджетной сметы главного распорядителя бюджетных средств – Дума городского округа Тольятти  на 2022 г. и плановый период 2023 – 2024 гг. </vt:lpstr>
      <vt:lpstr>Бюджетные ассигнования Думы </vt:lpstr>
      <vt:lpstr>Бюджетные ассигнования Думы </vt:lpstr>
      <vt:lpstr>Расходы по содержанию Думы</vt:lpstr>
      <vt:lpstr>Ассигнования на общегосударственные вопросы</vt:lpstr>
      <vt:lpstr>Общегосударственные вопросы</vt:lpstr>
      <vt:lpstr>Ассигнования на содержание  общественной палаты</vt:lpstr>
      <vt:lpstr>Общегосударственные вопросы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Бюджетные ассигнования  Думы городского округа Тольятти</dc:title>
  <dc:creator>guan</dc:creator>
  <cp:lastModifiedBy>Любовь Д. Никулина</cp:lastModifiedBy>
  <cp:revision>212</cp:revision>
  <cp:lastPrinted>2022-09-05T05:31:04Z</cp:lastPrinted>
  <dcterms:created xsi:type="dcterms:W3CDTF">2015-06-15T04:43:17Z</dcterms:created>
  <dcterms:modified xsi:type="dcterms:W3CDTF">2022-09-05T06:01:58Z</dcterms:modified>
</cp:coreProperties>
</file>