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3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79" r:id="rId14"/>
    <p:sldId id="276" r:id="rId15"/>
    <p:sldId id="266" r:id="rId16"/>
    <p:sldId id="265" r:id="rId17"/>
    <p:sldId id="272" r:id="rId18"/>
    <p:sldId id="280" r:id="rId19"/>
    <p:sldId id="283" r:id="rId20"/>
    <p:sldId id="268" r:id="rId21"/>
    <p:sldId id="269" r:id="rId22"/>
    <p:sldId id="274" r:id="rId23"/>
    <p:sldId id="275" r:id="rId24"/>
    <p:sldId id="277" r:id="rId25"/>
    <p:sldId id="270" r:id="rId26"/>
    <p:sldId id="278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49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2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61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158" y="142852"/>
            <a:ext cx="781050" cy="952500"/>
          </a:xfrm>
          <a:prstGeom prst="rect">
            <a:avLst/>
          </a:prstGeom>
        </p:spPr>
      </p:pic>
      <p:pic>
        <p:nvPicPr>
          <p:cNvPr id="8" name="Рисунок 7" descr="белорусс 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  <a:ln w="76200">
            <a:solidFill>
              <a:srgbClr val="009900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 advTm="2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ps4\omko\knyazeva.ev\&#1052;&#1086;&#1080;%20&#1076;&#1086;&#1082;&#1091;&#1084;&#1077;&#1085;&#1090;&#1099;\&#1042;%20&#1056;&#1040;&#1041;&#1054;&#1058;&#1045;\&#1055;&#1056;&#1045;&#1047;&#1045;&#1053;&#1058;&#1040;&#1062;&#1048;&#1048;%20&#1053;&#1050;&#1054;\+%20&#1043;&#1054;&#1058;&#1054;&#1042;&#1054;%20&#1041;&#1077;&#1083;&#1086;&#1088;%20&#1085;&#1072;&#1094;-&#1082;&#1091;&#1083;&#1100;&#1090;.%20&#1072;&#1074;&#1090;&#1086;&#1085;&#1086;&#1084;&#1080;&#1103;%20&#171;&#1053;&#1105;&#1084;&#1072;&#1085;&#187;%20=\&#1073;&#1077;&#1083;&#1086;&#1088;&#1091;&#1089;&#1089;&#1082;&#1080;&#1081;%20&#1090;&#1072;&#1085;&#1077;&#1094;%20-%20&#1041;&#1091;&#1083;&#1100;&#1073;&#1072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neman-volga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lnSpcReduction="10000"/>
          </a:bodyPr>
          <a:lstStyle/>
          <a:p>
            <a:endParaRPr lang="ru-RU" sz="1600" b="1" dirty="0" smtClean="0"/>
          </a:p>
          <a:p>
            <a:r>
              <a:rPr lang="ru-RU" b="1" dirty="0" smtClean="0">
                <a:solidFill>
                  <a:srgbClr val="008000"/>
                </a:solidFill>
              </a:rPr>
              <a:t>МЕСТНАЯ ОБЩЕСТВЕННАЯ ОРГАНИЗАЦИЯ «БЕЛОРУССКАЯ НАЦИОНАЛЬНО-КУЛЬТУРНАЯ АВТОНОМИЯ </a:t>
            </a:r>
            <a:r>
              <a:rPr lang="en-US" b="1" dirty="0" smtClean="0">
                <a:solidFill>
                  <a:srgbClr val="008000"/>
                </a:solidFill>
              </a:rPr>
              <a:t>“</a:t>
            </a:r>
            <a:r>
              <a:rPr lang="ru-RU" b="1" dirty="0" smtClean="0">
                <a:solidFill>
                  <a:srgbClr val="008000"/>
                </a:solidFill>
              </a:rPr>
              <a:t>НЁМАН</a:t>
            </a:r>
            <a:r>
              <a:rPr lang="en-US" b="1" dirty="0" smtClean="0">
                <a:solidFill>
                  <a:srgbClr val="008000"/>
                </a:solidFill>
              </a:rPr>
              <a:t>”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ГОРОДСКОГО ОКРУГА ТОЛЬЯТТИ»</a:t>
            </a:r>
          </a:p>
          <a:p>
            <a:endParaRPr lang="ru-RU" b="1" dirty="0" smtClean="0">
              <a:solidFill>
                <a:srgbClr val="008000"/>
              </a:solidFill>
            </a:endParaRPr>
          </a:p>
          <a:p>
            <a:r>
              <a:rPr lang="ru-RU" sz="2000" b="1" dirty="0" smtClean="0">
                <a:solidFill>
                  <a:srgbClr val="008000"/>
                </a:solidFill>
              </a:rPr>
              <a:t>Зарегистрирована 24 сентября 2010 года.</a:t>
            </a:r>
            <a:endParaRPr lang="ru-RU" sz="2000" b="1" dirty="0">
              <a:solidFill>
                <a:srgbClr val="008000"/>
              </a:solidFill>
            </a:endParaRPr>
          </a:p>
        </p:txBody>
      </p:sp>
      <p:pic>
        <p:nvPicPr>
          <p:cNvPr id="5" name="белорусский танец - Буль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ВИДЫ ДЕЯТЕЛЬНОСТИ:</a:t>
            </a:r>
          </a:p>
          <a:p>
            <a:endParaRPr lang="ru-RU" sz="1200" b="1" dirty="0" smtClean="0">
              <a:solidFill>
                <a:srgbClr val="008000"/>
              </a:solidFill>
            </a:endParaRPr>
          </a:p>
          <a:p>
            <a:pPr algn="just"/>
            <a:r>
              <a:rPr lang="ru-RU" sz="2800" dirty="0" smtClean="0">
                <a:solidFill>
                  <a:srgbClr val="008000"/>
                </a:solidFill>
              </a:rPr>
              <a:t>- проведение тематических и концертных мероприятий для пожилых людей, пенсионеров, ветеранов, на дворовых площадках, во Дворцах культуры, техникумах, в библиотеках «Истоки», в учреждениях для одиноких пенсионеров и ветеранов;</a:t>
            </a:r>
            <a:endParaRPr lang="ru-RU" sz="28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ВИДЫ ДЕЯТЕЛЬНОСТИ:</a:t>
            </a:r>
          </a:p>
          <a:p>
            <a:endParaRPr lang="ru-RU" sz="1200" b="1" dirty="0" smtClean="0">
              <a:solidFill>
                <a:srgbClr val="008000"/>
              </a:solidFill>
            </a:endParaRPr>
          </a:p>
          <a:p>
            <a:pPr algn="just"/>
            <a:r>
              <a:rPr lang="ru-RU" sz="3000" dirty="0" smtClean="0">
                <a:solidFill>
                  <a:srgbClr val="008000"/>
                </a:solidFill>
              </a:rPr>
              <a:t>-  работа с детьми в учебных заведениях и библиотеках, встречи  и рассказы о Беларуси с показом видеофильмов;</a:t>
            </a:r>
          </a:p>
          <a:p>
            <a:pPr algn="just"/>
            <a:r>
              <a:rPr lang="ru-RU" sz="3000" dirty="0" smtClean="0">
                <a:solidFill>
                  <a:srgbClr val="008000"/>
                </a:solidFill>
              </a:rPr>
              <a:t>- участие во всех городских, областных и международных конкурсах и фестивалях.</a:t>
            </a:r>
            <a:endParaRPr lang="ru-RU" sz="3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ВИДЫ ДЕЯТЕЛЬНОСТИ:</a:t>
            </a:r>
          </a:p>
          <a:p>
            <a:endParaRPr lang="ru-RU" sz="1200" b="1" dirty="0" smtClean="0">
              <a:solidFill>
                <a:srgbClr val="008000"/>
              </a:solidFill>
            </a:endParaRPr>
          </a:p>
          <a:p>
            <a:pPr algn="l"/>
            <a:endParaRPr lang="ru-RU" sz="1600" b="1" dirty="0" smtClean="0">
              <a:solidFill>
                <a:srgbClr val="008000"/>
              </a:solidFill>
            </a:endParaRPr>
          </a:p>
          <a:p>
            <a:pPr algn="l"/>
            <a:r>
              <a:rPr lang="ru-RU" sz="2800" b="1" dirty="0" smtClean="0">
                <a:solidFill>
                  <a:srgbClr val="008000"/>
                </a:solidFill>
              </a:rPr>
              <a:t>Курсы изучения </a:t>
            </a:r>
          </a:p>
          <a:p>
            <a:pPr algn="l"/>
            <a:r>
              <a:rPr lang="ru-RU" sz="2800" b="1" dirty="0" smtClean="0">
                <a:solidFill>
                  <a:srgbClr val="008000"/>
                </a:solidFill>
              </a:rPr>
              <a:t>белорусского языка.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l="3295" t="4096" r="3295" b="4096"/>
          <a:stretch>
            <a:fillRect/>
          </a:stretch>
        </p:blipFill>
        <p:spPr>
          <a:xfrm>
            <a:off x="4929190" y="1928802"/>
            <a:ext cx="3615862" cy="261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ВИДЫ ДЕЯТЕЛЬНОСТИ:</a:t>
            </a:r>
          </a:p>
          <a:p>
            <a:pPr algn="r"/>
            <a:r>
              <a:rPr lang="ru-RU" sz="2600" b="1" dirty="0" smtClean="0">
                <a:solidFill>
                  <a:srgbClr val="008000"/>
                </a:solidFill>
              </a:rPr>
              <a:t>Работа с детьми и школьниками.</a:t>
            </a:r>
            <a:endParaRPr lang="ru-RU" sz="26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Рисунок26.jpg"/>
          <p:cNvPicPr>
            <a:picLocks noChangeAspect="1"/>
          </p:cNvPicPr>
          <p:nvPr/>
        </p:nvPicPr>
        <p:blipFill>
          <a:blip r:embed="rId2"/>
          <a:srcRect l="7695" r="15132" b="18986"/>
          <a:stretch>
            <a:fillRect/>
          </a:stretch>
        </p:blipFill>
        <p:spPr>
          <a:xfrm>
            <a:off x="500034" y="2214554"/>
            <a:ext cx="3305615" cy="2370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 (3).jpg"/>
          <p:cNvPicPr>
            <a:picLocks noChangeAspect="1"/>
          </p:cNvPicPr>
          <p:nvPr/>
        </p:nvPicPr>
        <p:blipFill>
          <a:blip r:embed="rId3"/>
          <a:srcRect l="7812" t="7833" r="2343" b="14861"/>
          <a:stretch>
            <a:fillRect/>
          </a:stretch>
        </p:blipFill>
        <p:spPr>
          <a:xfrm>
            <a:off x="4929190" y="2428868"/>
            <a:ext cx="3786214" cy="2172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ВИДЫ ДЕЯТЕЛЬНОСТИ:</a:t>
            </a:r>
          </a:p>
          <a:p>
            <a:pPr algn="l"/>
            <a:r>
              <a:rPr lang="ru-RU" sz="3000" b="1" dirty="0" smtClean="0">
                <a:solidFill>
                  <a:srgbClr val="008000"/>
                </a:solidFill>
              </a:rPr>
              <a:t>Дни белорусской культуры.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2"/>
          <a:srcRect l="2058" t="9579" r="3286" b="4206"/>
          <a:stretch>
            <a:fillRect/>
          </a:stretch>
        </p:blipFill>
        <p:spPr>
          <a:xfrm>
            <a:off x="500034" y="2571744"/>
            <a:ext cx="328614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21.jpg"/>
          <p:cNvPicPr>
            <a:picLocks noChangeAspect="1"/>
          </p:cNvPicPr>
          <p:nvPr/>
        </p:nvPicPr>
        <p:blipFill>
          <a:blip r:embed="rId3">
            <a:lum bright="10000"/>
          </a:blip>
          <a:srcRect l="3863" t="15163" r="16166" b="6856"/>
          <a:stretch>
            <a:fillRect/>
          </a:stretch>
        </p:blipFill>
        <p:spPr>
          <a:xfrm>
            <a:off x="5143504" y="2071678"/>
            <a:ext cx="3643338" cy="2522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50006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ДОСТИЖЕНИЯ ОРГАНИЗАЦИИ:</a:t>
            </a:r>
          </a:p>
          <a:p>
            <a:pPr algn="just"/>
            <a:endParaRPr lang="ru-RU" sz="1400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85720" y="1857364"/>
            <a:ext cx="4714908" cy="2857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Заключены соглашения о сотрудничестве с Волковысским районом и Волковысским райисполкомом (Республика Беларусь); с Детской школой искусств г. Бобруйска; гимназией № 48 г.Тольятти, школами № 46 и № 91; Лицеем искусств г.о. Тольятти;  ДШИ им. М.А.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Балакирева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857364"/>
            <a:ext cx="3462832" cy="27453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55000" lnSpcReduction="20000"/>
          </a:bodyPr>
          <a:lstStyle/>
          <a:p>
            <a:r>
              <a:rPr lang="ru-RU" sz="5500" b="1" dirty="0" smtClean="0">
                <a:solidFill>
                  <a:srgbClr val="008000"/>
                </a:solidFill>
              </a:rPr>
              <a:t>ДОСТИЖЕНИЯ ОРГАНИЗАЦИИ:</a:t>
            </a:r>
          </a:p>
          <a:p>
            <a:pPr algn="just"/>
            <a:endParaRPr lang="ru-RU" sz="2800" dirty="0" smtClean="0">
              <a:solidFill>
                <a:srgbClr val="008000"/>
              </a:solidFill>
            </a:endParaRPr>
          </a:p>
          <a:p>
            <a:pPr algn="r"/>
            <a:r>
              <a:rPr lang="ru-RU" sz="4200" dirty="0" smtClean="0">
                <a:solidFill>
                  <a:srgbClr val="008000"/>
                </a:solidFill>
              </a:rPr>
              <a:t>Ансамбль белоруской </a:t>
            </a:r>
          </a:p>
          <a:p>
            <a:pPr algn="r"/>
            <a:r>
              <a:rPr lang="ru-RU" sz="4200" dirty="0" smtClean="0">
                <a:solidFill>
                  <a:srgbClr val="008000"/>
                </a:solidFill>
              </a:rPr>
              <a:t>песни «</a:t>
            </a:r>
            <a:r>
              <a:rPr lang="ru-RU" sz="4200" dirty="0" err="1" smtClean="0">
                <a:solidFill>
                  <a:srgbClr val="008000"/>
                </a:solidFill>
              </a:rPr>
              <a:t>Купалiнка</a:t>
            </a:r>
            <a:r>
              <a:rPr lang="ru-RU" sz="4200" dirty="0" smtClean="0">
                <a:solidFill>
                  <a:srgbClr val="008000"/>
                </a:solidFill>
              </a:rPr>
              <a:t>» </a:t>
            </a:r>
          </a:p>
          <a:p>
            <a:pPr algn="r"/>
            <a:r>
              <a:rPr lang="ru-RU" sz="4200" dirty="0" smtClean="0">
                <a:solidFill>
                  <a:srgbClr val="008000"/>
                </a:solidFill>
              </a:rPr>
              <a:t>защитил звание </a:t>
            </a:r>
          </a:p>
          <a:p>
            <a:pPr algn="r"/>
            <a:r>
              <a:rPr lang="ru-RU" sz="4200" dirty="0" smtClean="0">
                <a:solidFill>
                  <a:srgbClr val="008000"/>
                </a:solidFill>
              </a:rPr>
              <a:t>«Народный </a:t>
            </a:r>
          </a:p>
          <a:p>
            <a:pPr algn="r"/>
            <a:r>
              <a:rPr lang="ru-RU" sz="4200" dirty="0" smtClean="0">
                <a:solidFill>
                  <a:srgbClr val="008000"/>
                </a:solidFill>
              </a:rPr>
              <a:t>самодеятельный </a:t>
            </a:r>
          </a:p>
          <a:p>
            <a:pPr algn="r"/>
            <a:r>
              <a:rPr lang="ru-RU" sz="4200" dirty="0" smtClean="0">
                <a:solidFill>
                  <a:srgbClr val="008000"/>
                </a:solidFill>
              </a:rPr>
              <a:t>коллектив» </a:t>
            </a:r>
          </a:p>
          <a:p>
            <a:pPr algn="r"/>
            <a:r>
              <a:rPr lang="ru-RU" sz="4200" dirty="0" smtClean="0">
                <a:solidFill>
                  <a:srgbClr val="008000"/>
                </a:solidFill>
              </a:rPr>
              <a:t>в 2017 году.</a:t>
            </a:r>
          </a:p>
          <a:p>
            <a:pPr algn="just"/>
            <a:r>
              <a:rPr lang="ru-RU" sz="3100" dirty="0" smtClean="0">
                <a:solidFill>
                  <a:srgbClr val="008000"/>
                </a:solidFill>
              </a:rPr>
              <a:t> </a:t>
            </a:r>
          </a:p>
          <a:p>
            <a:endParaRPr lang="ru-RU" b="1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5033850" cy="2468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ДОСТИЖЕНИЯ ОРГАНИЗАЦИИ:</a:t>
            </a:r>
          </a:p>
          <a:p>
            <a:pPr algn="l"/>
            <a:r>
              <a:rPr lang="ru-RU" sz="2400" dirty="0" smtClean="0">
                <a:solidFill>
                  <a:srgbClr val="008000"/>
                </a:solidFill>
              </a:rPr>
              <a:t>Ансамбль белоруской </a:t>
            </a:r>
          </a:p>
          <a:p>
            <a:pPr algn="just"/>
            <a:r>
              <a:rPr lang="ru-RU" sz="2400" dirty="0" smtClean="0">
                <a:solidFill>
                  <a:srgbClr val="008000"/>
                </a:solidFill>
              </a:rPr>
              <a:t>песни «</a:t>
            </a:r>
            <a:r>
              <a:rPr lang="ru-RU" sz="2400" dirty="0" err="1" smtClean="0">
                <a:solidFill>
                  <a:srgbClr val="008000"/>
                </a:solidFill>
              </a:rPr>
              <a:t>Купалiнка</a:t>
            </a:r>
            <a:r>
              <a:rPr lang="ru-RU" sz="2400" dirty="0" smtClean="0">
                <a:solidFill>
                  <a:srgbClr val="008000"/>
                </a:solidFill>
              </a:rPr>
              <a:t>» получил </a:t>
            </a:r>
          </a:p>
          <a:p>
            <a:pPr algn="just"/>
            <a:r>
              <a:rPr lang="ru-RU" sz="2400" dirty="0" smtClean="0">
                <a:solidFill>
                  <a:srgbClr val="008000"/>
                </a:solidFill>
              </a:rPr>
              <a:t>Дипломы лауреата </a:t>
            </a:r>
            <a:r>
              <a:rPr lang="en-US" sz="2400" dirty="0" smtClean="0">
                <a:solidFill>
                  <a:srgbClr val="008000"/>
                </a:solidFill>
              </a:rPr>
              <a:t>I</a:t>
            </a:r>
            <a:r>
              <a:rPr lang="ru-RU" sz="2400" dirty="0" smtClean="0">
                <a:solidFill>
                  <a:srgbClr val="008000"/>
                </a:solidFill>
              </a:rPr>
              <a:t> степени </a:t>
            </a:r>
          </a:p>
          <a:p>
            <a:pPr algn="just"/>
            <a:r>
              <a:rPr lang="ru-RU" sz="2400" dirty="0" smtClean="0">
                <a:solidFill>
                  <a:srgbClr val="008000"/>
                </a:solidFill>
              </a:rPr>
              <a:t>на Международном конкурсе </a:t>
            </a:r>
          </a:p>
          <a:p>
            <a:pPr algn="just"/>
            <a:r>
              <a:rPr lang="ru-RU" sz="2400" dirty="0" smtClean="0">
                <a:solidFill>
                  <a:srgbClr val="008000"/>
                </a:solidFill>
              </a:rPr>
              <a:t>«Великая Душа России» (Москва), </a:t>
            </a:r>
          </a:p>
          <a:p>
            <a:pPr algn="just"/>
            <a:r>
              <a:rPr lang="ru-RU" sz="2400" dirty="0" smtClean="0">
                <a:solidFill>
                  <a:srgbClr val="008000"/>
                </a:solidFill>
              </a:rPr>
              <a:t>первом областном фестивале</a:t>
            </a:r>
          </a:p>
          <a:p>
            <a:pPr algn="just"/>
            <a:r>
              <a:rPr lang="ru-RU" sz="2400" dirty="0" smtClean="0">
                <a:solidFill>
                  <a:srgbClr val="008000"/>
                </a:solidFill>
              </a:rPr>
              <a:t>«Орфей» в 2017 году, </a:t>
            </a:r>
            <a:r>
              <a:rPr lang="ru-RU" sz="2400" dirty="0" smtClean="0">
                <a:solidFill>
                  <a:srgbClr val="008000"/>
                </a:solidFill>
                <a:ea typeface="Calibri"/>
                <a:cs typeface="Times New Roman"/>
              </a:rPr>
              <a:t>областном</a:t>
            </a:r>
          </a:p>
          <a:p>
            <a:pPr algn="just"/>
            <a:r>
              <a:rPr lang="ru-RU" sz="2400" dirty="0" smtClean="0">
                <a:solidFill>
                  <a:srgbClr val="008000"/>
                </a:solidFill>
                <a:ea typeface="Calibri"/>
                <a:cs typeface="Times New Roman"/>
              </a:rPr>
              <a:t> фестивале «Облако» (г. Самара)</a:t>
            </a:r>
            <a:r>
              <a:rPr lang="ru-RU" sz="2400" dirty="0" smtClean="0">
                <a:solidFill>
                  <a:srgbClr val="008000"/>
                </a:solidFill>
              </a:rPr>
              <a:t>. </a:t>
            </a:r>
          </a:p>
          <a:p>
            <a:endParaRPr lang="ru-RU" b="1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25.jpg"/>
          <p:cNvPicPr>
            <a:picLocks noChangeAspect="1"/>
          </p:cNvPicPr>
          <p:nvPr/>
        </p:nvPicPr>
        <p:blipFill>
          <a:blip r:embed="rId2"/>
          <a:srcRect l="3125" t="15952" r="1562"/>
          <a:stretch>
            <a:fillRect/>
          </a:stretch>
        </p:blipFill>
        <p:spPr>
          <a:xfrm>
            <a:off x="4618646" y="1966763"/>
            <a:ext cx="4220213" cy="2390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5786478" cy="292895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dirty="0" smtClean="0">
                <a:solidFill>
                  <a:srgbClr val="008000"/>
                </a:solidFill>
              </a:rPr>
              <a:t>В 2019 году Белорусская национально-культурная автономия </a:t>
            </a:r>
            <a:r>
              <a:rPr lang="en-US" sz="9600" dirty="0" smtClean="0">
                <a:solidFill>
                  <a:srgbClr val="008000"/>
                </a:solidFill>
              </a:rPr>
              <a:t>“</a:t>
            </a:r>
            <a:r>
              <a:rPr lang="ru-RU" sz="9600" dirty="0" smtClean="0">
                <a:solidFill>
                  <a:srgbClr val="008000"/>
                </a:solidFill>
              </a:rPr>
              <a:t>Нёман</a:t>
            </a:r>
            <a:r>
              <a:rPr lang="en-US" sz="9600" dirty="0" smtClean="0">
                <a:solidFill>
                  <a:srgbClr val="008000"/>
                </a:solidFill>
              </a:rPr>
              <a:t>”</a:t>
            </a:r>
            <a:r>
              <a:rPr lang="ru-RU" sz="9600" dirty="0" smtClean="0">
                <a:solidFill>
                  <a:srgbClr val="008000"/>
                </a:solidFill>
              </a:rPr>
              <a:t> г.о.Тольятти  получила похвальную грамоту Уполномоченного по делам религий и национальностей Республики Беларусь за активное участие в реализации проекта «Административный регион Беларуси – организация соотечественников за рубежом»</a:t>
            </a:r>
          </a:p>
          <a:p>
            <a:pPr algn="just"/>
            <a:endParaRPr lang="ru-RU" sz="10800" b="1" dirty="0" smtClean="0">
              <a:solidFill>
                <a:srgbClr val="008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728" y="1285860"/>
            <a:ext cx="635798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ДОСТИЖЕНИЯ ОРГАНИЗАЦИИ: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Деминой от Гуляко 2019.jpg"/>
          <p:cNvPicPr>
            <a:picLocks noChangeAspect="1"/>
          </p:cNvPicPr>
          <p:nvPr/>
        </p:nvPicPr>
        <p:blipFill>
          <a:blip r:embed="rId2" cstate="print"/>
          <a:srcRect t="3125" r="4157"/>
          <a:stretch>
            <a:fillRect/>
          </a:stretch>
        </p:blipFill>
        <p:spPr>
          <a:xfrm>
            <a:off x="6429389" y="1785926"/>
            <a:ext cx="2143140" cy="2979159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1785926"/>
            <a:ext cx="6072230" cy="30003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8000"/>
                </a:solidFill>
              </a:rPr>
              <a:t>С 2010 по 2019 год Местная общественная организация «Белорусская национально-культурная автономия </a:t>
            </a:r>
            <a:r>
              <a:rPr lang="en-US" dirty="0" smtClean="0">
                <a:solidFill>
                  <a:srgbClr val="008000"/>
                </a:solidFill>
              </a:rPr>
              <a:t>“</a:t>
            </a:r>
            <a:r>
              <a:rPr lang="ru-RU" dirty="0" smtClean="0">
                <a:solidFill>
                  <a:srgbClr val="008000"/>
                </a:solidFill>
              </a:rPr>
              <a:t>Нёман</a:t>
            </a:r>
            <a:r>
              <a:rPr lang="en-US" dirty="0" smtClean="0">
                <a:solidFill>
                  <a:srgbClr val="008000"/>
                </a:solidFill>
              </a:rPr>
              <a:t>”</a:t>
            </a:r>
            <a:r>
              <a:rPr lang="ru-RU" dirty="0" smtClean="0">
                <a:solidFill>
                  <a:srgbClr val="008000"/>
                </a:solidFill>
              </a:rPr>
              <a:t> г.о.Тольятти» ежегодно получает дипломы Республиканского центра национальных культур Министерства культуры Республики Беларусь за популяризацию белорусской культуры, сохранение истории и традиций белорусского народа.</a:t>
            </a:r>
          </a:p>
          <a:p>
            <a:pPr algn="just"/>
            <a:endParaRPr lang="ru-RU" sz="10800" b="1" dirty="0" smtClean="0">
              <a:solidFill>
                <a:srgbClr val="008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728" y="1285860"/>
            <a:ext cx="635798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ДОСТИЖЕНИЯ ОРГАНИЗАЦИИ: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Диплом Демина Культура 2019.jpg"/>
          <p:cNvPicPr>
            <a:picLocks noChangeAspect="1"/>
          </p:cNvPicPr>
          <p:nvPr/>
        </p:nvPicPr>
        <p:blipFill>
          <a:blip r:embed="rId2" cstate="print"/>
          <a:srcRect l="4157" t="4166" b="1041"/>
          <a:stretch>
            <a:fillRect/>
          </a:stretch>
        </p:blipFill>
        <p:spPr>
          <a:xfrm>
            <a:off x="428596" y="1857364"/>
            <a:ext cx="2143140" cy="291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endParaRPr lang="ru-RU" sz="1600" b="1" dirty="0" smtClean="0"/>
          </a:p>
          <a:p>
            <a:pPr algn="l"/>
            <a:r>
              <a:rPr lang="ru-RU" b="1" smtClean="0">
                <a:solidFill>
                  <a:srgbClr val="008000"/>
                </a:solidFill>
              </a:rPr>
              <a:t>Председатель </a:t>
            </a:r>
            <a:r>
              <a:rPr lang="ru-RU" b="1" smtClean="0">
                <a:solidFill>
                  <a:srgbClr val="008000"/>
                </a:solidFill>
              </a:rPr>
              <a:t>правления – </a:t>
            </a:r>
            <a:endParaRPr lang="ru-RU" b="1" dirty="0" smtClean="0">
              <a:solidFill>
                <a:srgbClr val="008000"/>
              </a:solidFill>
            </a:endParaRPr>
          </a:p>
          <a:p>
            <a:pPr algn="l"/>
            <a:r>
              <a:rPr lang="ru-RU" b="1" dirty="0" smtClean="0">
                <a:solidFill>
                  <a:srgbClr val="008000"/>
                </a:solidFill>
              </a:rPr>
              <a:t>Людмила Ивановна </a:t>
            </a:r>
          </a:p>
          <a:p>
            <a:pPr algn="l"/>
            <a:r>
              <a:rPr lang="ru-RU" b="1" dirty="0" smtClean="0">
                <a:solidFill>
                  <a:srgbClr val="008000"/>
                </a:solidFill>
              </a:rPr>
              <a:t>Дёмина.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b="8258"/>
          <a:stretch>
            <a:fillRect/>
          </a:stretch>
        </p:blipFill>
        <p:spPr>
          <a:xfrm>
            <a:off x="5429256" y="1302972"/>
            <a:ext cx="2550961" cy="319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429684" cy="2857520"/>
          </a:xfrm>
        </p:spPr>
        <p:txBody>
          <a:bodyPr>
            <a:normAutofit fontScale="25000" lnSpcReduction="20000"/>
          </a:bodyPr>
          <a:lstStyle/>
          <a:p>
            <a:endParaRPr lang="ru-RU" sz="1800" b="1" dirty="0" smtClean="0">
              <a:solidFill>
                <a:srgbClr val="008000"/>
              </a:solidFill>
            </a:endParaRPr>
          </a:p>
          <a:p>
            <a:pPr algn="just"/>
            <a:r>
              <a:rPr lang="ru-RU" sz="11200" dirty="0" smtClean="0">
                <a:solidFill>
                  <a:srgbClr val="008000"/>
                </a:solidFill>
              </a:rPr>
              <a:t>В январе 2018 года приказом Международного фонда содействия ЮНЕСКО Л.И. Демина награждена Медалью «За заслуги в культуре и искусстве». </a:t>
            </a:r>
          </a:p>
          <a:p>
            <a:pPr algn="just"/>
            <a:r>
              <a:rPr lang="ru-RU" sz="11200" dirty="0" smtClean="0">
                <a:solidFill>
                  <a:srgbClr val="008000"/>
                </a:solidFill>
              </a:rPr>
              <a:t>Заместитель председателя Автономии по работе с молодежью и связям со СМИ С.А. </a:t>
            </a:r>
            <a:r>
              <a:rPr lang="ru-RU" sz="11200" dirty="0" err="1" smtClean="0">
                <a:solidFill>
                  <a:srgbClr val="008000"/>
                </a:solidFill>
              </a:rPr>
              <a:t>Шилкин</a:t>
            </a:r>
            <a:r>
              <a:rPr lang="ru-RU" sz="11200" dirty="0" smtClean="0">
                <a:solidFill>
                  <a:srgbClr val="008000"/>
                </a:solidFill>
              </a:rPr>
              <a:t> награжден Медалью «За верную службу России».</a:t>
            </a:r>
          </a:p>
          <a:p>
            <a:pPr algn="just"/>
            <a:endParaRPr lang="ru-RU" sz="10800" b="1" dirty="0" smtClean="0">
              <a:solidFill>
                <a:srgbClr val="008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728" y="1285860"/>
            <a:ext cx="635798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ДОСТИЖЕНИЯ ОРГАНИЗАЦИИ: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</a:p>
          <a:p>
            <a:endParaRPr lang="ru-RU" sz="2800" dirty="0" smtClean="0">
              <a:solidFill>
                <a:srgbClr val="008000"/>
              </a:solidFill>
            </a:endParaRPr>
          </a:p>
          <a:p>
            <a:pPr algn="l"/>
            <a:r>
              <a:rPr lang="ru-RU" sz="2800" dirty="0" smtClean="0">
                <a:solidFill>
                  <a:srgbClr val="008000"/>
                </a:solidFill>
              </a:rPr>
              <a:t>Народный ансамбль </a:t>
            </a:r>
          </a:p>
          <a:p>
            <a:pPr algn="l"/>
            <a:r>
              <a:rPr lang="ru-RU" sz="2800" dirty="0" smtClean="0">
                <a:solidFill>
                  <a:srgbClr val="008000"/>
                </a:solidFill>
              </a:rPr>
              <a:t>белорусской песни </a:t>
            </a:r>
          </a:p>
          <a:p>
            <a:pPr algn="l"/>
            <a:r>
              <a:rPr lang="ru-RU" sz="2800" dirty="0" smtClean="0">
                <a:solidFill>
                  <a:srgbClr val="008000"/>
                </a:solidFill>
              </a:rPr>
              <a:t>«</a:t>
            </a:r>
            <a:r>
              <a:rPr lang="ru-RU" sz="2800" dirty="0" err="1" smtClean="0">
                <a:solidFill>
                  <a:srgbClr val="008000"/>
                </a:solidFill>
              </a:rPr>
              <a:t>Купалiнка</a:t>
            </a:r>
            <a:r>
              <a:rPr lang="ru-RU" sz="2800" dirty="0" smtClean="0">
                <a:solidFill>
                  <a:srgbClr val="008000"/>
                </a:solidFill>
              </a:rPr>
              <a:t>».</a:t>
            </a:r>
          </a:p>
          <a:p>
            <a:pPr algn="l"/>
            <a:r>
              <a:rPr lang="ru-RU" sz="1800" dirty="0" smtClean="0">
                <a:solidFill>
                  <a:srgbClr val="008000"/>
                </a:solidFill>
              </a:rPr>
              <a:t>Единственный в Самарской</a:t>
            </a:r>
          </a:p>
          <a:p>
            <a:pPr algn="l"/>
            <a:r>
              <a:rPr lang="ru-RU" sz="1800" dirty="0" smtClean="0">
                <a:solidFill>
                  <a:srgbClr val="008000"/>
                </a:solidFill>
              </a:rPr>
              <a:t> области народный ансамбль</a:t>
            </a:r>
          </a:p>
          <a:p>
            <a:pPr algn="l"/>
            <a:r>
              <a:rPr lang="ru-RU" sz="1800" dirty="0" smtClean="0">
                <a:solidFill>
                  <a:srgbClr val="008000"/>
                </a:solidFill>
              </a:rPr>
              <a:t> белорусской песни, основан </a:t>
            </a:r>
          </a:p>
          <a:p>
            <a:pPr algn="l"/>
            <a:r>
              <a:rPr lang="ru-RU" sz="1800" dirty="0" smtClean="0">
                <a:solidFill>
                  <a:srgbClr val="008000"/>
                </a:solidFill>
              </a:rPr>
              <a:t>в 2005 году. (худ. Руководитель Демина Л.И.)</a:t>
            </a: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22.jpg"/>
          <p:cNvPicPr>
            <a:picLocks noChangeAspect="1"/>
          </p:cNvPicPr>
          <p:nvPr/>
        </p:nvPicPr>
        <p:blipFill>
          <a:blip r:embed="rId2"/>
          <a:srcRect t="8147" b="2168"/>
          <a:stretch>
            <a:fillRect/>
          </a:stretch>
        </p:blipFill>
        <p:spPr>
          <a:xfrm>
            <a:off x="4357686" y="2000240"/>
            <a:ext cx="4367986" cy="2576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ТВОРЧЕСКИЕ КОЛЛЕКТИВЫ ОРГАНИЗАЦИИ:</a:t>
            </a:r>
          </a:p>
          <a:p>
            <a:pPr algn="r"/>
            <a:endParaRPr lang="ru-RU" dirty="0" smtClean="0">
              <a:solidFill>
                <a:srgbClr val="008000"/>
              </a:solidFill>
            </a:endParaRPr>
          </a:p>
          <a:p>
            <a:pPr algn="r"/>
            <a:r>
              <a:rPr lang="ru-RU" dirty="0" smtClean="0">
                <a:solidFill>
                  <a:srgbClr val="008000"/>
                </a:solidFill>
              </a:rPr>
              <a:t>Детский </a:t>
            </a:r>
          </a:p>
          <a:p>
            <a:pPr algn="r"/>
            <a:r>
              <a:rPr lang="ru-RU" dirty="0" smtClean="0">
                <a:solidFill>
                  <a:srgbClr val="008000"/>
                </a:solidFill>
              </a:rPr>
              <a:t>ансамбль-спутник</a:t>
            </a:r>
          </a:p>
          <a:p>
            <a:pPr algn="r"/>
            <a:r>
              <a:rPr lang="ru-RU" dirty="0" smtClean="0">
                <a:solidFill>
                  <a:srgbClr val="008000"/>
                </a:solidFill>
              </a:rPr>
              <a:t> «</a:t>
            </a:r>
            <a:r>
              <a:rPr lang="ru-RU" dirty="0" err="1" smtClean="0">
                <a:solidFill>
                  <a:srgbClr val="008000"/>
                </a:solidFill>
              </a:rPr>
              <a:t>Зорачкi</a:t>
            </a:r>
            <a:r>
              <a:rPr lang="ru-RU" dirty="0" smtClean="0">
                <a:solidFill>
                  <a:srgbClr val="008000"/>
                </a:solidFill>
              </a:rPr>
              <a:t>» </a:t>
            </a:r>
          </a:p>
          <a:p>
            <a:pPr algn="r"/>
            <a:r>
              <a:rPr lang="ru-RU" sz="2600" dirty="0" smtClean="0">
                <a:solidFill>
                  <a:srgbClr val="008000"/>
                </a:solidFill>
              </a:rPr>
              <a:t>(организатор –   Сергей </a:t>
            </a:r>
          </a:p>
          <a:p>
            <a:pPr algn="r"/>
            <a:r>
              <a:rPr lang="ru-RU" sz="2600" dirty="0" smtClean="0">
                <a:solidFill>
                  <a:srgbClr val="008000"/>
                </a:solidFill>
              </a:rPr>
              <a:t>Александрович </a:t>
            </a:r>
            <a:r>
              <a:rPr lang="ru-RU" sz="2600" dirty="0" err="1" smtClean="0">
                <a:solidFill>
                  <a:srgbClr val="008000"/>
                </a:solidFill>
              </a:rPr>
              <a:t>Шилкин</a:t>
            </a:r>
            <a:r>
              <a:rPr lang="ru-RU" sz="2600" dirty="0" smtClean="0">
                <a:solidFill>
                  <a:srgbClr val="008000"/>
                </a:solidFill>
              </a:rPr>
              <a:t>).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22ь.jpg"/>
          <p:cNvPicPr>
            <a:picLocks noChangeAspect="1"/>
          </p:cNvPicPr>
          <p:nvPr/>
        </p:nvPicPr>
        <p:blipFill>
          <a:blip r:embed="rId2"/>
          <a:srcRect l="4588" t="7275" r="7111" b="11344"/>
          <a:stretch>
            <a:fillRect/>
          </a:stretch>
        </p:blipFill>
        <p:spPr>
          <a:xfrm>
            <a:off x="642910" y="2071678"/>
            <a:ext cx="4429156" cy="2530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ОСНОВНЫЕ НАЦИОНАЛЬНЫЕ ПРАЗДНИКИ:</a:t>
            </a:r>
          </a:p>
          <a:p>
            <a:endParaRPr lang="ru-RU" sz="1400" b="1" dirty="0" smtClean="0">
              <a:solidFill>
                <a:srgbClr val="008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День единения народов Беларуси и России – 2 апреля.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День независимости Республики Беларусь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– 3 июля.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День белорусской письменности</a:t>
            </a: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– первое воскресенье сентября.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err="1" smtClean="0">
                <a:solidFill>
                  <a:srgbClr val="008000"/>
                </a:solidFill>
              </a:rPr>
              <a:t>Купалле</a:t>
            </a:r>
            <a:r>
              <a:rPr lang="ru-RU" dirty="0" smtClean="0">
                <a:solidFill>
                  <a:srgbClr val="008000"/>
                </a:solidFill>
              </a:rPr>
              <a:t> (Купальская ночь) – 24 июня (7 июля).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Всемирный день Мира – 1 января.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dirty="0" err="1" smtClean="0">
                <a:solidFill>
                  <a:srgbClr val="008000"/>
                </a:solidFill>
              </a:rPr>
              <a:t>Дажынкi</a:t>
            </a:r>
            <a:r>
              <a:rPr lang="ru-RU" dirty="0" smtClean="0">
                <a:solidFill>
                  <a:srgbClr val="008000"/>
                </a:solidFill>
              </a:rPr>
              <a:t> (Праздник урожая) – 15 (28) августа.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ПРАЗДНИКИ:</a:t>
            </a:r>
          </a:p>
          <a:p>
            <a:pPr algn="l"/>
            <a:r>
              <a:rPr lang="ru-RU" b="1" dirty="0" smtClean="0">
                <a:solidFill>
                  <a:srgbClr val="008000"/>
                </a:solidFill>
              </a:rPr>
              <a:t>День Победы.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rcRect l="2343" t="17572" r="18749" b="16829"/>
          <a:stretch>
            <a:fillRect/>
          </a:stretch>
        </p:blipFill>
        <p:spPr>
          <a:xfrm>
            <a:off x="4214810" y="2000240"/>
            <a:ext cx="4357718" cy="2416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3"/>
          <a:srcRect l="1640" t="24030" r="1640" b="2930"/>
          <a:stretch>
            <a:fillRect/>
          </a:stretch>
        </p:blipFill>
        <p:spPr>
          <a:xfrm>
            <a:off x="357158" y="2643182"/>
            <a:ext cx="3733826" cy="1953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ПРАЗДНИКИ:</a:t>
            </a:r>
          </a:p>
          <a:p>
            <a:endParaRPr lang="ru-RU" sz="1400" b="1" dirty="0" smtClean="0">
              <a:solidFill>
                <a:srgbClr val="008000"/>
              </a:solidFill>
            </a:endParaRPr>
          </a:p>
          <a:p>
            <a:pPr algn="l"/>
            <a:r>
              <a:rPr lang="ru-RU" dirty="0" smtClean="0">
                <a:solidFill>
                  <a:srgbClr val="008000"/>
                </a:solidFill>
              </a:rPr>
              <a:t>День единения </a:t>
            </a:r>
          </a:p>
          <a:p>
            <a:pPr algn="l"/>
            <a:r>
              <a:rPr lang="ru-RU" dirty="0" smtClean="0">
                <a:solidFill>
                  <a:srgbClr val="008000"/>
                </a:solidFill>
              </a:rPr>
              <a:t>народов </a:t>
            </a:r>
          </a:p>
          <a:p>
            <a:pPr algn="l"/>
            <a:r>
              <a:rPr lang="ru-RU" dirty="0" smtClean="0">
                <a:solidFill>
                  <a:srgbClr val="008000"/>
                </a:solidFill>
              </a:rPr>
              <a:t>Беларуси и России.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4" name="Рисунок 3" descr="Рисунок18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4429125" y="2011976"/>
            <a:ext cx="3929089" cy="2535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ПРАЗДНИКИ:</a:t>
            </a:r>
          </a:p>
          <a:p>
            <a:endParaRPr lang="ru-RU" sz="1400" b="1" dirty="0" smtClean="0">
              <a:solidFill>
                <a:srgbClr val="008000"/>
              </a:solidFill>
            </a:endParaRPr>
          </a:p>
          <a:p>
            <a:pPr algn="r"/>
            <a:r>
              <a:rPr lang="ru-RU" dirty="0" smtClean="0">
                <a:solidFill>
                  <a:srgbClr val="008000"/>
                </a:solidFill>
              </a:rPr>
              <a:t>День города </a:t>
            </a:r>
          </a:p>
          <a:p>
            <a:pPr algn="r"/>
            <a:r>
              <a:rPr lang="ru-RU" dirty="0" smtClean="0">
                <a:solidFill>
                  <a:srgbClr val="008000"/>
                </a:solidFill>
              </a:rPr>
              <a:t>Тольятти.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endParaRPr lang="ru-RU" sz="1200" b="1" dirty="0" smtClean="0">
              <a:solidFill>
                <a:srgbClr val="008000"/>
              </a:solidFill>
            </a:endParaRPr>
          </a:p>
        </p:txBody>
      </p:sp>
      <p:pic>
        <p:nvPicPr>
          <p:cNvPr id="5" name="Рисунок 4" descr="РисунокДГ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571472" y="2071678"/>
            <a:ext cx="471596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endParaRPr lang="ru-RU" sz="1000" b="1" u="sng" dirty="0" smtClean="0">
              <a:solidFill>
                <a:srgbClr val="008000"/>
              </a:solidFill>
            </a:endParaRPr>
          </a:p>
          <a:p>
            <a:r>
              <a:rPr lang="ru-RU" b="1" u="sng" smtClean="0">
                <a:solidFill>
                  <a:srgbClr val="008000"/>
                </a:solidFill>
              </a:rPr>
              <a:t>Юридический </a:t>
            </a:r>
            <a:r>
              <a:rPr lang="ru-RU" b="1" u="sng" dirty="0" smtClean="0">
                <a:solidFill>
                  <a:srgbClr val="008000"/>
                </a:solidFill>
              </a:rPr>
              <a:t>адрес: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Самарская область, г. Тольятти, </a:t>
            </a:r>
          </a:p>
          <a:p>
            <a:r>
              <a:rPr lang="ru-RU" b="1" dirty="0" smtClean="0">
                <a:solidFill>
                  <a:srgbClr val="008000"/>
                </a:solidFill>
              </a:rPr>
              <a:t>ул.Свердлова д. 46, кв. 42.</a:t>
            </a:r>
          </a:p>
          <a:p>
            <a:r>
              <a:rPr lang="ru-RU" sz="2800" dirty="0" err="1" smtClean="0">
                <a:hlinkClick r:id="rId2"/>
              </a:rPr>
              <a:t>neman-volga@mail.ru</a:t>
            </a:r>
            <a:endParaRPr lang="ru-RU" sz="2800" dirty="0"/>
          </a:p>
        </p:txBody>
      </p:sp>
      <p:pic>
        <p:nvPicPr>
          <p:cNvPr id="4" name="Рисунок 3" descr="qr-code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29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ransition advClick="0" advTm="2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b="1" dirty="0">
              <a:solidFill>
                <a:srgbClr val="0066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55000" lnSpcReduction="20000"/>
          </a:bodyPr>
          <a:lstStyle/>
          <a:p>
            <a:r>
              <a:rPr lang="ru-RU" sz="5500" b="1" dirty="0" smtClean="0">
                <a:solidFill>
                  <a:srgbClr val="008000"/>
                </a:solidFill>
              </a:rPr>
              <a:t>О ПРЕДСЕДАТЕЛЕ:</a:t>
            </a:r>
          </a:p>
          <a:p>
            <a:pPr algn="just">
              <a:buFont typeface="Arial" pitchFamily="34" charset="0"/>
              <a:buChar char="•"/>
            </a:pPr>
            <a:r>
              <a:rPr lang="ru-RU" sz="5100" dirty="0" smtClean="0">
                <a:solidFill>
                  <a:srgbClr val="008000"/>
                </a:solidFill>
              </a:rPr>
              <a:t> </a:t>
            </a:r>
            <a:r>
              <a:rPr lang="ru-RU" sz="4700" dirty="0" smtClean="0">
                <a:solidFill>
                  <a:srgbClr val="008000"/>
                </a:solidFill>
              </a:rPr>
              <a:t>В 2015 году Людмила Ивановна Демина награждена Почетным Знаком мэра «За заслуги перед городским округом Тольятти». Имя Л.И. Деминой занесено в энциклопедический справочник выдающихся людей Республики Беларусь. Ей присвоено звание «</a:t>
            </a:r>
            <a:r>
              <a:rPr lang="ru-RU" sz="4700" dirty="0" err="1" smtClean="0">
                <a:solidFill>
                  <a:srgbClr val="008000"/>
                </a:solidFill>
              </a:rPr>
              <a:t>Гаспадыня</a:t>
            </a:r>
            <a:r>
              <a:rPr lang="ru-RU" sz="4700" dirty="0" smtClean="0">
                <a:solidFill>
                  <a:srgbClr val="008000"/>
                </a:solidFill>
              </a:rPr>
              <a:t> </a:t>
            </a:r>
            <a:r>
              <a:rPr lang="ru-RU" sz="4700" dirty="0" err="1" smtClean="0">
                <a:solidFill>
                  <a:srgbClr val="008000"/>
                </a:solidFill>
              </a:rPr>
              <a:t>Беларусачка</a:t>
            </a:r>
            <a:r>
              <a:rPr lang="ru-RU" sz="4700" dirty="0" smtClean="0">
                <a:solidFill>
                  <a:srgbClr val="008000"/>
                </a:solidFill>
              </a:rPr>
              <a:t>».</a:t>
            </a:r>
            <a:endParaRPr lang="ru-RU" sz="4700" b="1" dirty="0" smtClean="0">
              <a:solidFill>
                <a:srgbClr val="008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4700" dirty="0" smtClean="0">
                <a:solidFill>
                  <a:srgbClr val="008000"/>
                </a:solidFill>
              </a:rPr>
              <a:t> В апреле 2018 года Л.И. Демина награждена  Медалью «Дружбы народов России».</a:t>
            </a:r>
            <a:endParaRPr lang="ru-RU" sz="47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714488"/>
            <a:ext cx="4429156" cy="3071834"/>
          </a:xfrm>
        </p:spPr>
        <p:txBody>
          <a:bodyPr>
            <a:normAutofit fontScale="25000" lnSpcReduction="20000"/>
          </a:bodyPr>
          <a:lstStyle/>
          <a:p>
            <a:endParaRPr lang="ru-RU" sz="1800" b="1" dirty="0" smtClean="0">
              <a:solidFill>
                <a:srgbClr val="008000"/>
              </a:solidFill>
            </a:endParaRPr>
          </a:p>
          <a:p>
            <a:pPr algn="r"/>
            <a:r>
              <a:rPr lang="ru-RU" sz="10000" dirty="0" smtClean="0">
                <a:solidFill>
                  <a:srgbClr val="008000"/>
                </a:solidFill>
              </a:rPr>
              <a:t>22 октября 2019 года Л.И.Дёминой в Минске была вручена Государственная медаль «100 лет дипломатической службе Беларуси» от Министерства иностранных дел               Республики Беларусь. </a:t>
            </a:r>
            <a:r>
              <a:rPr lang="ru-RU" sz="10000" dirty="0" smtClean="0"/>
              <a:t/>
            </a:r>
            <a:br>
              <a:rPr lang="ru-RU" sz="10000" dirty="0" smtClean="0"/>
            </a:br>
            <a:endParaRPr lang="ru-RU" sz="10000" b="1" dirty="0" smtClean="0">
              <a:solidFill>
                <a:srgbClr val="008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28728" y="1285860"/>
            <a:ext cx="6357982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008000"/>
                </a:solidFill>
              </a:rPr>
              <a:t>О ПРЕДСЕДАТЕЛЕ: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DSC_061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10937" t="11328" r="5468" b="7812"/>
          <a:stretch>
            <a:fillRect/>
          </a:stretch>
        </p:blipFill>
        <p:spPr>
          <a:xfrm>
            <a:off x="357158" y="1928802"/>
            <a:ext cx="3877324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 advTm="2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5000660" cy="3429024"/>
          </a:xfrm>
        </p:spPr>
        <p:txBody>
          <a:bodyPr>
            <a:normAutofit/>
          </a:bodyPr>
          <a:lstStyle/>
          <a:p>
            <a:endParaRPr lang="ru-RU" sz="1600" b="1" dirty="0" smtClean="0"/>
          </a:p>
          <a:p>
            <a:pPr algn="l"/>
            <a:r>
              <a:rPr lang="ru-RU" b="1" dirty="0" smtClean="0">
                <a:solidFill>
                  <a:srgbClr val="008000"/>
                </a:solidFill>
              </a:rPr>
              <a:t>Заместитель председателя по работе с молодежью и связям со СМИ – </a:t>
            </a:r>
          </a:p>
          <a:p>
            <a:pPr algn="l"/>
            <a:r>
              <a:rPr lang="ru-RU" b="1" dirty="0" smtClean="0">
                <a:solidFill>
                  <a:srgbClr val="008000"/>
                </a:solidFill>
              </a:rPr>
              <a:t>Сергей Александрович </a:t>
            </a:r>
            <a:r>
              <a:rPr lang="ru-RU" b="1" dirty="0" err="1" smtClean="0">
                <a:solidFill>
                  <a:srgbClr val="008000"/>
                </a:solidFill>
              </a:rPr>
              <a:t>Шилкин</a:t>
            </a:r>
            <a:r>
              <a:rPr lang="ru-RU" b="1" dirty="0" smtClean="0">
                <a:solidFill>
                  <a:srgbClr val="008000"/>
                </a:solidFill>
              </a:rPr>
              <a:t>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rcRect l="4401" t="4044" r="4401" b="22426"/>
          <a:stretch>
            <a:fillRect/>
          </a:stretch>
        </p:blipFill>
        <p:spPr>
          <a:xfrm>
            <a:off x="5715008" y="1428736"/>
            <a:ext cx="2571768" cy="3086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2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endParaRPr lang="ru-RU" sz="1600" b="1" dirty="0" smtClean="0"/>
          </a:p>
          <a:p>
            <a:pPr algn="r"/>
            <a:r>
              <a:rPr lang="ru-RU" b="1" dirty="0" smtClean="0">
                <a:solidFill>
                  <a:srgbClr val="008000"/>
                </a:solidFill>
              </a:rPr>
              <a:t>Общая численность </a:t>
            </a:r>
          </a:p>
          <a:p>
            <a:pPr algn="r"/>
            <a:r>
              <a:rPr lang="ru-RU" b="1" dirty="0" smtClean="0">
                <a:solidFill>
                  <a:srgbClr val="008000"/>
                </a:solidFill>
              </a:rPr>
              <a:t>организации – </a:t>
            </a:r>
          </a:p>
          <a:p>
            <a:pPr algn="r"/>
            <a:r>
              <a:rPr lang="ru-RU" b="1" dirty="0" smtClean="0">
                <a:solidFill>
                  <a:srgbClr val="008000"/>
                </a:solidFill>
              </a:rPr>
              <a:t> более 100 человек.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4" name="Рисунок 3" descr="Встреча белорусов г. Тольятти с ветеранами.jpg"/>
          <p:cNvPicPr>
            <a:picLocks noChangeAspect="1"/>
          </p:cNvPicPr>
          <p:nvPr/>
        </p:nvPicPr>
        <p:blipFill>
          <a:blip r:embed="rId2"/>
          <a:srcRect l="3125" t="12356" b="4568"/>
          <a:stretch>
            <a:fillRect/>
          </a:stretch>
        </p:blipFill>
        <p:spPr>
          <a:xfrm>
            <a:off x="214283" y="1643050"/>
            <a:ext cx="5000660" cy="258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214818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ea typeface="Calibri"/>
                <a:cs typeface="Times New Roman"/>
              </a:rPr>
              <a:t>Встреча белорусов г. Тольятти с ветеранами ВОВ </a:t>
            </a:r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ЦЕЛИ ОРГАНИЗАЦИИ:</a:t>
            </a:r>
          </a:p>
          <a:p>
            <a:pPr algn="just"/>
            <a:r>
              <a:rPr lang="ru-RU" sz="2800" dirty="0" smtClean="0">
                <a:solidFill>
                  <a:srgbClr val="008000"/>
                </a:solidFill>
              </a:rPr>
              <a:t>- самостоятельное решение вопросов самобытности, развития белорусского языка, традиций, образования, национальной культуры белорусов;</a:t>
            </a:r>
          </a:p>
          <a:p>
            <a:pPr algn="just"/>
            <a:r>
              <a:rPr lang="ru-RU" sz="2800" dirty="0" smtClean="0">
                <a:solidFill>
                  <a:srgbClr val="008000"/>
                </a:solidFill>
              </a:rPr>
              <a:t>- создание культурных центров, фондов, учреждений и организаций культуры, средств массовой информации, средств коммуникаций;</a:t>
            </a:r>
            <a:endParaRPr lang="ru-RU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ЦЕЛИ ОРГАНИЗАЦИИ:</a:t>
            </a:r>
          </a:p>
          <a:p>
            <a:pPr algn="just"/>
            <a:r>
              <a:rPr lang="ru-RU" sz="3000" dirty="0" smtClean="0">
                <a:solidFill>
                  <a:srgbClr val="008000"/>
                </a:solidFill>
              </a:rPr>
              <a:t>- участие граждан в просветительской и благотворительной деятельности;</a:t>
            </a:r>
          </a:p>
          <a:p>
            <a:pPr algn="just"/>
            <a:r>
              <a:rPr lang="ru-RU" sz="3000" dirty="0" smtClean="0">
                <a:solidFill>
                  <a:srgbClr val="008000"/>
                </a:solidFill>
              </a:rPr>
              <a:t>- становление национального образования, реализация и защита конституционных прав и свобод, национального достоинства, содействие борьбе с расизмом, национализмом во всех его формах и проявлениях;</a:t>
            </a:r>
          </a:p>
          <a:p>
            <a:endParaRPr lang="ru-RU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14291"/>
            <a:ext cx="5386398" cy="71438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342902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ЦЕЛИ ОРГАНИЗАЦИИ:</a:t>
            </a:r>
          </a:p>
          <a:p>
            <a:pPr algn="just"/>
            <a:r>
              <a:rPr lang="ru-RU" dirty="0" smtClean="0">
                <a:solidFill>
                  <a:srgbClr val="008000"/>
                </a:solidFill>
              </a:rPr>
              <a:t>- развитие сотрудничества и взаимопонимания с другими национальными объединениями, действующими на территории г.о. Тольятти, Российской Федерации и за рубежом;</a:t>
            </a:r>
          </a:p>
          <a:p>
            <a:pPr algn="just"/>
            <a:r>
              <a:rPr lang="ru-RU" dirty="0" smtClean="0">
                <a:solidFill>
                  <a:srgbClr val="008000"/>
                </a:solidFill>
              </a:rPr>
              <a:t>- представительство и защита законных интересов членов Автономии в органах государственной власти и управления.</a:t>
            </a:r>
            <a:endParaRPr lang="ru-RU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Click="0" advTm="2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833</Words>
  <PresentationFormat>Экран (4:3)</PresentationFormat>
  <Paragraphs>144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knyazeva.ev</cp:lastModifiedBy>
  <cp:revision>66</cp:revision>
  <dcterms:modified xsi:type="dcterms:W3CDTF">2019-12-13T12:41:34Z</dcterms:modified>
</cp:coreProperties>
</file>