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5" r:id="rId4"/>
    <p:sldId id="263" r:id="rId5"/>
    <p:sldId id="264" r:id="rId6"/>
    <p:sldId id="262" r:id="rId7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усакова Светлана Вячеславовна" initials="РСВ" lastIdx="2" clrIdx="0">
    <p:extLst>
      <p:ext uri="{19B8F6BF-5375-455C-9EA6-DF929625EA0E}">
        <p15:presenceInfo xmlns:p15="http://schemas.microsoft.com/office/powerpoint/2012/main" userId="S-1-5-21-4268441398-292543310-1905456359-7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8" autoAdjust="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76AA-4B6A-9F84-BAC6173DF702}"/>
              </c:ext>
            </c:extLst>
          </c:dPt>
          <c:dPt>
            <c:idx val="1"/>
            <c:bubble3D val="0"/>
            <c:explosion val="13"/>
            <c:extLst>
              <c:ext xmlns:c16="http://schemas.microsoft.com/office/drawing/2014/chart" uri="{C3380CC4-5D6E-409C-BE32-E72D297353CC}">
                <c16:uniqueId val="{00000001-76AA-4B6A-9F84-BAC6173DF70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7 095 </a:t>
                    </a:r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r>
                      <a:rPr lang="ru-RU" b="1" dirty="0">
                        <a:solidFill>
                          <a:schemeClr val="bg1"/>
                        </a:solidFill>
                      </a:rPr>
                      <a:t>  </a:t>
                    </a:r>
                    <a:endParaRPr lang="ru-RU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6AA-4B6A-9F84-BAC6173DF7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12 168    </a:t>
                    </a:r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endParaRPr lang="ru-RU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6AA-4B6A-9F84-BAC6173DF7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Финансовое обеспечение мероприятий в области соц. политики</c:v>
                </c:pt>
                <c:pt idx="1">
                  <c:v>Финансовое обеспечение МКУ "ЦП общественных инициатив"</c:v>
                </c:pt>
              </c:strCache>
            </c:str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7095</c:v>
                </c:pt>
                <c:pt idx="1">
                  <c:v>12168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AA-4B6A-9F84-BAC6173DF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8.6390753761045949E-2"/>
          <c:y val="0.75165854587585501"/>
          <c:w val="0.82721827204384701"/>
          <c:h val="0.2267452142505707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2024 год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2AFE-49A9-9287-68B5B1FBBFCE}"/>
              </c:ext>
            </c:extLst>
          </c:dPt>
          <c:dPt>
            <c:idx val="1"/>
            <c:bubble3D val="0"/>
            <c:explosion val="13"/>
            <c:extLst>
              <c:ext xmlns:c16="http://schemas.microsoft.com/office/drawing/2014/chart" uri="{C3380CC4-5D6E-409C-BE32-E72D297353CC}">
                <c16:uniqueId val="{00000001-2AFE-49A9-9287-68B5B1FBBFC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7 095 </a:t>
                    </a:r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r>
                      <a:rPr lang="ru-RU" b="1" dirty="0">
                        <a:solidFill>
                          <a:schemeClr val="bg1"/>
                        </a:solidFill>
                      </a:rPr>
                      <a:t>  </a:t>
                    </a:r>
                    <a:endParaRPr lang="ru-RU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AFE-49A9-9287-68B5B1FBBF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12 168    </a:t>
                    </a:r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endParaRPr lang="ru-RU" sz="12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AFE-49A9-9287-68B5B1FBBF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Финансовое обеспечение мероприятий в области соц. политики</c:v>
                </c:pt>
                <c:pt idx="1">
                  <c:v>Финансовое обеспечение МКУ "ЦП общественных инициатив"</c:v>
                </c:pt>
              </c:strCache>
            </c:str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7095</c:v>
                </c:pt>
                <c:pt idx="1">
                  <c:v>12168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FE-49A9-9287-68B5B1FBB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8.6390753761045949E-2"/>
          <c:y val="0.75165854587585501"/>
          <c:w val="0.82721827204384701"/>
          <c:h val="0.2267452142505707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3362B-996C-4B29-9144-F2806F5992A0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19725-7CDD-4E28-8F6B-6F099985E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70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19725-7CDD-4E28-8F6B-6F099985ED4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95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19725-7CDD-4E28-8F6B-6F099985ED4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15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5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4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9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9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2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F4EC-C705-4C70-A647-45B5ED1D9A26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5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633462"/>
            <a:ext cx="9143999" cy="1191304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33462"/>
            <a:ext cx="1479069" cy="16434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085184"/>
            <a:ext cx="572412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7747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7" y="883039"/>
            <a:ext cx="1037699" cy="12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918648" cy="1614041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Общественные обсуждения по проекту бюджета городского округа Тольятти 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на 202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год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и плановый период 2023 и 2024гг.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412704"/>
            <a:ext cx="7272808" cy="1752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Главный распорядитель бюджетных средств </a:t>
            </a:r>
          </a:p>
          <a:p>
            <a:pPr lvl="0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Управление взаимодействия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 общественностью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администрации городского округа Тольятти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694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75048" y="51479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2022 год и плановый период 2023 и 2024 годов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220" y="1551888"/>
            <a:ext cx="81582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территориального общественного самоуправления и общественных инициатив в городском округе Тольятти на 2021-2027 годы» 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2022 год – 19 263 тыс. рублей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в том числе:</a:t>
            </a:r>
          </a:p>
        </p:txBody>
      </p:sp>
      <p:pic>
        <p:nvPicPr>
          <p:cNvPr id="12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901279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34023" y="3684334"/>
            <a:ext cx="8001408" cy="815608"/>
          </a:xfrm>
          <a:prstGeom prst="rect">
            <a:avLst/>
          </a:prstGeom>
          <a:ln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n-US" sz="16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1. </a:t>
            </a:r>
            <a:r>
              <a:rPr lang="ru-RU" sz="16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Финансовое обеспечение МКУ «Центр поддержки общественных инициатив» - 12 168 тыс. руб.</a:t>
            </a:r>
            <a:endParaRPr lang="en-US" sz="1600" b="1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 marL="342900" lvl="0" indent="-342900" algn="ctr">
              <a:buAutoNum type="arabicPeriod"/>
            </a:pPr>
            <a:endParaRPr lang="ru-RU" sz="1500" dirty="0">
              <a:solidFill>
                <a:schemeClr val="bg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9930D0-71FD-4F51-8A55-52DA46DE57B9}"/>
              </a:ext>
            </a:extLst>
          </p:cNvPr>
          <p:cNvSpPr/>
          <p:nvPr/>
        </p:nvSpPr>
        <p:spPr>
          <a:xfrm>
            <a:off x="759662" y="4809899"/>
            <a:ext cx="8041672" cy="9144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2. Финансовое обеспечение мероприятий в области социальной политики –  7 095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2767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75048" y="51479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2022 год и плановый период 2023 и 2024 годов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2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901279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39552" y="1785564"/>
            <a:ext cx="8253913" cy="1092607"/>
          </a:xfrm>
          <a:prstGeom prst="rect">
            <a:avLst/>
          </a:prstGeom>
          <a:ln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endParaRPr lang="ru-RU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 lvl="0" algn="ctr"/>
            <a:r>
              <a:rPr lang="en-US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1. 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Финансовое обеспечение МКУ «Центр поддержки общественных инициатив» -   12 168 тыс. руб., в том числе:</a:t>
            </a:r>
            <a:endParaRPr lang="en-US" sz="16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 marL="342900" lvl="0" indent="-342900" algn="ctr">
              <a:buAutoNum type="arabicPeriod"/>
            </a:pPr>
            <a:endParaRPr lang="ru-RU" sz="1500" dirty="0">
              <a:solidFill>
                <a:schemeClr val="bg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9930D0-71FD-4F51-8A55-52DA46DE57B9}"/>
              </a:ext>
            </a:extLst>
          </p:cNvPr>
          <p:cNvSpPr/>
          <p:nvPr/>
        </p:nvSpPr>
        <p:spPr>
          <a:xfrm>
            <a:off x="539552" y="3437956"/>
            <a:ext cx="8277828" cy="9144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/>
              <a:t>1.1. Расходы на содержание МКУ «Центр поддержки общественных инициатив» –    7 817 тыс. руб., в том числе расходы на выплаты персоналу казенного учреждения – 6 966 тыс. руб.;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BC6B4AB-01C3-4282-9689-017E8586D87B}"/>
              </a:ext>
            </a:extLst>
          </p:cNvPr>
          <p:cNvSpPr/>
          <p:nvPr/>
        </p:nvSpPr>
        <p:spPr>
          <a:xfrm>
            <a:off x="547057" y="4627984"/>
            <a:ext cx="8277828" cy="9144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600" b="0" dirty="0">
                <a:latin typeface="+mj-lt"/>
                <a:cs typeface="Times New Roman" pitchFamily="18" charset="0"/>
              </a:rPr>
              <a:t>1.2. </a:t>
            </a:r>
            <a:r>
              <a:rPr lang="ru-RU" sz="1600" b="0" dirty="0">
                <a:latin typeface="+mj-lt"/>
                <a:cs typeface="Times New Roman" pitchFamily="18" charset="0"/>
              </a:rPr>
              <a:t>Расходы на содержание помещений, переданных МКУ для обеспечения уставной деятельности</a:t>
            </a:r>
            <a:r>
              <a:rPr lang="en-US" sz="1600" b="0" dirty="0">
                <a:latin typeface="+mj-lt"/>
                <a:cs typeface="Times New Roman" pitchFamily="18" charset="0"/>
              </a:rPr>
              <a:t>  </a:t>
            </a:r>
            <a:r>
              <a:rPr lang="ru-RU" sz="1600" b="0" dirty="0">
                <a:latin typeface="+mj-lt"/>
                <a:cs typeface="Times New Roman" pitchFamily="18" charset="0"/>
              </a:rPr>
              <a:t> (58 помещений) – </a:t>
            </a:r>
            <a:r>
              <a:rPr lang="ru-RU" sz="1600" b="1" dirty="0">
                <a:latin typeface="+mj-lt"/>
                <a:cs typeface="Times New Roman" pitchFamily="18" charset="0"/>
              </a:rPr>
              <a:t>4 351 </a:t>
            </a:r>
            <a:r>
              <a:rPr lang="ru-RU" sz="1600" b="0" dirty="0">
                <a:latin typeface="+mj-lt"/>
                <a:cs typeface="Times New Roman" pitchFamily="18" charset="0"/>
              </a:rPr>
              <a:t>тыс. руб.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084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4963481" y="2677478"/>
            <a:ext cx="3212977" cy="514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67205" y="680654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2022 год и плановый период 2023 и 2024 годов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73C9564-7626-4E61-B7E3-4D5172BB6AED}"/>
              </a:ext>
            </a:extLst>
          </p:cNvPr>
          <p:cNvSpPr/>
          <p:nvPr/>
        </p:nvSpPr>
        <p:spPr>
          <a:xfrm>
            <a:off x="323529" y="1381206"/>
            <a:ext cx="8509722" cy="9144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2. Финансовое обеспечение мероприятий в области социальной политики –               </a:t>
            </a:r>
            <a:endParaRPr lang="en-US" dirty="0"/>
          </a:p>
          <a:p>
            <a:pPr algn="ctr"/>
            <a:r>
              <a:rPr lang="ru-RU" dirty="0"/>
              <a:t>    7 095 тыс. руб., в том числе: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7E1DF9C-E218-48C3-87B6-96EA47873DA2}"/>
              </a:ext>
            </a:extLst>
          </p:cNvPr>
          <p:cNvSpPr/>
          <p:nvPr/>
        </p:nvSpPr>
        <p:spPr>
          <a:xfrm>
            <a:off x="333712" y="2474162"/>
            <a:ext cx="8509722" cy="240242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/>
              <a:t>2.1. Расходы в размере  1 785 тыс. руб. на: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проведение культурно–массового мероприятия, посвященного празднованию очередной годовщины Дня Победы;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доставку отдельных категорий граждан на социально значимые мероприятия;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награждение лауреатов именных премий главы городского округа Тольятти – лиц с ограниченными возможностями здоровья и добровольцев из числа жителей городского округа;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награждение  победителей конкурса ТОС;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реализацию инициатив (мероприятий) населения, проживающего на территории городского </a:t>
            </a:r>
            <a:r>
              <a:rPr lang="ru-RU" sz="1600"/>
              <a:t>округа Тольятти </a:t>
            </a:r>
            <a:r>
              <a:rPr lang="ru-RU" sz="1600" dirty="0"/>
              <a:t>,в целях решения вопросов местного значения. 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F2AD6EA-BFF9-4B3A-BAFC-178A3DE72B4F}"/>
              </a:ext>
            </a:extLst>
          </p:cNvPr>
          <p:cNvSpPr/>
          <p:nvPr/>
        </p:nvSpPr>
        <p:spPr>
          <a:xfrm>
            <a:off x="333712" y="5020055"/>
            <a:ext cx="8473899" cy="150214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/>
              <a:t>2.2. субсидии некоммерческим организациям, не являющимся государственными (муниципальными) учреждениями:</a:t>
            </a:r>
          </a:p>
          <a:p>
            <a:pPr algn="just"/>
            <a:r>
              <a:rPr lang="ru-RU" sz="1600" dirty="0"/>
              <a:t>- на оказание содействия в осуществлении и развитии общественного самоуправления - 4 310 тыс. руб.;                                                                                                                                                    </a:t>
            </a:r>
          </a:p>
          <a:p>
            <a:pPr algn="just"/>
            <a:r>
              <a:rPr lang="ru-RU" sz="1600" dirty="0"/>
              <a:t>-  на осуществление уставной деятельности - 1 000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21016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</a:p>
          <a:p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500925"/>
            <a:ext cx="8496944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На 2023 и 2024 годы управлению взаимодействия с общественностью,</a:t>
            </a:r>
            <a:br>
              <a:rPr lang="en-US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исходя из уровня доходов, запланированы ассигнования в сумме по </a:t>
            </a:r>
            <a:r>
              <a:rPr lang="ru-RU" sz="16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19 263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тыс. руб.</a:t>
            </a:r>
            <a:r>
              <a:rPr lang="en-US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,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соответственно.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09550289"/>
              </p:ext>
            </p:extLst>
          </p:nvPr>
        </p:nvGraphicFramePr>
        <p:xfrm>
          <a:off x="395536" y="2564904"/>
          <a:ext cx="453650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990351075"/>
              </p:ext>
            </p:extLst>
          </p:nvPr>
        </p:nvGraphicFramePr>
        <p:xfrm>
          <a:off x="4590678" y="2564904"/>
          <a:ext cx="453650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2022 год и плановый период 2023 и 2024 годов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101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89" y="2120900"/>
            <a:ext cx="860619" cy="104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444382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>
                <a:solidFill>
                  <a:srgbClr val="376092"/>
                </a:solidFill>
                <a:latin typeface="Georgia" panose="02040502050405020303" pitchFamily="18" charset="0"/>
              </a:rPr>
              <a:t>Благодарю  </a:t>
            </a:r>
            <a:r>
              <a:rPr lang="ru-RU" sz="3200" dirty="0">
                <a:solidFill>
                  <a:srgbClr val="376092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34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493</Words>
  <Application>Microsoft Office PowerPoint</Application>
  <PresentationFormat>Экран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Тема Office</vt:lpstr>
      <vt:lpstr>Общественные обсуждения по проекту бюджета городского округа Тольятти  на 2022 год и плановый период 2023 и 2024гг.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Мамаделеева Екатерина Дмитриевна</cp:lastModifiedBy>
  <cp:revision>52</cp:revision>
  <cp:lastPrinted>2021-09-16T06:30:01Z</cp:lastPrinted>
  <dcterms:created xsi:type="dcterms:W3CDTF">2017-06-15T11:50:26Z</dcterms:created>
  <dcterms:modified xsi:type="dcterms:W3CDTF">2021-09-16T07:53:52Z</dcterms:modified>
</cp:coreProperties>
</file>