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6" r:id="rId4"/>
    <p:sldId id="263" r:id="rId5"/>
    <p:sldId id="264" r:id="rId6"/>
    <p:sldId id="262" r:id="rId7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усакова Светлана Вячеславовна" initials="РСВ" lastIdx="2" clrIdx="0">
    <p:extLst>
      <p:ext uri="{19B8F6BF-5375-455C-9EA6-DF929625EA0E}">
        <p15:presenceInfo xmlns:p15="http://schemas.microsoft.com/office/powerpoint/2012/main" userId="S-1-5-21-4268441398-292543310-1905456359-7261" providerId="AD"/>
      </p:ext>
    </p:extLst>
  </p:cmAuthor>
  <p:cmAuthor id="2" name="Перевозчикова Анастасия Александровна" initials="ПАА" lastIdx="1" clrIdx="1">
    <p:extLst>
      <p:ext uri="{19B8F6BF-5375-455C-9EA6-DF929625EA0E}">
        <p15:presenceInfo xmlns:p15="http://schemas.microsoft.com/office/powerpoint/2012/main" userId="S-1-5-21-4268441398-292543310-1905456359-8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2026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273858460171094E-2"/>
          <c:y val="0.10305002385646837"/>
          <c:w val="0.96472614153982894"/>
          <c:h val="0.619816177892873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25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0-2AFE-49A9-9287-68B5B1FBBFCE}"/>
              </c:ext>
            </c:extLst>
          </c:dPt>
          <c:dPt>
            <c:idx val="1"/>
            <c:bubble3D val="0"/>
            <c:explosion val="13"/>
            <c:extLst>
              <c:ext xmlns:c16="http://schemas.microsoft.com/office/drawing/2014/chart" uri="{C3380CC4-5D6E-409C-BE32-E72D297353CC}">
                <c16:uniqueId val="{00000001-2AFE-49A9-9287-68B5B1FBBFCE}"/>
              </c:ext>
            </c:extLst>
          </c:dPt>
          <c:dLbls>
            <c:dLbl>
              <c:idx val="0"/>
              <c:layout>
                <c:manualLayout>
                  <c:x val="-0.16989374917938424"/>
                  <c:y val="0.1384007470066993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b="1" dirty="0" smtClean="0">
                        <a:solidFill>
                          <a:schemeClr val="bg1"/>
                        </a:solidFill>
                      </a:rPr>
                      <a:t>7 575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r>
                      <a:rPr lang="ru-RU" b="1" dirty="0">
                        <a:solidFill>
                          <a:schemeClr val="bg1"/>
                        </a:solidFill>
                      </a:rPr>
                      <a:t>  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17301107957701"/>
                      <c:h val="0.241605019546432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2AFE-49A9-9287-68B5B1FBBFCE}"/>
                </c:ext>
              </c:extLst>
            </c:dLbl>
            <c:dLbl>
              <c:idx val="1"/>
              <c:layout>
                <c:manualLayout>
                  <c:x val="0.22502095726737434"/>
                  <c:y val="-0.2874927628766238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b="1" dirty="0" smtClean="0">
                        <a:solidFill>
                          <a:schemeClr val="bg1"/>
                        </a:solidFill>
                      </a:rPr>
                      <a:t>26 245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endParaRPr lang="ru-RU" sz="12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76904586359091"/>
                      <c:h val="0.298861866253661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AFE-49A9-9287-68B5B1FBBF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Мероприятия в области соц. политики</c:v>
                </c:pt>
                <c:pt idx="1">
                  <c:v>Финансовое обеспечение МКУ "ЦП общественных инициатив"</c:v>
                </c:pt>
              </c:strCache>
            </c:strRef>
          </c:cat>
          <c:val>
            <c:numRef>
              <c:f>Лист1!$B$2:$B$3</c:f>
              <c:numCache>
                <c:formatCode>_-* #,##0\ _₽_-;\-* #,##0\ _₽_-;_-* "-"??\ _₽_-;_-@_-</c:formatCode>
                <c:ptCount val="2"/>
                <c:pt idx="0">
                  <c:v>7575</c:v>
                </c:pt>
                <c:pt idx="1">
                  <c:v>26245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AFE-49A9-9287-68B5B1FBBF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"/>
          <c:y val="0.77145503295433016"/>
          <c:w val="1"/>
          <c:h val="0.22674521425057079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solidFill>
            <a:schemeClr val="accent1">
              <a:lumMod val="7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2025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1082379735584935E-2"/>
          <c:y val="9.5877879665792115E-2"/>
          <c:w val="0.90976454812514373"/>
          <c:h val="0.7040621917567979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25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1-577E-4F32-B045-800B04417CBB}"/>
              </c:ext>
            </c:extLst>
          </c:dPt>
          <c:dPt>
            <c:idx val="1"/>
            <c:bubble3D val="0"/>
            <c:explosion val="13"/>
            <c:extLst>
              <c:ext xmlns:c16="http://schemas.microsoft.com/office/drawing/2014/chart" uri="{C3380CC4-5D6E-409C-BE32-E72D297353CC}">
                <c16:uniqueId val="{00000003-577E-4F32-B045-800B04417CBB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b="1" dirty="0" smtClean="0">
                        <a:solidFill>
                          <a:schemeClr val="bg1"/>
                        </a:solidFill>
                      </a:rPr>
                      <a:t>40</a:t>
                    </a:r>
                    <a:r>
                      <a:rPr lang="ru-RU" b="1" baseline="0" dirty="0" smtClean="0">
                        <a:solidFill>
                          <a:schemeClr val="bg1"/>
                        </a:solidFill>
                      </a:rPr>
                      <a:t> 564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r>
                      <a:rPr lang="ru-RU" b="1" dirty="0">
                        <a:solidFill>
                          <a:schemeClr val="bg1"/>
                        </a:solidFill>
                      </a:rPr>
                      <a:t>  </a:t>
                    </a:r>
                    <a:endParaRPr lang="ru-RU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451894233974001"/>
                      <c:h val="0.260190107082119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77E-4F32-B045-800B04417CBB}"/>
                </c:ext>
              </c:extLst>
            </c:dLbl>
            <c:dLbl>
              <c:idx val="1"/>
              <c:layout>
                <c:manualLayout>
                  <c:x val="0.12606293745139427"/>
                  <c:y val="7.4511307860380183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b="1" dirty="0" smtClean="0">
                        <a:solidFill>
                          <a:schemeClr val="bg1"/>
                        </a:solidFill>
                      </a:rPr>
                      <a:t>23 876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endParaRPr lang="ru-RU" sz="12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30902121986445"/>
                      <c:h val="0.321851347001330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77E-4F32-B045-800B04417C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Мероприятия в области соц. политики</c:v>
                </c:pt>
                <c:pt idx="1">
                  <c:v>Финансовое обеспечение МКУ "ЦП общественных инициатив"</c:v>
                </c:pt>
              </c:strCache>
            </c:strRef>
          </c:cat>
          <c:val>
            <c:numRef>
              <c:f>Лист1!$B$2:$B$3</c:f>
              <c:numCache>
                <c:formatCode>_-* #,##0\ _₽_-;\-* #,##0\ _₽_-;_-* "-"??\ _₽_-;_-@_-</c:formatCode>
                <c:ptCount val="2"/>
                <c:pt idx="0">
                  <c:v>40564</c:v>
                </c:pt>
                <c:pt idx="1">
                  <c:v>23876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77E-4F32-B045-800B04417C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accent1">
              <a:lumMod val="75000"/>
            </a:schemeClr>
          </a:solidFill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2027 </a:t>
            </a:r>
            <a:r>
              <a:rPr lang="ru-RU" dirty="0"/>
              <a:t>год</a:t>
            </a:r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5273858460171094E-2"/>
          <c:y val="0.10305002385646837"/>
          <c:w val="0.96472614153982894"/>
          <c:h val="0.6198161778928736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2024 год</c:v>
                </c:pt>
              </c:strCache>
            </c:strRef>
          </c:tx>
          <c:explosion val="25"/>
          <c:dPt>
            <c:idx val="0"/>
            <c:bubble3D val="0"/>
            <c:explosion val="0"/>
            <c:extLst>
              <c:ext xmlns:c16="http://schemas.microsoft.com/office/drawing/2014/chart" uri="{C3380CC4-5D6E-409C-BE32-E72D297353CC}">
                <c16:uniqueId val="{00000001-D78F-4F58-99F1-8810C9677E5F}"/>
              </c:ext>
            </c:extLst>
          </c:dPt>
          <c:dPt>
            <c:idx val="1"/>
            <c:bubble3D val="0"/>
            <c:explosion val="13"/>
            <c:extLst>
              <c:ext xmlns:c16="http://schemas.microsoft.com/office/drawing/2014/chart" uri="{C3380CC4-5D6E-409C-BE32-E72D297353CC}">
                <c16:uniqueId val="{00000003-D78F-4F58-99F1-8810C9677E5F}"/>
              </c:ext>
            </c:extLst>
          </c:dPt>
          <c:dLbls>
            <c:dLbl>
              <c:idx val="0"/>
              <c:layout>
                <c:manualLayout>
                  <c:x val="-0.16989374917938424"/>
                  <c:y val="0.1384007470066993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b="1" dirty="0" smtClean="0">
                        <a:solidFill>
                          <a:schemeClr val="bg1"/>
                        </a:solidFill>
                      </a:rPr>
                      <a:t>7 575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r>
                      <a:rPr lang="ru-RU" b="1" dirty="0">
                        <a:solidFill>
                          <a:schemeClr val="bg1"/>
                        </a:solidFill>
                      </a:rPr>
                      <a:t>  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17301107957701"/>
                      <c:h val="0.241605019546432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8F-4F58-99F1-8810C9677E5F}"/>
                </c:ext>
              </c:extLst>
            </c:dLbl>
            <c:dLbl>
              <c:idx val="1"/>
              <c:layout>
                <c:manualLayout>
                  <c:x val="0.22502095726737434"/>
                  <c:y val="-0.28749276287662384"/>
                </c:manualLayout>
              </c:layout>
              <c:tx>
                <c:rich>
                  <a:bodyPr/>
                  <a:lstStyle/>
                  <a:p>
                    <a:r>
                      <a:rPr lang="ru-RU" b="1" dirty="0">
                        <a:solidFill>
                          <a:schemeClr val="bg1"/>
                        </a:solidFill>
                      </a:rPr>
                      <a:t> </a:t>
                    </a:r>
                    <a:r>
                      <a:rPr lang="ru-RU" b="1" dirty="0" smtClean="0">
                        <a:solidFill>
                          <a:schemeClr val="bg1"/>
                        </a:solidFill>
                      </a:rPr>
                      <a:t>26 245</a:t>
                    </a:r>
                    <a:endParaRPr lang="ru-RU" b="1" dirty="0">
                      <a:solidFill>
                        <a:schemeClr val="bg1"/>
                      </a:solidFill>
                    </a:endParaRPr>
                  </a:p>
                  <a:p>
                    <a:r>
                      <a:rPr lang="ru-RU" sz="1200" b="1" dirty="0">
                        <a:solidFill>
                          <a:schemeClr val="bg1"/>
                        </a:solidFill>
                      </a:rPr>
                      <a:t>тыс. руб.</a:t>
                    </a:r>
                    <a:endParaRPr lang="ru-RU" sz="12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176904586359091"/>
                      <c:h val="0.2988618662536615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8F-4F58-99F1-8810C9677E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Мероприятия в области соц. политики</c:v>
                </c:pt>
                <c:pt idx="1">
                  <c:v>Финансовое обеспечение МКУ "ЦП общественных инициатив"</c:v>
                </c:pt>
              </c:strCache>
            </c:strRef>
          </c:cat>
          <c:val>
            <c:numRef>
              <c:f>Лист1!$B$2:$B$3</c:f>
              <c:numCache>
                <c:formatCode>_-* #,##0\ _₽_-;\-* #,##0\ _₽_-;_-* "-"??\ _₽_-;_-@_-</c:formatCode>
                <c:ptCount val="2"/>
                <c:pt idx="0">
                  <c:v>7575</c:v>
                </c:pt>
                <c:pt idx="1">
                  <c:v>26245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8F-4F58-99F1-8810C9677E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accent1">
              <a:lumMod val="75000"/>
            </a:schemeClr>
          </a:solidFill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746723-E08E-4693-8C18-E4609916B3F5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E01D45-A110-4471-8BEB-116A7331D3AB}">
      <dgm:prSet phldrT="[Текст]" custT="1"/>
      <dgm:spPr/>
      <dgm:t>
        <a:bodyPr/>
        <a:lstStyle/>
        <a:p>
          <a:pPr algn="l"/>
          <a:r>
            <a:rPr lang="en-US" sz="1800" dirty="0">
              <a:latin typeface="+mj-lt"/>
            </a:rPr>
            <a:t>1</a:t>
          </a:r>
          <a:r>
            <a:rPr lang="ru-RU" sz="1800" dirty="0">
              <a:latin typeface="+mj-lt"/>
            </a:rPr>
            <a:t>.1. </a:t>
          </a:r>
          <a:r>
            <a:rPr lang="ru-RU" sz="1600" b="0" dirty="0">
              <a:latin typeface="+mj-lt"/>
              <a:cs typeface="Times New Roman" pitchFamily="18" charset="0"/>
            </a:rPr>
            <a:t>Расходы на оплату труда административно-управленческого персонала  МКУ «Центр поддержки общественных инициатив» –                </a:t>
          </a:r>
          <a:r>
            <a:rPr lang="en-US" sz="1600" b="0" dirty="0" smtClean="0">
              <a:latin typeface="+mj-lt"/>
              <a:cs typeface="Times New Roman" pitchFamily="18" charset="0"/>
            </a:rPr>
            <a:t>15</a:t>
          </a:r>
          <a:r>
            <a:rPr lang="ru-RU" sz="1600" b="0" dirty="0" smtClean="0">
              <a:latin typeface="+mj-lt"/>
              <a:cs typeface="Times New Roman" pitchFamily="18" charset="0"/>
            </a:rPr>
            <a:t> </a:t>
          </a:r>
          <a:r>
            <a:rPr lang="en-US" sz="1600" b="0" dirty="0" smtClean="0">
              <a:latin typeface="+mj-lt"/>
              <a:cs typeface="Times New Roman" pitchFamily="18" charset="0"/>
            </a:rPr>
            <a:t>320</a:t>
          </a:r>
          <a:r>
            <a:rPr lang="ru-RU" sz="1600" b="1" dirty="0" smtClean="0">
              <a:latin typeface="+mj-lt"/>
              <a:cs typeface="Times New Roman" pitchFamily="18" charset="0"/>
            </a:rPr>
            <a:t> </a:t>
          </a:r>
          <a:r>
            <a:rPr lang="ru-RU" sz="1600" b="0" dirty="0">
              <a:latin typeface="+mj-lt"/>
              <a:cs typeface="Times New Roman" pitchFamily="18" charset="0"/>
            </a:rPr>
            <a:t>тыс. руб.</a:t>
          </a:r>
          <a:endParaRPr lang="ru-RU" sz="1600" dirty="0">
            <a:latin typeface="+mj-lt"/>
          </a:endParaRPr>
        </a:p>
      </dgm:t>
    </dgm:pt>
    <dgm:pt modelId="{D41981A2-757D-4965-BE58-31B8AD5742AA}" type="parTrans" cxnId="{BDD94F83-F3C6-4D36-B541-F93C08495C2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3BB28133-65F8-4DC3-A558-DFBE9D37E729}" type="sibTrans" cxnId="{BDD94F83-F3C6-4D36-B541-F93C08495C24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ACA9F8F2-EA85-45B7-9CDF-72F22B6BBE6D}">
      <dgm:prSet phldrT="[Текст]" custT="1"/>
      <dgm:spPr/>
      <dgm:t>
        <a:bodyPr/>
        <a:lstStyle/>
        <a:p>
          <a:pPr algn="l"/>
          <a:r>
            <a:rPr lang="ru-RU" sz="1800" dirty="0">
              <a:latin typeface="+mj-lt"/>
            </a:rPr>
            <a:t>1.2. </a:t>
          </a:r>
          <a:r>
            <a:rPr lang="ru-RU" sz="1600" b="0" dirty="0">
              <a:latin typeface="+mj-lt"/>
              <a:cs typeface="Times New Roman" pitchFamily="18" charset="0"/>
            </a:rPr>
            <a:t>Содержание помещений, переданных МКУ для обеспечения уставной деятельности </a:t>
          </a:r>
          <a:r>
            <a:rPr lang="ru-RU" sz="1600" b="0">
              <a:latin typeface="+mj-lt"/>
              <a:cs typeface="Times New Roman" pitchFamily="18" charset="0"/>
            </a:rPr>
            <a:t>(</a:t>
          </a:r>
          <a:r>
            <a:rPr lang="ru-RU" sz="1600" b="0" smtClean="0">
              <a:latin typeface="+mj-lt"/>
              <a:cs typeface="Times New Roman" pitchFamily="18" charset="0"/>
            </a:rPr>
            <a:t>65 </a:t>
          </a:r>
          <a:r>
            <a:rPr lang="ru-RU" sz="1600" b="0" dirty="0">
              <a:latin typeface="+mj-lt"/>
              <a:cs typeface="Times New Roman" pitchFamily="18" charset="0"/>
            </a:rPr>
            <a:t>помещений) –      </a:t>
          </a:r>
          <a:r>
            <a:rPr lang="ru-RU" sz="1600" b="0" dirty="0" smtClean="0">
              <a:latin typeface="+mj-lt"/>
              <a:cs typeface="Times New Roman" pitchFamily="18" charset="0"/>
            </a:rPr>
            <a:t>8 378</a:t>
          </a:r>
          <a:r>
            <a:rPr lang="ru-RU" sz="1600" b="1" dirty="0" smtClean="0">
              <a:latin typeface="+mj-lt"/>
              <a:cs typeface="Times New Roman" pitchFamily="18" charset="0"/>
            </a:rPr>
            <a:t> </a:t>
          </a:r>
          <a:r>
            <a:rPr lang="ru-RU" sz="1600" b="0" dirty="0">
              <a:latin typeface="+mj-lt"/>
              <a:cs typeface="Times New Roman" pitchFamily="18" charset="0"/>
            </a:rPr>
            <a:t>тыс. руб.</a:t>
          </a:r>
          <a:endParaRPr lang="ru-RU" sz="1600" dirty="0">
            <a:latin typeface="+mj-lt"/>
          </a:endParaRPr>
        </a:p>
      </dgm:t>
    </dgm:pt>
    <dgm:pt modelId="{BD3FAA7C-44A0-4FE7-B1E1-B1E9682CF18B}" type="parTrans" cxnId="{0F79AC84-5637-4098-933D-5CF9AEE944A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9F0C0A3D-51B8-4EAD-AB64-5073B9B3E6EA}" type="sibTrans" cxnId="{0F79AC84-5637-4098-933D-5CF9AEE944AB}">
      <dgm:prSet/>
      <dgm:spPr/>
      <dgm:t>
        <a:bodyPr/>
        <a:lstStyle/>
        <a:p>
          <a:endParaRPr lang="ru-RU">
            <a:latin typeface="+mj-lt"/>
          </a:endParaRPr>
        </a:p>
      </dgm:t>
    </dgm:pt>
    <dgm:pt modelId="{83C6A782-03D7-489F-A708-1B0E76ED43D6}">
      <dgm:prSet custT="1"/>
      <dgm:spPr/>
      <dgm:t>
        <a:bodyPr/>
        <a:lstStyle/>
        <a:p>
          <a:r>
            <a:rPr lang="ru-RU" sz="1600" dirty="0"/>
            <a:t>1.3. Прочие расходы – 178 тыс. руб.</a:t>
          </a:r>
        </a:p>
      </dgm:t>
    </dgm:pt>
    <dgm:pt modelId="{B4C0B4A2-9659-4D79-8D54-56103F9B35A0}" type="parTrans" cxnId="{E39A06BA-99FC-429E-A780-5152F9E84207}">
      <dgm:prSet/>
      <dgm:spPr/>
      <dgm:t>
        <a:bodyPr/>
        <a:lstStyle/>
        <a:p>
          <a:endParaRPr lang="ru-RU"/>
        </a:p>
      </dgm:t>
    </dgm:pt>
    <dgm:pt modelId="{82D78E6B-CD44-4F47-B380-57322477D066}" type="sibTrans" cxnId="{E39A06BA-99FC-429E-A780-5152F9E84207}">
      <dgm:prSet/>
      <dgm:spPr/>
      <dgm:t>
        <a:bodyPr/>
        <a:lstStyle/>
        <a:p>
          <a:endParaRPr lang="ru-RU"/>
        </a:p>
      </dgm:t>
    </dgm:pt>
    <dgm:pt modelId="{2B9A07BE-9C21-4F33-8931-46F79B782A6F}" type="pres">
      <dgm:prSet presAssocID="{0F746723-E08E-4693-8C18-E4609916B3F5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BFB77837-995B-4160-853B-65603E1165EF}" type="pres">
      <dgm:prSet presAssocID="{0F746723-E08E-4693-8C18-E4609916B3F5}" presName="Name1" presStyleCnt="0"/>
      <dgm:spPr/>
    </dgm:pt>
    <dgm:pt modelId="{97DC30FE-0637-4B57-BB4A-EB8E162084C2}" type="pres">
      <dgm:prSet presAssocID="{0F746723-E08E-4693-8C18-E4609916B3F5}" presName="cycle" presStyleCnt="0"/>
      <dgm:spPr/>
    </dgm:pt>
    <dgm:pt modelId="{99CE5ED3-AD53-4C7B-999B-9BBD01F47163}" type="pres">
      <dgm:prSet presAssocID="{0F746723-E08E-4693-8C18-E4609916B3F5}" presName="srcNode" presStyleLbl="node1" presStyleIdx="0" presStyleCnt="3"/>
      <dgm:spPr/>
    </dgm:pt>
    <dgm:pt modelId="{D1BD3936-5EFA-4A99-8F27-4D121FD3E522}" type="pres">
      <dgm:prSet presAssocID="{0F746723-E08E-4693-8C18-E4609916B3F5}" presName="conn" presStyleLbl="parChTrans1D2" presStyleIdx="0" presStyleCnt="1"/>
      <dgm:spPr/>
      <dgm:t>
        <a:bodyPr/>
        <a:lstStyle/>
        <a:p>
          <a:endParaRPr lang="ru-RU"/>
        </a:p>
      </dgm:t>
    </dgm:pt>
    <dgm:pt modelId="{B5D8D405-04B2-46F6-9F98-E61650C6C717}" type="pres">
      <dgm:prSet presAssocID="{0F746723-E08E-4693-8C18-E4609916B3F5}" presName="extraNode" presStyleLbl="node1" presStyleIdx="0" presStyleCnt="3"/>
      <dgm:spPr/>
    </dgm:pt>
    <dgm:pt modelId="{1D2AFB93-EA65-41F7-A465-B5120312D75B}" type="pres">
      <dgm:prSet presAssocID="{0F746723-E08E-4693-8C18-E4609916B3F5}" presName="dstNode" presStyleLbl="node1" presStyleIdx="0" presStyleCnt="3"/>
      <dgm:spPr/>
    </dgm:pt>
    <dgm:pt modelId="{8736EB65-5819-4ED0-AC96-FE3D4CB0B8CF}" type="pres">
      <dgm:prSet presAssocID="{CDE01D45-A110-4471-8BEB-116A7331D3AB}" presName="text_1" presStyleLbl="node1" presStyleIdx="0" presStyleCnt="3" custScaleX="101463" custScaleY="110960" custLinFactNeighborX="1138" custLinFactNeighborY="328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8A2873-5319-43F4-A55D-0FADD21A7FB0}" type="pres">
      <dgm:prSet presAssocID="{CDE01D45-A110-4471-8BEB-116A7331D3AB}" presName="accent_1" presStyleCnt="0"/>
      <dgm:spPr/>
    </dgm:pt>
    <dgm:pt modelId="{5602D6B0-001D-4195-890D-2C0BC2B301FE}" type="pres">
      <dgm:prSet presAssocID="{CDE01D45-A110-4471-8BEB-116A7331D3AB}" presName="accentRepeatNode" presStyleLbl="solidFgAcc1" presStyleIdx="0" presStyleCnt="3" custLinFactNeighborX="9882" custLinFactNeighborY="29666"/>
      <dgm:spPr/>
    </dgm:pt>
    <dgm:pt modelId="{4343179B-25D4-402D-AF34-BDE2E6C17EAC}" type="pres">
      <dgm:prSet presAssocID="{ACA9F8F2-EA85-45B7-9CDF-72F22B6BBE6D}" presName="text_2" presStyleLbl="node1" presStyleIdx="1" presStyleCnt="3" custScaleX="101433" custLinFactNeighborX="406" custLinFactNeighborY="126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DE36A8-D9B1-4C43-916F-8CEEFC88753C}" type="pres">
      <dgm:prSet presAssocID="{ACA9F8F2-EA85-45B7-9CDF-72F22B6BBE6D}" presName="accent_2" presStyleCnt="0"/>
      <dgm:spPr/>
    </dgm:pt>
    <dgm:pt modelId="{634B5274-822B-4CC2-9DAD-6AC3281591F2}" type="pres">
      <dgm:prSet presAssocID="{ACA9F8F2-EA85-45B7-9CDF-72F22B6BBE6D}" presName="accentRepeatNode" presStyleLbl="solidFgAcc1" presStyleIdx="1" presStyleCnt="3" custLinFactNeighborX="-19198" custLinFactNeighborY="9105"/>
      <dgm:spPr/>
    </dgm:pt>
    <dgm:pt modelId="{59F3DD97-9EBB-4344-AEED-CDEAAAF627D8}" type="pres">
      <dgm:prSet presAssocID="{83C6A782-03D7-489F-A708-1B0E76ED43D6}" presName="text_3" presStyleLbl="node1" presStyleIdx="2" presStyleCnt="3" custLinFactNeighborX="1298" custLinFactNeighborY="-8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9A1B86-5220-4FDC-A9C5-1E4BA54DB14A}" type="pres">
      <dgm:prSet presAssocID="{83C6A782-03D7-489F-A708-1B0E76ED43D6}" presName="accent_3" presStyleCnt="0"/>
      <dgm:spPr/>
    </dgm:pt>
    <dgm:pt modelId="{B2E909C8-25A8-4402-9D1B-E56A803E0E78}" type="pres">
      <dgm:prSet presAssocID="{83C6A782-03D7-489F-A708-1B0E76ED43D6}" presName="accentRepeatNode" presStyleLbl="solidFgAcc1" presStyleIdx="2" presStyleCnt="3" custLinFactNeighborX="-2771" custLinFactNeighborY="-12298"/>
      <dgm:spPr/>
    </dgm:pt>
  </dgm:ptLst>
  <dgm:cxnLst>
    <dgm:cxn modelId="{E39A06BA-99FC-429E-A780-5152F9E84207}" srcId="{0F746723-E08E-4693-8C18-E4609916B3F5}" destId="{83C6A782-03D7-489F-A708-1B0E76ED43D6}" srcOrd="2" destOrd="0" parTransId="{B4C0B4A2-9659-4D79-8D54-56103F9B35A0}" sibTransId="{82D78E6B-CD44-4F47-B380-57322477D066}"/>
    <dgm:cxn modelId="{8C4CCB1F-6A03-4CCA-A4DD-49E1E4677833}" type="presOf" srcId="{3BB28133-65F8-4DC3-A558-DFBE9D37E729}" destId="{D1BD3936-5EFA-4A99-8F27-4D121FD3E522}" srcOrd="0" destOrd="0" presId="urn:microsoft.com/office/officeart/2008/layout/VerticalCurvedList"/>
    <dgm:cxn modelId="{BDD94F83-F3C6-4D36-B541-F93C08495C24}" srcId="{0F746723-E08E-4693-8C18-E4609916B3F5}" destId="{CDE01D45-A110-4471-8BEB-116A7331D3AB}" srcOrd="0" destOrd="0" parTransId="{D41981A2-757D-4965-BE58-31B8AD5742AA}" sibTransId="{3BB28133-65F8-4DC3-A558-DFBE9D37E729}"/>
    <dgm:cxn modelId="{0F79AC84-5637-4098-933D-5CF9AEE944AB}" srcId="{0F746723-E08E-4693-8C18-E4609916B3F5}" destId="{ACA9F8F2-EA85-45B7-9CDF-72F22B6BBE6D}" srcOrd="1" destOrd="0" parTransId="{BD3FAA7C-44A0-4FE7-B1E1-B1E9682CF18B}" sibTransId="{9F0C0A3D-51B8-4EAD-AB64-5073B9B3E6EA}"/>
    <dgm:cxn modelId="{6F943E65-DF78-4FC0-8D4A-D9A745F31EA3}" type="presOf" srcId="{CDE01D45-A110-4471-8BEB-116A7331D3AB}" destId="{8736EB65-5819-4ED0-AC96-FE3D4CB0B8CF}" srcOrd="0" destOrd="0" presId="urn:microsoft.com/office/officeart/2008/layout/VerticalCurvedList"/>
    <dgm:cxn modelId="{245CA311-57C7-49B6-BFA6-3E6285E5579A}" type="presOf" srcId="{ACA9F8F2-EA85-45B7-9CDF-72F22B6BBE6D}" destId="{4343179B-25D4-402D-AF34-BDE2E6C17EAC}" srcOrd="0" destOrd="0" presId="urn:microsoft.com/office/officeart/2008/layout/VerticalCurvedList"/>
    <dgm:cxn modelId="{7B607F1A-9B20-41C2-A7D0-918E4A986765}" type="presOf" srcId="{0F746723-E08E-4693-8C18-E4609916B3F5}" destId="{2B9A07BE-9C21-4F33-8931-46F79B782A6F}" srcOrd="0" destOrd="0" presId="urn:microsoft.com/office/officeart/2008/layout/VerticalCurvedList"/>
    <dgm:cxn modelId="{9D0FFB12-0A56-4A54-AE62-3897F3C45344}" type="presOf" srcId="{83C6A782-03D7-489F-A708-1B0E76ED43D6}" destId="{59F3DD97-9EBB-4344-AEED-CDEAAAF627D8}" srcOrd="0" destOrd="0" presId="urn:microsoft.com/office/officeart/2008/layout/VerticalCurvedList"/>
    <dgm:cxn modelId="{AC47A055-5D41-4A6E-9B1A-E23CA4940108}" type="presParOf" srcId="{2B9A07BE-9C21-4F33-8931-46F79B782A6F}" destId="{BFB77837-995B-4160-853B-65603E1165EF}" srcOrd="0" destOrd="0" presId="urn:microsoft.com/office/officeart/2008/layout/VerticalCurvedList"/>
    <dgm:cxn modelId="{ADA1A711-5729-4255-B35C-8F64A77D21F3}" type="presParOf" srcId="{BFB77837-995B-4160-853B-65603E1165EF}" destId="{97DC30FE-0637-4B57-BB4A-EB8E162084C2}" srcOrd="0" destOrd="0" presId="urn:microsoft.com/office/officeart/2008/layout/VerticalCurvedList"/>
    <dgm:cxn modelId="{522AF6C7-4B27-42A6-9B51-EE1384F3E248}" type="presParOf" srcId="{97DC30FE-0637-4B57-BB4A-EB8E162084C2}" destId="{99CE5ED3-AD53-4C7B-999B-9BBD01F47163}" srcOrd="0" destOrd="0" presId="urn:microsoft.com/office/officeart/2008/layout/VerticalCurvedList"/>
    <dgm:cxn modelId="{D43EC7E3-6CF3-443D-ABDB-42706877FC0A}" type="presParOf" srcId="{97DC30FE-0637-4B57-BB4A-EB8E162084C2}" destId="{D1BD3936-5EFA-4A99-8F27-4D121FD3E522}" srcOrd="1" destOrd="0" presId="urn:microsoft.com/office/officeart/2008/layout/VerticalCurvedList"/>
    <dgm:cxn modelId="{7930A744-4F75-4611-9BBB-46C6173A9E91}" type="presParOf" srcId="{97DC30FE-0637-4B57-BB4A-EB8E162084C2}" destId="{B5D8D405-04B2-46F6-9F98-E61650C6C717}" srcOrd="2" destOrd="0" presId="urn:microsoft.com/office/officeart/2008/layout/VerticalCurvedList"/>
    <dgm:cxn modelId="{63E28D05-2F6F-4352-8F19-6EA3CEA05F2E}" type="presParOf" srcId="{97DC30FE-0637-4B57-BB4A-EB8E162084C2}" destId="{1D2AFB93-EA65-41F7-A465-B5120312D75B}" srcOrd="3" destOrd="0" presId="urn:microsoft.com/office/officeart/2008/layout/VerticalCurvedList"/>
    <dgm:cxn modelId="{E4ABB36F-B306-4E56-80F0-98B817AAD72A}" type="presParOf" srcId="{BFB77837-995B-4160-853B-65603E1165EF}" destId="{8736EB65-5819-4ED0-AC96-FE3D4CB0B8CF}" srcOrd="1" destOrd="0" presId="urn:microsoft.com/office/officeart/2008/layout/VerticalCurvedList"/>
    <dgm:cxn modelId="{4FE8C6A1-83CD-4E0D-84A7-54AACB50EEF1}" type="presParOf" srcId="{BFB77837-995B-4160-853B-65603E1165EF}" destId="{E88A2873-5319-43F4-A55D-0FADD21A7FB0}" srcOrd="2" destOrd="0" presId="urn:microsoft.com/office/officeart/2008/layout/VerticalCurvedList"/>
    <dgm:cxn modelId="{C9E52053-08B0-439F-A7F5-69161B97FFB4}" type="presParOf" srcId="{E88A2873-5319-43F4-A55D-0FADD21A7FB0}" destId="{5602D6B0-001D-4195-890D-2C0BC2B301FE}" srcOrd="0" destOrd="0" presId="urn:microsoft.com/office/officeart/2008/layout/VerticalCurvedList"/>
    <dgm:cxn modelId="{98C82242-A59F-4236-A318-D7D280972100}" type="presParOf" srcId="{BFB77837-995B-4160-853B-65603E1165EF}" destId="{4343179B-25D4-402D-AF34-BDE2E6C17EAC}" srcOrd="3" destOrd="0" presId="urn:microsoft.com/office/officeart/2008/layout/VerticalCurvedList"/>
    <dgm:cxn modelId="{E626F2BB-F0E0-484A-AA5B-EA0DD9BD8093}" type="presParOf" srcId="{BFB77837-995B-4160-853B-65603E1165EF}" destId="{0FDE36A8-D9B1-4C43-916F-8CEEFC88753C}" srcOrd="4" destOrd="0" presId="urn:microsoft.com/office/officeart/2008/layout/VerticalCurvedList"/>
    <dgm:cxn modelId="{442284B9-4B1C-4A40-A35E-0DDB721304B3}" type="presParOf" srcId="{0FDE36A8-D9B1-4C43-916F-8CEEFC88753C}" destId="{634B5274-822B-4CC2-9DAD-6AC3281591F2}" srcOrd="0" destOrd="0" presId="urn:microsoft.com/office/officeart/2008/layout/VerticalCurvedList"/>
    <dgm:cxn modelId="{5FFA79E1-BAF4-49D3-BEC7-ED7C9D045BA0}" type="presParOf" srcId="{BFB77837-995B-4160-853B-65603E1165EF}" destId="{59F3DD97-9EBB-4344-AEED-CDEAAAF627D8}" srcOrd="5" destOrd="0" presId="urn:microsoft.com/office/officeart/2008/layout/VerticalCurvedList"/>
    <dgm:cxn modelId="{C78F5AD2-09E6-4778-87DB-DD918D860839}" type="presParOf" srcId="{BFB77837-995B-4160-853B-65603E1165EF}" destId="{819A1B86-5220-4FDC-A9C5-1E4BA54DB14A}" srcOrd="6" destOrd="0" presId="urn:microsoft.com/office/officeart/2008/layout/VerticalCurvedList"/>
    <dgm:cxn modelId="{242CDC11-C64E-4D6C-BB30-9BE509101334}" type="presParOf" srcId="{819A1B86-5220-4FDC-A9C5-1E4BA54DB14A}" destId="{B2E909C8-25A8-4402-9D1B-E56A803E0E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910B65-2A8C-4CBE-909A-540220201C5C}" type="doc">
      <dgm:prSet loTypeId="urn:microsoft.com/office/officeart/2005/8/layout/vList2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2D64F2E-5F58-4BEE-8D3F-E0FF57E578CF}">
      <dgm:prSet custT="1"/>
      <dgm:spPr/>
      <dgm:t>
        <a:bodyPr/>
        <a:lstStyle/>
        <a:p>
          <a:pPr algn="l"/>
          <a:r>
            <a:rPr lang="ru-RU" sz="1000" dirty="0"/>
            <a:t> </a:t>
          </a:r>
        </a:p>
        <a:p>
          <a:pPr algn="l"/>
          <a:endParaRPr lang="ru-RU" sz="1000" b="1" dirty="0"/>
        </a:p>
        <a:p>
          <a:pPr algn="l"/>
          <a:endParaRPr lang="ru-RU" sz="1000" b="0" dirty="0"/>
        </a:p>
        <a:p>
          <a:pPr algn="l"/>
          <a:endParaRPr lang="ru-RU" sz="1000" b="1" dirty="0"/>
        </a:p>
        <a:p>
          <a:pPr algn="l"/>
          <a:endParaRPr lang="ru-RU" sz="1000" b="1" dirty="0"/>
        </a:p>
        <a:p>
          <a:pPr algn="l"/>
          <a:endParaRPr lang="ru-RU" sz="1000" b="1" dirty="0"/>
        </a:p>
        <a:p>
          <a:pPr algn="l"/>
          <a:endParaRPr lang="ru-RU" sz="1000" b="1" dirty="0"/>
        </a:p>
        <a:p>
          <a:pPr algn="ctr"/>
          <a:r>
            <a:rPr lang="ru-RU" sz="1200" b="1" dirty="0"/>
            <a:t>Мероприятия в области социальной политики – </a:t>
          </a:r>
          <a:r>
            <a:rPr lang="ru-RU" sz="1200" b="1" dirty="0" smtClean="0"/>
            <a:t>2314 </a:t>
          </a:r>
          <a:r>
            <a:rPr lang="ru-RU" sz="1200" b="1" dirty="0"/>
            <a:t>тыс. руб., в т.ч.:</a:t>
          </a:r>
        </a:p>
        <a:p>
          <a:pPr algn="ctr"/>
          <a:endParaRPr lang="ru-RU" sz="1200" b="1" dirty="0"/>
        </a:p>
        <a:p>
          <a:pPr algn="just"/>
          <a:r>
            <a:rPr lang="ru-RU" sz="1000" b="1" dirty="0"/>
            <a:t>-   </a:t>
          </a:r>
          <a:r>
            <a:rPr lang="ru-RU" sz="1000" b="0" dirty="0"/>
            <a:t>прове</a:t>
          </a:r>
          <a:r>
            <a:rPr lang="ru-RU" sz="1000" dirty="0"/>
            <a:t>дение Дня Победы – </a:t>
          </a:r>
          <a:r>
            <a:rPr lang="ru-RU" sz="1000" dirty="0" smtClean="0"/>
            <a:t>320 </a:t>
          </a:r>
          <a:r>
            <a:rPr lang="ru-RU" sz="1000" dirty="0"/>
            <a:t>тыс. руб.; </a:t>
          </a:r>
        </a:p>
        <a:p>
          <a:pPr algn="just"/>
          <a:r>
            <a:rPr lang="ru-RU" sz="1000" dirty="0"/>
            <a:t>-   реализация инициатив населения – 1 100 тыс.;</a:t>
          </a:r>
        </a:p>
        <a:p>
          <a:pPr algn="just"/>
          <a:r>
            <a:rPr lang="ru-RU" sz="1000" dirty="0"/>
            <a:t>-   проведение конкурса на соискание именных премий главы городского округа Тольятти </a:t>
          </a:r>
          <a:r>
            <a:rPr lang="ru-RU" sz="1000" dirty="0" smtClean="0"/>
            <a:t>–</a:t>
          </a:r>
          <a:r>
            <a:rPr lang="ru-RU" sz="1000" dirty="0" smtClean="0"/>
            <a:t>171 </a:t>
          </a:r>
          <a:r>
            <a:rPr lang="ru-RU" sz="1000" dirty="0"/>
            <a:t>тыс. руб.;</a:t>
          </a:r>
        </a:p>
        <a:p>
          <a:pPr algn="just"/>
          <a:r>
            <a:rPr lang="ru-RU" sz="1000" dirty="0"/>
            <a:t>-   приобретение подарков</a:t>
          </a:r>
          <a:r>
            <a:rPr lang="en-US" sz="1000" dirty="0"/>
            <a:t> </a:t>
          </a:r>
          <a:r>
            <a:rPr lang="ru-RU" sz="1000" dirty="0"/>
            <a:t>для юбиляров  ветеранов ВОВ (с 90 лет) – </a:t>
          </a:r>
          <a:r>
            <a:rPr lang="ru-RU" sz="1000" dirty="0" smtClean="0"/>
            <a:t>387  </a:t>
          </a:r>
          <a:r>
            <a:rPr lang="ru-RU" sz="1000" dirty="0"/>
            <a:t>тыс. руб.; </a:t>
          </a:r>
        </a:p>
        <a:p>
          <a:pPr algn="just"/>
          <a:r>
            <a:rPr lang="ru-RU" sz="1000" dirty="0"/>
            <a:t>-   доставка отдельных категорий граждан, на социально значимые мероприятия </a:t>
          </a:r>
          <a:r>
            <a:rPr lang="ru-RU" sz="1000" dirty="0" smtClean="0"/>
            <a:t>– 216 тыс</a:t>
          </a:r>
          <a:r>
            <a:rPr lang="ru-RU" sz="1000" dirty="0"/>
            <a:t>. руб.;</a:t>
          </a:r>
          <a:r>
            <a:rPr lang="ru-RU" sz="1000" b="1" dirty="0"/>
            <a:t> </a:t>
          </a:r>
          <a:endParaRPr lang="ru-RU" sz="1000" b="1" dirty="0" smtClean="0"/>
        </a:p>
        <a:p>
          <a:pPr algn="just"/>
          <a:r>
            <a:rPr lang="ru-RU" sz="1000" b="0" dirty="0" smtClean="0"/>
            <a:t>-   проведение традиционного турнира по мини-футболу – 120 тыс. руб.</a:t>
          </a:r>
          <a:endParaRPr lang="ru-RU" sz="1000" b="0" dirty="0"/>
        </a:p>
        <a:p>
          <a:pPr algn="l"/>
          <a:endParaRPr lang="ru-RU" sz="1000" b="1" dirty="0"/>
        </a:p>
        <a:p>
          <a:pPr algn="ctr"/>
          <a:r>
            <a:rPr lang="ru-RU" sz="1200" b="1" dirty="0"/>
            <a:t>Социальное обеспечение и иные выплаты населению  – </a:t>
          </a:r>
          <a:r>
            <a:rPr lang="ru-RU" sz="1200" b="1" dirty="0" smtClean="0"/>
            <a:t>675 </a:t>
          </a:r>
          <a:r>
            <a:rPr lang="ru-RU" sz="1200" b="1" dirty="0"/>
            <a:t>тыс. руб. , в т.ч.:</a:t>
          </a:r>
        </a:p>
        <a:p>
          <a:pPr algn="ctr"/>
          <a:endParaRPr lang="ru-RU" sz="1200" b="1" dirty="0"/>
        </a:p>
        <a:p>
          <a:pPr algn="just"/>
          <a:r>
            <a:rPr lang="ru-RU" sz="1000" dirty="0"/>
            <a:t>- выплаты именных премий главы городского округа Тольятти – </a:t>
          </a:r>
          <a:r>
            <a:rPr lang="ru-RU" sz="1000" dirty="0" smtClean="0"/>
            <a:t>450 </a:t>
          </a:r>
          <a:r>
            <a:rPr lang="ru-RU" sz="1000" dirty="0"/>
            <a:t>тыс. руб.; </a:t>
          </a:r>
        </a:p>
        <a:p>
          <a:pPr algn="just"/>
          <a:r>
            <a:rPr lang="ru-RU" sz="1000" dirty="0"/>
            <a:t>- </a:t>
          </a:r>
          <a:r>
            <a:rPr lang="ru-RU" sz="1000" dirty="0" smtClean="0"/>
            <a:t>организация и проведение конкурса среди </a:t>
          </a:r>
          <a:r>
            <a:rPr lang="ru-RU" sz="1000" dirty="0"/>
            <a:t>ТОС городского округа Тольятти </a:t>
          </a:r>
          <a:r>
            <a:rPr lang="ru-RU" sz="1000" dirty="0" smtClean="0"/>
            <a:t>(денежные призы) – </a:t>
          </a:r>
          <a:r>
            <a:rPr lang="ru-RU" sz="1000" dirty="0" smtClean="0"/>
            <a:t>225 </a:t>
          </a:r>
          <a:r>
            <a:rPr lang="ru-RU" sz="1000" dirty="0"/>
            <a:t>тыс. руб.</a:t>
          </a:r>
        </a:p>
        <a:p>
          <a:pPr algn="just"/>
          <a:endParaRPr lang="ru-RU" sz="1000" dirty="0"/>
        </a:p>
        <a:p>
          <a:pPr algn="ctr"/>
          <a:r>
            <a:rPr lang="ru-RU" sz="1000" b="1" dirty="0"/>
            <a:t> </a:t>
          </a:r>
          <a:r>
            <a:rPr lang="ru-RU" sz="1200" b="1" dirty="0"/>
            <a:t>Субсидии </a:t>
          </a:r>
          <a:r>
            <a:rPr lang="ru-RU" sz="1200" b="1" dirty="0" smtClean="0"/>
            <a:t>социально ориентированным некоммерческим </a:t>
          </a:r>
          <a:r>
            <a:rPr lang="ru-RU" sz="1200" b="1" dirty="0"/>
            <a:t>организациям - </a:t>
          </a:r>
          <a:r>
            <a:rPr lang="ru-RU" sz="1200" b="1" dirty="0" smtClean="0"/>
            <a:t>37 575 </a:t>
          </a:r>
          <a:r>
            <a:rPr lang="ru-RU" sz="1200" b="1" dirty="0"/>
            <a:t>тыс. руб., в </a:t>
          </a:r>
          <a:r>
            <a:rPr lang="ru-RU" sz="1200" b="1" dirty="0" err="1"/>
            <a:t>т.ч</a:t>
          </a:r>
          <a:r>
            <a:rPr lang="ru-RU" sz="1200" b="1" dirty="0" smtClean="0"/>
            <a:t>:</a:t>
          </a:r>
        </a:p>
        <a:p>
          <a:pPr algn="l"/>
          <a:r>
            <a:rPr lang="ru-RU" sz="1000" dirty="0" smtClean="0"/>
            <a:t>- на осуществление уставной деятельности – 1 765 тыс. руб.;</a:t>
          </a:r>
        </a:p>
        <a:p>
          <a:pPr algn="l"/>
          <a:r>
            <a:rPr lang="ru-RU" sz="1000" dirty="0" smtClean="0"/>
            <a:t>- на оказание содействия в осуществлении и развитии территориального общественного самоуправления – 4 310 тыс. руб.;</a:t>
          </a:r>
        </a:p>
        <a:p>
          <a:pPr algn="l"/>
          <a:r>
            <a:rPr lang="ru-RU" sz="1000" dirty="0" smtClean="0"/>
            <a:t>- на реализацию общественно значимых мероприятий для отдельных категорий граждан - 1 000 тыс. руб.</a:t>
          </a:r>
        </a:p>
        <a:p>
          <a:pPr algn="l"/>
          <a:r>
            <a:rPr lang="ru-RU" sz="1000" dirty="0" smtClean="0"/>
            <a:t>- на реализацию социально значимых мероприятий, направленных на развитие межнационального сотрудничества – 500 тыс. руб.;</a:t>
          </a:r>
        </a:p>
        <a:p>
          <a:pPr algn="l"/>
          <a:r>
            <a:rPr lang="ru-RU" sz="1000" dirty="0" smtClean="0"/>
            <a:t>- в целях финансового обеспечения затрат в связи с осуществлением выплаты единовременной благотворительной помощи по Благотворительной программе «Тольятти - За наших» - 30 000 тыс. руб.</a:t>
          </a:r>
          <a:endParaRPr lang="ru-RU" sz="1000" dirty="0"/>
        </a:p>
        <a:p>
          <a:pPr algn="l"/>
          <a:endParaRPr lang="ru-RU" sz="1000" dirty="0"/>
        </a:p>
        <a:p>
          <a:pPr algn="l"/>
          <a:endParaRPr lang="ru-RU" sz="1000" dirty="0"/>
        </a:p>
        <a:p>
          <a:pPr algn="l"/>
          <a:endParaRPr lang="ru-RU" sz="1000" dirty="0"/>
        </a:p>
        <a:p>
          <a:pPr algn="l"/>
          <a:endParaRPr lang="ru-RU" sz="1000" dirty="0"/>
        </a:p>
        <a:p>
          <a:pPr algn="l"/>
          <a:endParaRPr lang="ru-RU" sz="1000" dirty="0"/>
        </a:p>
        <a:p>
          <a:pPr algn="l"/>
          <a:endParaRPr lang="ru-RU" sz="1000" dirty="0"/>
        </a:p>
      </dgm:t>
    </dgm:pt>
    <dgm:pt modelId="{4F07F657-DBDF-40ED-A0C2-67100A87FF4F}" type="parTrans" cxnId="{B8C803CF-FD57-440F-B715-497164E60908}">
      <dgm:prSet/>
      <dgm:spPr/>
      <dgm:t>
        <a:bodyPr/>
        <a:lstStyle/>
        <a:p>
          <a:endParaRPr lang="ru-RU"/>
        </a:p>
      </dgm:t>
    </dgm:pt>
    <dgm:pt modelId="{0FEF2B53-2F7E-4082-A43A-E9A243FE457A}" type="sibTrans" cxnId="{B8C803CF-FD57-440F-B715-497164E60908}">
      <dgm:prSet/>
      <dgm:spPr/>
      <dgm:t>
        <a:bodyPr/>
        <a:lstStyle/>
        <a:p>
          <a:endParaRPr lang="ru-RU"/>
        </a:p>
      </dgm:t>
    </dgm:pt>
    <dgm:pt modelId="{CCBA46A0-712F-4626-AF7A-2E648A69B43D}" type="pres">
      <dgm:prSet presAssocID="{ED910B65-2A8C-4CBE-909A-540220201C5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205ECFB-320C-4558-8041-24EC62CCA683}" type="pres">
      <dgm:prSet presAssocID="{C2D64F2E-5F58-4BEE-8D3F-E0FF57E578CF}" presName="parentText" presStyleLbl="node1" presStyleIdx="0" presStyleCnt="1" custScaleY="495608" custLinFactNeighborX="-1359" custLinFactNeighborY="-2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6F71F8-13FE-44B8-A269-905792DDB5D0}" type="presOf" srcId="{ED910B65-2A8C-4CBE-909A-540220201C5C}" destId="{CCBA46A0-712F-4626-AF7A-2E648A69B43D}" srcOrd="0" destOrd="0" presId="urn:microsoft.com/office/officeart/2005/8/layout/vList2"/>
    <dgm:cxn modelId="{244CD061-99B1-4B59-AD07-FA16B38D0758}" type="presOf" srcId="{C2D64F2E-5F58-4BEE-8D3F-E0FF57E578CF}" destId="{A205ECFB-320C-4558-8041-24EC62CCA683}" srcOrd="0" destOrd="0" presId="urn:microsoft.com/office/officeart/2005/8/layout/vList2"/>
    <dgm:cxn modelId="{B8C803CF-FD57-440F-B715-497164E60908}" srcId="{ED910B65-2A8C-4CBE-909A-540220201C5C}" destId="{C2D64F2E-5F58-4BEE-8D3F-E0FF57E578CF}" srcOrd="0" destOrd="0" parTransId="{4F07F657-DBDF-40ED-A0C2-67100A87FF4F}" sibTransId="{0FEF2B53-2F7E-4082-A43A-E9A243FE457A}"/>
    <dgm:cxn modelId="{4521D18E-3E8A-4083-AD69-DCC1477272FD}" type="presParOf" srcId="{CCBA46A0-712F-4626-AF7A-2E648A69B43D}" destId="{A205ECFB-320C-4558-8041-24EC62CCA68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BD3936-5EFA-4A99-8F27-4D121FD3E522}">
      <dsp:nvSpPr>
        <dsp:cNvPr id="0" name=""/>
        <dsp:cNvSpPr/>
      </dsp:nvSpPr>
      <dsp:spPr>
        <a:xfrm>
          <a:off x="-4622618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36EB65-5819-4ED0-AC96-FE3D4CB0B8CF}">
      <dsp:nvSpPr>
        <dsp:cNvPr id="0" name=""/>
        <dsp:cNvSpPr/>
      </dsp:nvSpPr>
      <dsp:spPr>
        <a:xfrm>
          <a:off x="507036" y="629180"/>
          <a:ext cx="7845891" cy="9018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+mj-lt"/>
            </a:rPr>
            <a:t>1</a:t>
          </a:r>
          <a:r>
            <a:rPr lang="ru-RU" sz="1800" kern="1200" dirty="0">
              <a:latin typeface="+mj-lt"/>
            </a:rPr>
            <a:t>.1. </a:t>
          </a:r>
          <a:r>
            <a:rPr lang="ru-RU" sz="1600" b="0" kern="1200" dirty="0">
              <a:latin typeface="+mj-lt"/>
              <a:cs typeface="Times New Roman" pitchFamily="18" charset="0"/>
            </a:rPr>
            <a:t>Расходы на оплату труда административно-управленческого персонала  МКУ «Центр поддержки общественных инициатив» –                </a:t>
          </a:r>
          <a:r>
            <a:rPr lang="en-US" sz="1600" b="0" kern="1200" dirty="0" smtClean="0">
              <a:latin typeface="+mj-lt"/>
              <a:cs typeface="Times New Roman" pitchFamily="18" charset="0"/>
            </a:rPr>
            <a:t>15</a:t>
          </a:r>
          <a:r>
            <a:rPr lang="ru-RU" sz="1600" b="0" kern="1200" dirty="0" smtClean="0">
              <a:latin typeface="+mj-lt"/>
              <a:cs typeface="Times New Roman" pitchFamily="18" charset="0"/>
            </a:rPr>
            <a:t> </a:t>
          </a:r>
          <a:r>
            <a:rPr lang="en-US" sz="1600" b="0" kern="1200" dirty="0" smtClean="0">
              <a:latin typeface="+mj-lt"/>
              <a:cs typeface="Times New Roman" pitchFamily="18" charset="0"/>
            </a:rPr>
            <a:t>320</a:t>
          </a:r>
          <a:r>
            <a:rPr lang="ru-RU" sz="1600" b="1" kern="1200" dirty="0" smtClean="0">
              <a:latin typeface="+mj-lt"/>
              <a:cs typeface="Times New Roman" pitchFamily="18" charset="0"/>
            </a:rPr>
            <a:t> </a:t>
          </a:r>
          <a:r>
            <a:rPr lang="ru-RU" sz="1600" b="0" kern="1200" dirty="0">
              <a:latin typeface="+mj-lt"/>
              <a:cs typeface="Times New Roman" pitchFamily="18" charset="0"/>
            </a:rPr>
            <a:t>тыс. руб.</a:t>
          </a:r>
          <a:endParaRPr lang="ru-RU" sz="1600" kern="1200" dirty="0">
            <a:latin typeface="+mj-lt"/>
          </a:endParaRPr>
        </a:p>
      </dsp:txBody>
      <dsp:txXfrm>
        <a:off x="507036" y="629180"/>
        <a:ext cx="7845891" cy="901882"/>
      </dsp:txXfrm>
    </dsp:sp>
    <dsp:sp modelId="{5602D6B0-001D-4195-890D-2C0BC2B301FE}">
      <dsp:nvSpPr>
        <dsp:cNvPr id="0" name=""/>
        <dsp:cNvSpPr/>
      </dsp:nvSpPr>
      <dsp:spPr>
        <a:xfrm>
          <a:off x="129098" y="606206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43179B-25D4-402D-AF34-BDE2E6C17EAC}">
      <dsp:nvSpPr>
        <dsp:cNvPr id="0" name=""/>
        <dsp:cNvSpPr/>
      </dsp:nvSpPr>
      <dsp:spPr>
        <a:xfrm>
          <a:off x="809042" y="1728191"/>
          <a:ext cx="7543885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+mj-lt"/>
            </a:rPr>
            <a:t>1.2. </a:t>
          </a:r>
          <a:r>
            <a:rPr lang="ru-RU" sz="1600" b="0" kern="1200" dirty="0">
              <a:latin typeface="+mj-lt"/>
              <a:cs typeface="Times New Roman" pitchFamily="18" charset="0"/>
            </a:rPr>
            <a:t>Содержание помещений, переданных МКУ для обеспечения уставной деятельности </a:t>
          </a:r>
          <a:r>
            <a:rPr lang="ru-RU" sz="1600" b="0" kern="1200">
              <a:latin typeface="+mj-lt"/>
              <a:cs typeface="Times New Roman" pitchFamily="18" charset="0"/>
            </a:rPr>
            <a:t>(</a:t>
          </a:r>
          <a:r>
            <a:rPr lang="ru-RU" sz="1600" b="0" kern="1200" smtClean="0">
              <a:latin typeface="+mj-lt"/>
              <a:cs typeface="Times New Roman" pitchFamily="18" charset="0"/>
            </a:rPr>
            <a:t>65 </a:t>
          </a:r>
          <a:r>
            <a:rPr lang="ru-RU" sz="1600" b="0" kern="1200" dirty="0">
              <a:latin typeface="+mj-lt"/>
              <a:cs typeface="Times New Roman" pitchFamily="18" charset="0"/>
            </a:rPr>
            <a:t>помещений) –      </a:t>
          </a:r>
          <a:r>
            <a:rPr lang="ru-RU" sz="1600" b="0" kern="1200" dirty="0" smtClean="0">
              <a:latin typeface="+mj-lt"/>
              <a:cs typeface="Times New Roman" pitchFamily="18" charset="0"/>
            </a:rPr>
            <a:t>8 378</a:t>
          </a:r>
          <a:r>
            <a:rPr lang="ru-RU" sz="1600" b="1" kern="1200" dirty="0" smtClean="0">
              <a:latin typeface="+mj-lt"/>
              <a:cs typeface="Times New Roman" pitchFamily="18" charset="0"/>
            </a:rPr>
            <a:t> </a:t>
          </a:r>
          <a:r>
            <a:rPr lang="ru-RU" sz="1600" b="0" kern="1200" dirty="0">
              <a:latin typeface="+mj-lt"/>
              <a:cs typeface="Times New Roman" pitchFamily="18" charset="0"/>
            </a:rPr>
            <a:t>тыс. руб.</a:t>
          </a:r>
          <a:endParaRPr lang="ru-RU" sz="1600" kern="1200" dirty="0">
            <a:latin typeface="+mj-lt"/>
          </a:endParaRPr>
        </a:p>
      </dsp:txBody>
      <dsp:txXfrm>
        <a:off x="809042" y="1728191"/>
        <a:ext cx="7543885" cy="812800"/>
      </dsp:txXfrm>
    </dsp:sp>
    <dsp:sp modelId="{634B5274-822B-4CC2-9DAD-6AC3281591F2}">
      <dsp:nvSpPr>
        <dsp:cNvPr id="0" name=""/>
        <dsp:cNvSpPr/>
      </dsp:nvSpPr>
      <dsp:spPr>
        <a:xfrm>
          <a:off x="129098" y="1616506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F3DD97-9EBB-4344-AEED-CDEAAAF627D8}">
      <dsp:nvSpPr>
        <dsp:cNvPr id="0" name=""/>
        <dsp:cNvSpPr/>
      </dsp:nvSpPr>
      <dsp:spPr>
        <a:xfrm>
          <a:off x="620166" y="2775972"/>
          <a:ext cx="7732761" cy="812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45160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/>
            <a:t>1.3. Прочие расходы – 178 тыс. руб.</a:t>
          </a:r>
        </a:p>
      </dsp:txBody>
      <dsp:txXfrm>
        <a:off x="620166" y="2775972"/>
        <a:ext cx="7732761" cy="812800"/>
      </dsp:txXfrm>
    </dsp:sp>
    <dsp:sp modelId="{B2E909C8-25A8-4402-9D1B-E56A803E0E78}">
      <dsp:nvSpPr>
        <dsp:cNvPr id="0" name=""/>
        <dsp:cNvSpPr/>
      </dsp:nvSpPr>
      <dsp:spPr>
        <a:xfrm>
          <a:off x="543" y="2618252"/>
          <a:ext cx="1016000" cy="10160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05ECFB-320C-4558-8041-24EC62CCA683}">
      <dsp:nvSpPr>
        <dsp:cNvPr id="0" name=""/>
        <dsp:cNvSpPr/>
      </dsp:nvSpPr>
      <dsp:spPr>
        <a:xfrm>
          <a:off x="0" y="2"/>
          <a:ext cx="8562786" cy="44572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 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Мероприятия в области социальной политики – </a:t>
          </a:r>
          <a:r>
            <a:rPr lang="ru-RU" sz="1200" b="1" kern="1200" dirty="0" smtClean="0"/>
            <a:t>2314 </a:t>
          </a:r>
          <a:r>
            <a:rPr lang="ru-RU" sz="1200" b="1" kern="1200" dirty="0"/>
            <a:t>тыс. руб., в т.ч.: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/>
            <a:t>-   </a:t>
          </a:r>
          <a:r>
            <a:rPr lang="ru-RU" sz="1000" b="0" kern="1200" dirty="0"/>
            <a:t>прове</a:t>
          </a:r>
          <a:r>
            <a:rPr lang="ru-RU" sz="1000" kern="1200" dirty="0"/>
            <a:t>дение Дня Победы – </a:t>
          </a:r>
          <a:r>
            <a:rPr lang="ru-RU" sz="1000" kern="1200" dirty="0" smtClean="0"/>
            <a:t>320 </a:t>
          </a:r>
          <a:r>
            <a:rPr lang="ru-RU" sz="1000" kern="1200" dirty="0"/>
            <a:t>тыс. руб.; 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-   реализация инициатив населения – 1 100 тыс.;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-   проведение конкурса на соискание именных премий главы городского округа Тольятти </a:t>
          </a:r>
          <a:r>
            <a:rPr lang="ru-RU" sz="1000" kern="1200" dirty="0" smtClean="0"/>
            <a:t>–</a:t>
          </a:r>
          <a:r>
            <a:rPr lang="ru-RU" sz="1000" kern="1200" dirty="0" smtClean="0"/>
            <a:t>171 </a:t>
          </a:r>
          <a:r>
            <a:rPr lang="ru-RU" sz="1000" kern="1200" dirty="0"/>
            <a:t>тыс. руб.;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-   приобретение подарков</a:t>
          </a:r>
          <a:r>
            <a:rPr lang="en-US" sz="1000" kern="1200" dirty="0"/>
            <a:t> </a:t>
          </a:r>
          <a:r>
            <a:rPr lang="ru-RU" sz="1000" kern="1200" dirty="0"/>
            <a:t>для юбиляров  ветеранов ВОВ (с 90 лет) – </a:t>
          </a:r>
          <a:r>
            <a:rPr lang="ru-RU" sz="1000" kern="1200" dirty="0" smtClean="0"/>
            <a:t>387  </a:t>
          </a:r>
          <a:r>
            <a:rPr lang="ru-RU" sz="1000" kern="1200" dirty="0"/>
            <a:t>тыс. руб.; 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-   доставка отдельных категорий граждан, на социально значимые мероприятия </a:t>
          </a:r>
          <a:r>
            <a:rPr lang="ru-RU" sz="1000" kern="1200" dirty="0" smtClean="0"/>
            <a:t>– 216 тыс</a:t>
          </a:r>
          <a:r>
            <a:rPr lang="ru-RU" sz="1000" kern="1200" dirty="0"/>
            <a:t>. руб.;</a:t>
          </a:r>
          <a:r>
            <a:rPr lang="ru-RU" sz="1000" b="1" kern="1200" dirty="0"/>
            <a:t> </a:t>
          </a:r>
          <a:endParaRPr lang="ru-RU" sz="1000" b="1" kern="1200" dirty="0" smtClean="0"/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0" kern="1200" dirty="0" smtClean="0"/>
            <a:t>-   проведение традиционного турнира по мини-футболу – 120 тыс. руб.</a:t>
          </a:r>
          <a:endParaRPr lang="ru-RU" sz="1000" b="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b="1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/>
            <a:t>Социальное обеспечение и иные выплаты населению  – </a:t>
          </a:r>
          <a:r>
            <a:rPr lang="ru-RU" sz="1200" b="1" kern="1200" dirty="0" smtClean="0"/>
            <a:t>675 </a:t>
          </a:r>
          <a:r>
            <a:rPr lang="ru-RU" sz="1200" b="1" kern="1200" dirty="0"/>
            <a:t>тыс. руб. , в т.ч.: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/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- выплаты именных премий главы городского округа Тольятти – </a:t>
          </a:r>
          <a:r>
            <a:rPr lang="ru-RU" sz="1000" kern="1200" dirty="0" smtClean="0"/>
            <a:t>450 </a:t>
          </a:r>
          <a:r>
            <a:rPr lang="ru-RU" sz="1000" kern="1200" dirty="0"/>
            <a:t>тыс. руб.; 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- </a:t>
          </a:r>
          <a:r>
            <a:rPr lang="ru-RU" sz="1000" kern="1200" dirty="0" smtClean="0"/>
            <a:t>организация и проведение конкурса среди </a:t>
          </a:r>
          <a:r>
            <a:rPr lang="ru-RU" sz="1000" kern="1200" dirty="0"/>
            <a:t>ТОС городского округа Тольятти </a:t>
          </a:r>
          <a:r>
            <a:rPr lang="ru-RU" sz="1000" kern="1200" dirty="0" smtClean="0"/>
            <a:t>(денежные призы) – </a:t>
          </a:r>
          <a:r>
            <a:rPr lang="ru-RU" sz="1000" kern="1200" dirty="0" smtClean="0"/>
            <a:t>225 </a:t>
          </a:r>
          <a:r>
            <a:rPr lang="ru-RU" sz="1000" kern="1200" dirty="0"/>
            <a:t>тыс. руб.</a:t>
          </a:r>
        </a:p>
        <a:p>
          <a:pPr lvl="0" algn="just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dirty="0"/>
            <a:t> </a:t>
          </a:r>
          <a:r>
            <a:rPr lang="ru-RU" sz="1200" b="1" kern="1200" dirty="0"/>
            <a:t>Субсидии </a:t>
          </a:r>
          <a:r>
            <a:rPr lang="ru-RU" sz="1200" b="1" kern="1200" dirty="0" smtClean="0"/>
            <a:t>социально ориентированным некоммерческим </a:t>
          </a:r>
          <a:r>
            <a:rPr lang="ru-RU" sz="1200" b="1" kern="1200" dirty="0"/>
            <a:t>организациям - </a:t>
          </a:r>
          <a:r>
            <a:rPr lang="ru-RU" sz="1200" b="1" kern="1200" dirty="0" smtClean="0"/>
            <a:t>37 575 </a:t>
          </a:r>
          <a:r>
            <a:rPr lang="ru-RU" sz="1200" b="1" kern="1200" dirty="0"/>
            <a:t>тыс. руб., в </a:t>
          </a:r>
          <a:r>
            <a:rPr lang="ru-RU" sz="1200" b="1" kern="1200" dirty="0" err="1"/>
            <a:t>т.ч</a:t>
          </a:r>
          <a:r>
            <a:rPr lang="ru-RU" sz="1200" b="1" kern="1200" dirty="0" smtClean="0"/>
            <a:t>: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- на осуществление уставной деятельности – 1 765 тыс. руб.;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- на оказание содействия в осуществлении и развитии территориального общественного самоуправления – 4 310 тыс. руб.;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- на реализацию общественно значимых мероприятий для отдельных категорий граждан - 1 000 тыс. руб.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- на реализацию социально значимых мероприятий, направленных на развитие межнационального сотрудничества – 500 тыс. руб.;</a:t>
          </a:r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/>
            <a:t>- в целях финансового обеспечения затрат в связи с осуществлением выплаты единовременной благотворительной помощи по Благотворительной программе «Тольятти - За наших» - 30 000 тыс. руб.</a:t>
          </a:r>
          <a:endParaRPr lang="ru-R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217586" y="217588"/>
        <a:ext cx="8127614" cy="40220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3362B-996C-4B29-9144-F2806F5992A0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19725-7CDD-4E28-8F6B-6F099985ED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70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F19725-7CDD-4E28-8F6B-6F099985ED4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2795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19725-7CDD-4E28-8F6B-6F099985ED4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30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549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649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840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0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988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8677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94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20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92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128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99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F4EC-C705-4C70-A647-45B5ED1D9A26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E6FCCF-DDAA-4217-A10A-79E854B8DC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615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microsoft.com/office/2007/relationships/hdphoto" Target="../media/hdphoto1.wdp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microsoft.com/office/2007/relationships/hdphoto" Target="../media/hdphoto1.wdp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" y="633462"/>
            <a:ext cx="9143999" cy="1191304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00643" y="633462"/>
            <a:ext cx="1479069" cy="16434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419872" y="5085184"/>
            <a:ext cx="5724128" cy="1512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267744" y="777478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700" b="1" dirty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sz="2700" dirty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r>
              <a:rPr lang="ru-RU" sz="2500" dirty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</a:p>
        </p:txBody>
      </p:sp>
      <p:pic>
        <p:nvPicPr>
          <p:cNvPr id="12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327" y="883039"/>
            <a:ext cx="1037699" cy="126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391023"/>
            <a:ext cx="7918648" cy="1614041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Общественные обсуждения по проекту бюджета городского округа Тольятти 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на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202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5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год</a:t>
            </a:r>
            <a:b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</a:b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и плановый период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202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6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и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202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7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гг</a:t>
            </a: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.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412704"/>
            <a:ext cx="7272808" cy="1752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Главный распорядитель бюджетных средств </a:t>
            </a:r>
          </a:p>
          <a:p>
            <a:pPr lvl="0"/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Управление взаимодействия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с общественностью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itchFamily="18" charset="0"/>
              </a:rPr>
              <a:t>администрации городского округа Тольятти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6941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75048" y="4437112"/>
            <a:ext cx="8107560" cy="815956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- на финансовое обеспечение деятельности МКУ «Центр поддержки общественных инициатив» - 13 018 тыс. руб.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5048" y="514798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94247" y="467961"/>
            <a:ext cx="7849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Проект бюджета по предельным объемам бюджетных ассигнований</a:t>
            </a:r>
            <a:b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на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202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5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год и плановый период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202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6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и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202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7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годов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7544" y="1937048"/>
            <a:ext cx="820891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Предельные объемы бюджетных ассигнований в рамках реализации мероприятий муниципальной программы  «Поддержка социально ориентированных некоммерческих организаций, территориального общественного самоуправления и общественных инициатив в городском округе Тольятти на 2021-2027 годы» на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202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5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год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>
                <a:solidFill>
                  <a:srgbClr val="4F81BD">
                    <a:lumMod val="75000"/>
                  </a:srgbClr>
                </a:solidFill>
                <a:latin typeface="Georgia"/>
                <a:cs typeface="Times New Roman" pitchFamily="18" charset="0"/>
              </a:rPr>
              <a:t>64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440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тыс. рублей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Georgia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в том числе: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Georgia"/>
              <a:ea typeface="+mn-ea"/>
              <a:cs typeface="Times New Roman" pitchFamily="18" charset="0"/>
            </a:endParaRPr>
          </a:p>
        </p:txBody>
      </p:sp>
      <p:pic>
        <p:nvPicPr>
          <p:cNvPr id="12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75048" y="5475162"/>
            <a:ext cx="810756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-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на финансовое обеспечение мероприятий в области социальной политики –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40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564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тыс. руб.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194FB07-4315-B117-441F-2D4432EAAC58}"/>
              </a:ext>
            </a:extLst>
          </p:cNvPr>
          <p:cNvSpPr/>
          <p:nvPr/>
        </p:nvSpPr>
        <p:spPr>
          <a:xfrm>
            <a:off x="675048" y="4413958"/>
            <a:ext cx="8107560" cy="815956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- на финансовое обеспечение деятельности МКУ «Центр поддержки общественных инициатив» - </a:t>
            </a:r>
            <a:r>
              <a:rPr lang="en-US" dirty="0" smtClean="0">
                <a:solidFill>
                  <a:prstClr val="white"/>
                </a:solidFill>
                <a:latin typeface="Georgia"/>
              </a:rPr>
              <a:t>2</a:t>
            </a:r>
            <a:r>
              <a:rPr lang="ru-RU" dirty="0" smtClean="0">
                <a:solidFill>
                  <a:prstClr val="white"/>
                </a:solidFill>
                <a:latin typeface="Georgia"/>
              </a:rPr>
              <a:t>3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8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76 тыс. руб.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678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55660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 panose="02040502050405020303" pitchFamily="18" charset="0"/>
                <a:ea typeface="+mn-ea"/>
                <a:cs typeface="+mn-cs"/>
              </a:rPr>
              <a:t>2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858921728"/>
              </p:ext>
            </p:extLst>
          </p:nvPr>
        </p:nvGraphicFramePr>
        <p:xfrm>
          <a:off x="467544" y="1707022"/>
          <a:ext cx="835292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94247" y="467961"/>
            <a:ext cx="7849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Проект бюджета по предельным объемам бюджетных ассигнований</a:t>
            </a:r>
            <a:b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</a:b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на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202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5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год и плановый период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202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6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и 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202</a:t>
            </a: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7</a:t>
            </a: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</a:t>
            </a: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годов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0E9327F-70A4-E1FE-85CD-31A7E62EEC40}"/>
              </a:ext>
            </a:extLst>
          </p:cNvPr>
          <p:cNvSpPr/>
          <p:nvPr/>
        </p:nvSpPr>
        <p:spPr>
          <a:xfrm>
            <a:off x="539552" y="1317753"/>
            <a:ext cx="8280920" cy="815956"/>
          </a:xfrm>
          <a:prstGeom prst="rec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prstClr val="white"/>
                </a:solidFill>
                <a:latin typeface="Georgia"/>
              </a:rPr>
              <a:t>1. Финансовое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обеспечение деятельности МКУ «Центр поддержки общественных инициатив» - </a:t>
            </a:r>
            <a:r>
              <a:rPr lang="en-US" dirty="0" smtClean="0">
                <a:solidFill>
                  <a:prstClr val="white"/>
                </a:solidFill>
                <a:latin typeface="Georgia"/>
              </a:rPr>
              <a:t>2</a:t>
            </a:r>
            <a:r>
              <a:rPr lang="ru-RU" dirty="0" smtClean="0">
                <a:solidFill>
                  <a:prstClr val="white"/>
                </a:solidFill>
                <a:latin typeface="Georgia"/>
              </a:rPr>
              <a:t>3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8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76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841611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3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25385944"/>
              </p:ext>
            </p:extLst>
          </p:nvPr>
        </p:nvGraphicFramePr>
        <p:xfrm>
          <a:off x="318926" y="2132053"/>
          <a:ext cx="8562786" cy="4461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94247" y="467961"/>
            <a:ext cx="7849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Проект бюджета по предельным объемам бюджетных ассигнований</a:t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2025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2026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2027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годов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F1B1EE7-3E3E-D9C7-362C-01D0180C2F18}"/>
              </a:ext>
            </a:extLst>
          </p:cNvPr>
          <p:cNvSpPr txBox="1"/>
          <p:nvPr/>
        </p:nvSpPr>
        <p:spPr>
          <a:xfrm>
            <a:off x="323528" y="1383545"/>
            <a:ext cx="8560298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 2. Финансовое обеспечение мероприятий в области социальной политики –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40 564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"/>
                <a:ea typeface="+mn-ea"/>
                <a:cs typeface="Times New Roman" pitchFamily="18" charset="0"/>
              </a:rPr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2210165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63625" y="3530443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" y="609867"/>
            <a:ext cx="9143999" cy="517748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7544" y="409461"/>
            <a:ext cx="826704" cy="91856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28868" y="476672"/>
            <a:ext cx="5040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95090" y="1533501"/>
            <a:ext cx="8496944" cy="1077218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На </a:t>
            </a:r>
            <a:r>
              <a:rPr lang="ru-RU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2025 </a:t>
            </a: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год по управлению взаимодействия с общественностью,</a:t>
            </a:r>
            <a:r>
              <a:rPr lang="en-US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/>
            </a:r>
            <a:br>
              <a:rPr lang="en-US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</a:b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запланированы ассигнования </a:t>
            </a:r>
            <a:r>
              <a:rPr lang="ru-RU" sz="1600" dirty="0">
                <a:solidFill>
                  <a:schemeClr val="bg1"/>
                </a:solidFill>
                <a:cs typeface="Times New Roman" pitchFamily="18" charset="0"/>
              </a:rPr>
              <a:t>в сумме </a:t>
            </a:r>
            <a:r>
              <a:rPr lang="ru-RU" sz="1600" b="1" dirty="0" smtClean="0">
                <a:solidFill>
                  <a:schemeClr val="bg1"/>
                </a:solidFill>
                <a:cs typeface="Times New Roman" pitchFamily="18" charset="0"/>
              </a:rPr>
              <a:t>64 440 </a:t>
            </a:r>
            <a:r>
              <a:rPr lang="ru-RU" sz="1600" dirty="0">
                <a:solidFill>
                  <a:schemeClr val="bg1"/>
                </a:solidFill>
                <a:cs typeface="Times New Roman" pitchFamily="18" charset="0"/>
              </a:rPr>
              <a:t>тыс. руб</a:t>
            </a:r>
            <a:r>
              <a:rPr lang="ru-RU" sz="1600" dirty="0" smtClean="0">
                <a:solidFill>
                  <a:schemeClr val="bg1"/>
                </a:solidFill>
                <a:cs typeface="Times New Roman" pitchFamily="18" charset="0"/>
              </a:rPr>
              <a:t>., на 2026 год запланированы ассигнования </a:t>
            </a:r>
            <a:r>
              <a:rPr lang="ru-RU" sz="1600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в </a:t>
            </a: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сумме </a:t>
            </a:r>
            <a:r>
              <a:rPr lang="ru-RU" sz="1600" b="1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33 820 </a:t>
            </a: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тыс. руб.</a:t>
            </a:r>
            <a:r>
              <a:rPr lang="en-US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,</a:t>
            </a:r>
            <a:r>
              <a:rPr lang="ru-RU" sz="1600" dirty="0">
                <a:solidFill>
                  <a:schemeClr val="bg1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cs typeface="Times New Roman" pitchFamily="18" charset="0"/>
              </a:rPr>
              <a:t>на </a:t>
            </a:r>
            <a:r>
              <a:rPr lang="ru-RU" sz="1600" dirty="0" smtClean="0">
                <a:solidFill>
                  <a:schemeClr val="bg1"/>
                </a:solidFill>
                <a:cs typeface="Times New Roman" pitchFamily="18" charset="0"/>
              </a:rPr>
              <a:t>2027 </a:t>
            </a:r>
            <a:r>
              <a:rPr lang="ru-RU" sz="1600" dirty="0">
                <a:solidFill>
                  <a:schemeClr val="bg1"/>
                </a:solidFill>
                <a:cs typeface="Times New Roman" pitchFamily="18" charset="0"/>
              </a:rPr>
              <a:t>год запланированы ассигнования в сумме </a:t>
            </a:r>
            <a:r>
              <a:rPr lang="ru-RU" sz="1600" b="1" dirty="0" smtClean="0">
                <a:solidFill>
                  <a:schemeClr val="bg1"/>
                </a:solidFill>
                <a:cs typeface="Times New Roman" pitchFamily="18" charset="0"/>
              </a:rPr>
              <a:t>33 820 </a:t>
            </a:r>
            <a:r>
              <a:rPr lang="ru-RU" sz="1600" dirty="0">
                <a:solidFill>
                  <a:schemeClr val="bg1"/>
                </a:solidFill>
                <a:cs typeface="Times New Roman" pitchFamily="18" charset="0"/>
              </a:rPr>
              <a:t>тыс. руб.</a:t>
            </a:r>
            <a:endParaRPr lang="ru-RU" sz="1600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2159496551"/>
              </p:ext>
            </p:extLst>
          </p:nvPr>
        </p:nvGraphicFramePr>
        <p:xfrm>
          <a:off x="2411760" y="3629406"/>
          <a:ext cx="3960440" cy="302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294247" y="467961"/>
            <a:ext cx="7849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Проект бюджета по предельным объемам бюджетных ассигнований</a:t>
            </a:r>
            <a:b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</a:b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на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2025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год и плановый период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2026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и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2027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+mj-lt"/>
                <a:cs typeface="Times New Roman" pitchFamily="18" charset="0"/>
              </a:rPr>
              <a:t>годов</a:t>
            </a:r>
            <a:endParaRPr lang="ru-RU" sz="16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12" name="Диаграмма 11"/>
          <p:cNvGraphicFramePr/>
          <p:nvPr>
            <p:extLst>
              <p:ext uri="{D42A27DB-BD31-4B8C-83A1-F6EECF244321}">
                <p14:modId xmlns:p14="http://schemas.microsoft.com/office/powerpoint/2010/main" val="491546112"/>
              </p:ext>
            </p:extLst>
          </p:nvPr>
        </p:nvGraphicFramePr>
        <p:xfrm>
          <a:off x="35496" y="2636912"/>
          <a:ext cx="360040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2083206388"/>
              </p:ext>
            </p:extLst>
          </p:nvPr>
        </p:nvGraphicFramePr>
        <p:xfrm>
          <a:off x="5273868" y="2693302"/>
          <a:ext cx="3960440" cy="30243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561019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085184"/>
            <a:ext cx="9143999" cy="1772816"/>
          </a:xfrm>
          <a:prstGeom prst="rect">
            <a:avLst/>
          </a:prstGeom>
          <a:gradFill flip="none" rotWithShape="1">
            <a:gsLst>
              <a:gs pos="15000">
                <a:schemeClr val="bg1"/>
              </a:gs>
              <a:gs pos="98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ПЕТРО\Desktop\0_119219_f7bd7e43_orig.png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3727" t="34764" b="6632"/>
          <a:stretch/>
        </p:blipFill>
        <p:spPr bwMode="auto">
          <a:xfrm rot="16200000">
            <a:off x="5888451" y="3602450"/>
            <a:ext cx="2780928" cy="373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689" y="2120900"/>
            <a:ext cx="860619" cy="1048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1763688" y="3444382"/>
            <a:ext cx="56166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>
                <a:solidFill>
                  <a:srgbClr val="376092"/>
                </a:solidFill>
                <a:latin typeface="Georgia" panose="02040502050405020303" pitchFamily="18" charset="0"/>
              </a:rPr>
              <a:t>Благодарю </a:t>
            </a:r>
            <a:r>
              <a:rPr lang="ru-RU" sz="3200" dirty="0">
                <a:solidFill>
                  <a:srgbClr val="376092"/>
                </a:solidFill>
                <a:latin typeface="Georgia" panose="02040502050405020303" pitchFamily="18" charset="0"/>
              </a:rPr>
              <a:t>за внимание!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565212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0" y="2561743"/>
            <a:ext cx="3491880" cy="0"/>
          </a:xfrm>
          <a:prstGeom prst="line">
            <a:avLst/>
          </a:prstGeom>
          <a:ln w="28575">
            <a:solidFill>
              <a:srgbClr val="3760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05349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569</Words>
  <Application>Microsoft Office PowerPoint</Application>
  <PresentationFormat>Экран (4:3)</PresentationFormat>
  <Paragraphs>75</Paragraphs>
  <Slides>6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Тема Office</vt:lpstr>
      <vt:lpstr>Общественные обсуждения по проекту бюджета городского округа Тольятти  на 2025 год и плановый период 2026 и 2027гг.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Перевозчикова Анастасия Александровна</cp:lastModifiedBy>
  <cp:revision>71</cp:revision>
  <cp:lastPrinted>2024-09-10T07:44:11Z</cp:lastPrinted>
  <dcterms:created xsi:type="dcterms:W3CDTF">2017-06-15T11:50:26Z</dcterms:created>
  <dcterms:modified xsi:type="dcterms:W3CDTF">2024-09-10T07:45:17Z</dcterms:modified>
</cp:coreProperties>
</file>