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rawings/drawing3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3" r:id="rId8"/>
    <p:sldId id="260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an\Documents\&#1054;&#1073;&#1097;&#1077;&#1089;&#1090;&#1074;&#1077;&#1085;&#1085;&#1099;&#1077;%20&#1089;&#1083;&#1091;&#1096;&#1072;&#1085;&#1080;&#1103;%20&#1073;&#1102;&#1076;&#1078;&#1077;&#1090;&#1072;%202016\&#1050;&#1086;&#1087;&#1080;&#1103;%20&#1055;&#1088;&#1086;&#1077;&#1082;&#1090;%20&#1089;&#1084;&#1077;&#1090;&#1099;%20%202016-1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an\Documents\&#1054;&#1073;&#1097;&#1077;&#1089;&#1090;&#1074;&#1077;&#1085;&#1085;&#1099;&#1077;%20&#1089;&#1083;&#1091;&#1096;&#1072;&#1085;&#1080;&#1103;%20&#1073;&#1102;&#1076;&#1078;&#1077;&#1090;&#1072;%202016\&#1050;&#1086;&#1087;&#1080;&#1103;%20&#1055;&#1088;&#1086;&#1077;&#1082;&#1090;%20&#1089;&#1084;&#1077;&#1090;&#1099;%20%202016-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uan\Documents\&#1054;&#1073;&#1097;&#1077;&#1089;&#1090;&#1074;&#1077;&#1085;&#1085;&#1099;&#1077;%20&#1089;&#1083;&#1091;&#1096;&#1072;&#1085;&#1080;&#1103;%20&#1073;&#1102;&#1076;&#1078;&#1077;&#1090;&#1072;%202016\&#1050;&#1086;&#1087;&#1080;&#1103;%20&#1055;&#1088;&#1086;&#1077;&#1082;&#1090;%20&#1089;&#1084;&#1077;&#1090;&#1099;%20%202016-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baseline="0" dirty="0" smtClean="0"/>
              <a:t> </a:t>
            </a:r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представительного органа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67663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 dirty="0"/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67368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endParaRPr lang="en-US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67663</c:v>
                </c:pt>
                <c:pt idx="1">
                  <c:v>67368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контрольно-счетной палаты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19920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14534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19920</c:v>
                </c:pt>
                <c:pt idx="1">
                  <c:v>14534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Общегосударстенные расходы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38886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37959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37687</c:v>
                </c:pt>
                <c:pt idx="1">
                  <c:v>37810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Целевые программы</c:v>
                </c:pt>
              </c:strCache>
            </c:strRef>
          </c:tx>
          <c:dLbls>
            <c:dLbl>
              <c:idx val="0"/>
              <c:layout>
                <c:manualLayout>
                  <c:x val="-3.0903040372510606E-3"/>
                  <c:y val="-2.9394882050142578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1199</a:t>
                    </a:r>
                    <a:endParaRPr lang="ru-RU" baseline="0" dirty="0" smtClean="0">
                      <a:solidFill>
                        <a:schemeClr val="tx1"/>
                      </a:solidFill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>
                        <a:solidFill>
                          <a:schemeClr val="tx1"/>
                        </a:solidFill>
                      </a:rPr>
                      <a:t>тыс. руб.</a:t>
                    </a:r>
                    <a:endParaRPr lang="en-US" sz="1800" b="0" i="0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3.3993344409761671E-2"/>
                  <c:y val="-2.7133737277054693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149</a:t>
                    </a:r>
                    <a:endParaRPr lang="ru-RU" baseline="0" dirty="0" smtClean="0">
                      <a:solidFill>
                        <a:schemeClr val="tx1"/>
                      </a:solidFill>
                    </a:endParaRPr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>
                        <a:solidFill>
                          <a:schemeClr val="tx1"/>
                        </a:solidFill>
                      </a:rPr>
                      <a:t>тыс. руб.</a:t>
                    </a:r>
                    <a:endParaRPr lang="en-US" sz="1800" b="0" i="0" baseline="0" dirty="0" smtClean="0">
                      <a:solidFill>
                        <a:schemeClr val="tx1"/>
                      </a:solidFill>
                    </a:endParaRP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1199</c:v>
                </c:pt>
                <c:pt idx="1">
                  <c:v>149</c:v>
                </c:pt>
              </c:numCache>
            </c:numRef>
          </c:val>
        </c:ser>
        <c:shape val="box"/>
        <c:axId val="64276352"/>
        <c:axId val="64277888"/>
        <c:axId val="0"/>
      </c:bar3DChart>
      <c:catAx>
        <c:axId val="64276352"/>
        <c:scaling>
          <c:orientation val="minMax"/>
        </c:scaling>
        <c:axPos val="b"/>
        <c:tickLblPos val="nextTo"/>
        <c:crossAx val="64277888"/>
        <c:crosses val="autoZero"/>
        <c:auto val="1"/>
        <c:lblAlgn val="ctr"/>
        <c:lblOffset val="100"/>
      </c:catAx>
      <c:valAx>
        <c:axId val="64277888"/>
        <c:scaling>
          <c:orientation val="minMax"/>
        </c:scaling>
        <c:axPos val="l"/>
        <c:majorGridlines/>
        <c:numFmt formatCode="General" sourceLinked="1"/>
        <c:majorTickMark val="none"/>
        <c:tickLblPos val="none"/>
        <c:crossAx val="64276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59938563782462"/>
          <c:y val="0.38554232278284911"/>
          <c:w val="0.33340061436217594"/>
          <c:h val="0.40401493851110559"/>
        </c:manualLayout>
      </c:layout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9195806169390117E-2"/>
          <c:y val="0.14592629435202625"/>
          <c:w val="0.56350887590664056"/>
          <c:h val="0.75808797186202248"/>
        </c:manualLayout>
      </c:layout>
      <c:pie3DChart>
        <c:varyColors val="1"/>
        <c:ser>
          <c:idx val="0"/>
          <c:order val="0"/>
          <c:tx>
            <c:strRef>
              <c:f>'2016'!$A$4</c:f>
              <c:strCache>
                <c:ptCount val="1"/>
                <c:pt idx="0">
                  <c:v>Расходы по содержанию Думы (раздел 0103)</c:v>
                </c:pt>
              </c:strCache>
            </c:strRef>
          </c:tx>
          <c:explosion val="25"/>
          <c:dLbls>
            <c:dLbl>
              <c:idx val="7"/>
              <c:layout>
                <c:manualLayout>
                  <c:x val="1.6222261989978538E-2"/>
                  <c:y val="-1.7461743030719613E-2"/>
                </c:manualLayout>
              </c:layout>
              <c:dLblPos val="bestFit"/>
              <c:showPercent val="1"/>
            </c:dLbl>
            <c:dLbl>
              <c:idx val="10"/>
              <c:layout>
                <c:manualLayout>
                  <c:x val="2.7814214984490628E-2"/>
                  <c:y val="-1.1472273031667113E-2"/>
                </c:manualLayout>
              </c:layout>
              <c:dLblPos val="bestFit"/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dLblPos val="bestFit"/>
            <c:showPercent val="1"/>
            <c:showLeaderLines val="1"/>
          </c:dLbls>
          <c:cat>
            <c:strRef>
              <c:f>('2016'!$A$5:$A$13;'2016'!$A$15)</c:f>
              <c:strCache>
                <c:ptCount val="10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222 Транспортные услуги</c:v>
                </c:pt>
                <c:pt idx="5">
                  <c:v>223 Коммунальные услуги</c:v>
                </c:pt>
                <c:pt idx="6">
                  <c:v>225 Работы, услуги по содержанию имущества</c:v>
                </c:pt>
                <c:pt idx="7">
                  <c:v>226 Прочие работы, услуги</c:v>
                </c:pt>
                <c:pt idx="8">
                  <c:v>290 Прочие расходы</c:v>
                </c:pt>
                <c:pt idx="9">
                  <c:v>340 Увеличение стоимости материальных запасов</c:v>
                </c:pt>
              </c:strCache>
            </c:strRef>
          </c:cat>
          <c:val>
            <c:numRef>
              <c:f>('2016'!$D$5:$D$13;'2016'!$D$15)</c:f>
              <c:numCache>
                <c:formatCode>General</c:formatCode>
                <c:ptCount val="10"/>
                <c:pt idx="0">
                  <c:v>42115</c:v>
                </c:pt>
                <c:pt idx="1">
                  <c:v>62</c:v>
                </c:pt>
                <c:pt idx="2">
                  <c:v>12424</c:v>
                </c:pt>
                <c:pt idx="3">
                  <c:v>723</c:v>
                </c:pt>
                <c:pt idx="4">
                  <c:v>190</c:v>
                </c:pt>
                <c:pt idx="5">
                  <c:v>1579</c:v>
                </c:pt>
                <c:pt idx="6">
                  <c:v>1464</c:v>
                </c:pt>
                <c:pt idx="7">
                  <c:v>4519</c:v>
                </c:pt>
                <c:pt idx="8">
                  <c:v>1218</c:v>
                </c:pt>
                <c:pt idx="9">
                  <c:v>3074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48221055701372"/>
          <c:y val="0.1008174392941347"/>
          <c:w val="0.33425853018372714"/>
          <c:h val="0.87686399557398065"/>
        </c:manualLayout>
      </c:layout>
    </c:legend>
    <c:plotVisOnly val="1"/>
    <c:dispBlanksAs val="zero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 </a:t>
            </a:r>
            <a:endParaRPr lang="ru-RU" dirty="0"/>
          </a:p>
        </c:rich>
      </c:tx>
      <c:layout/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Зарплата, старовые взносы, компенсации, соцвыплаты</c:v>
                </c:pt>
              </c:strCache>
            </c:strRef>
          </c:tx>
          <c:dLbls>
            <c:dLbl>
              <c:idx val="0"/>
              <c:layout>
                <c:manualLayout>
                  <c:x val="-3.3993344409761685E-2"/>
                  <c:y val="-6.3492945228307979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54936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2.9357888353885073E-2"/>
                  <c:y val="-6.3492945228307979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54936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54936</c:v>
                </c:pt>
                <c:pt idx="1">
                  <c:v>54936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Хоз.расходы</c:v>
                </c:pt>
              </c:strCache>
            </c:strRef>
          </c:tx>
          <c:dLbls>
            <c:dLbl>
              <c:idx val="0"/>
              <c:layout>
                <c:manualLayout>
                  <c:x val="3.3993344409761685E-2"/>
                  <c:y val="0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12172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3.8628800465638255E-2"/>
                  <c:y val="0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11877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12172</c:v>
                </c:pt>
                <c:pt idx="1">
                  <c:v>11877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</c:v>
                </c:pt>
              </c:strCache>
            </c:strRef>
          </c:tx>
          <c:dLbls>
            <c:dLbl>
              <c:idx val="0"/>
              <c:layout>
                <c:manualLayout>
                  <c:x val="-2.4722432298008461E-2"/>
                  <c:y val="-4.0576602599711173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555</a:t>
                    </a:r>
                    <a:endParaRPr lang="ru-RU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/>
                      <a:t>тыс. руб.</a:t>
                    </a:r>
                    <a:endParaRPr lang="en-US" sz="1800" b="0" i="0" baseline="0" dirty="0" smtClean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3.0903040372510615E-3"/>
                  <c:y val="-4.3155204977224762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555</a:t>
                    </a:r>
                    <a:endParaRPr lang="ru-RU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/>
                      <a:t>тыс. руб.</a:t>
                    </a:r>
                    <a:endParaRPr lang="en-US" sz="1800" b="0" i="0" baseline="0" dirty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555</c:v>
                </c:pt>
                <c:pt idx="1">
                  <c:v>555</c:v>
                </c:pt>
              </c:numCache>
            </c:numRef>
          </c:val>
        </c:ser>
        <c:gapWidth val="55"/>
        <c:gapDepth val="55"/>
        <c:shape val="box"/>
        <c:axId val="65496960"/>
        <c:axId val="65498496"/>
        <c:axId val="0"/>
      </c:bar3DChart>
      <c:catAx>
        <c:axId val="65496960"/>
        <c:scaling>
          <c:orientation val="minMax"/>
        </c:scaling>
        <c:axPos val="b"/>
        <c:majorTickMark val="none"/>
        <c:tickLblPos val="nextTo"/>
        <c:crossAx val="65498496"/>
        <c:crosses val="autoZero"/>
        <c:auto val="1"/>
        <c:lblAlgn val="ctr"/>
        <c:lblOffset val="100"/>
      </c:catAx>
      <c:valAx>
        <c:axId val="65498496"/>
        <c:scaling>
          <c:orientation val="minMax"/>
          <c:max val="80000"/>
          <c:min val="0"/>
        </c:scaling>
        <c:axPos val="l"/>
        <c:majorGridlines/>
        <c:numFmt formatCode="General" sourceLinked="1"/>
        <c:majorTickMark val="none"/>
        <c:tickLblPos val="none"/>
        <c:crossAx val="654969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646164567693224"/>
          <c:y val="0.37250638817909132"/>
          <c:w val="0.30426744221131446"/>
          <c:h val="0.4204568010961745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'2016'!$A$23</c:f>
              <c:strCache>
                <c:ptCount val="1"/>
                <c:pt idx="0">
                  <c:v>Расходы по содержанию КСП (раздел 0106)</c:v>
                </c:pt>
              </c:strCache>
            </c:strRef>
          </c:tx>
          <c:explosion val="25"/>
          <c:dLbls>
            <c:dLbl>
              <c:idx val="9"/>
              <c:layout>
                <c:manualLayout>
                  <c:x val="0.14583121877207231"/>
                  <c:y val="-1.4800486091458441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('2016'!$A$24:$A$32;'2016'!$A$34)</c:f>
              <c:strCache>
                <c:ptCount val="10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222 Транспортные услуги</c:v>
                </c:pt>
                <c:pt idx="5">
                  <c:v>223 Коммунальные услуги</c:v>
                </c:pt>
                <c:pt idx="6">
                  <c:v>225 Работы, услуги по содержанию имущества</c:v>
                </c:pt>
                <c:pt idx="7">
                  <c:v>226 Прочие работы, услуги</c:v>
                </c:pt>
                <c:pt idx="8">
                  <c:v>290 Прочие расходы</c:v>
                </c:pt>
                <c:pt idx="9">
                  <c:v>340 Увеличение стоимости материальных запасов</c:v>
                </c:pt>
              </c:strCache>
            </c:strRef>
          </c:cat>
          <c:val>
            <c:numRef>
              <c:f>('2016'!$D$24:$D$32;'2016'!$D$34)</c:f>
              <c:numCache>
                <c:formatCode>General</c:formatCode>
                <c:ptCount val="10"/>
                <c:pt idx="0">
                  <c:v>9963</c:v>
                </c:pt>
                <c:pt idx="1">
                  <c:v>35</c:v>
                </c:pt>
                <c:pt idx="2">
                  <c:v>2939</c:v>
                </c:pt>
                <c:pt idx="3">
                  <c:v>137</c:v>
                </c:pt>
                <c:pt idx="4">
                  <c:v>35</c:v>
                </c:pt>
                <c:pt idx="5">
                  <c:v>94</c:v>
                </c:pt>
                <c:pt idx="6">
                  <c:v>328</c:v>
                </c:pt>
                <c:pt idx="7">
                  <c:v>600</c:v>
                </c:pt>
                <c:pt idx="8">
                  <c:v>31</c:v>
                </c:pt>
                <c:pt idx="9">
                  <c:v>372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5648221055701372"/>
          <c:y val="0.11765363525950169"/>
          <c:w val="0.33425853018372714"/>
          <c:h val="0.87405796291308635"/>
        </c:manualLayout>
      </c:layout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89534780221688814"/>
          <c:y val="1.430021288925855E-2"/>
        </c:manualLayout>
      </c:layout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Зарплата, страховые взносы, компенсации, соцвыплаты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13049</a:t>
                    </a:r>
                    <a:r>
                      <a:rPr lang="ru-RU" smtClean="0"/>
                      <a:t> </a:t>
                    </a:r>
                  </a:p>
                  <a:p>
                    <a:r>
                      <a:rPr lang="ru-RU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13049</a:t>
                    </a:r>
                    <a:endParaRPr lang="ru-RU" dirty="0" smtClean="0"/>
                  </a:p>
                  <a:p>
                    <a:r>
                      <a:rPr lang="ru-RU" dirty="0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13049</c:v>
                </c:pt>
                <c:pt idx="1">
                  <c:v>13049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Хоз.затраты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6840</a:t>
                    </a:r>
                    <a:endParaRPr lang="ru-RU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/>
                      <a:t>тыс. руб.</a:t>
                    </a:r>
                    <a:endParaRPr lang="en-US" sz="1800" b="0" i="0" baseline="0" dirty="0" smtClean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-3.0634653534128867E-3"/>
                  <c:y val="3.3367163408269972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mtClean="0"/>
                      <a:t>1454</a:t>
                    </a:r>
                    <a:endParaRPr lang="ru-RU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smtClean="0"/>
                      <a:t>тыс. руб.</a:t>
                    </a:r>
                    <a:endParaRPr lang="en-US" sz="1800" b="0" i="0" baseline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6840</c:v>
                </c:pt>
                <c:pt idx="1">
                  <c:v>1454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</c:v>
                </c:pt>
              </c:strCache>
            </c:strRef>
          </c:tx>
          <c:dLbls>
            <c:dLbl>
              <c:idx val="0"/>
              <c:layout>
                <c:manualLayout>
                  <c:x val="1.233418692252471E-2"/>
                  <c:y val="-4.2513106651813473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31</a:t>
                    </a:r>
                    <a:endParaRPr lang="ru-RU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/>
                      <a:t>тыс. руб.</a:t>
                    </a:r>
                    <a:endParaRPr lang="en-US" sz="1800" b="0" i="0" baseline="0" dirty="0" smtClean="0"/>
                  </a:p>
                </c:rich>
              </c:tx>
              <c:spPr/>
              <c:showVal val="1"/>
            </c:dLbl>
            <c:dLbl>
              <c:idx val="1"/>
              <c:layout>
                <c:manualLayout>
                  <c:x val="4.6295715586911722E-3"/>
                  <c:y val="-4.0552363551197013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 smtClean="0"/>
                      <a:t>31</a:t>
                    </a:r>
                    <a:endParaRPr lang="ru-RU" dirty="0" smtClean="0"/>
                  </a:p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0" i="0" u="none" strike="noStrike" kern="1200" baseline="0">
                        <a:solidFill>
                          <a:prstClr val="white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b="0" i="0" baseline="0" dirty="0" smtClean="0"/>
                      <a:t>тыс. руб.</a:t>
                    </a:r>
                    <a:endParaRPr lang="en-US" sz="1800" b="0" i="0" baseline="0" dirty="0" smtClean="0"/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31</c:v>
                </c:pt>
                <c:pt idx="1">
                  <c:v>31</c:v>
                </c:pt>
              </c:numCache>
            </c:numRef>
          </c:val>
        </c:ser>
        <c:gapWidth val="55"/>
        <c:gapDepth val="55"/>
        <c:shape val="box"/>
        <c:axId val="65652608"/>
        <c:axId val="65654144"/>
        <c:axId val="0"/>
      </c:bar3DChart>
      <c:catAx>
        <c:axId val="65652608"/>
        <c:scaling>
          <c:orientation val="minMax"/>
        </c:scaling>
        <c:axPos val="b"/>
        <c:majorTickMark val="none"/>
        <c:tickLblPos val="nextTo"/>
        <c:crossAx val="65654144"/>
        <c:crosses val="autoZero"/>
        <c:auto val="1"/>
        <c:lblAlgn val="ctr"/>
        <c:lblOffset val="100"/>
      </c:catAx>
      <c:valAx>
        <c:axId val="65654144"/>
        <c:scaling>
          <c:orientation val="minMax"/>
          <c:max val="22000"/>
          <c:min val="0"/>
        </c:scaling>
        <c:axPos val="l"/>
        <c:majorGridlines/>
        <c:numFmt formatCode="General" sourceLinked="1"/>
        <c:majorTickMark val="none"/>
        <c:tickLblPos val="none"/>
        <c:crossAx val="656526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18466472663265"/>
          <c:y val="0.41845087783039131"/>
          <c:w val="0.3016249392131285"/>
          <c:h val="0.48810623894642335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6.4045683894198541E-2"/>
          <c:y val="0.24194867562952024"/>
          <c:w val="0.55305841528227762"/>
          <c:h val="0.67607353665944769"/>
        </c:manualLayout>
      </c:layout>
      <c:pie3DChart>
        <c:varyColors val="1"/>
        <c:ser>
          <c:idx val="0"/>
          <c:order val="0"/>
          <c:tx>
            <c:strRef>
              <c:f>'2016'!$A$16</c:f>
              <c:strCache>
                <c:ptCount val="1"/>
                <c:pt idx="0">
                  <c:v>Расходы по содержанию общественных приемных  (раздел 0113)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2.1193514793081313E-2"/>
                  <c:y val="-4.7490974108585861E-2"/>
                </c:manualLayout>
              </c:layout>
              <c:showPercent val="1"/>
            </c:dLbl>
            <c:dLbl>
              <c:idx val="1"/>
              <c:layout>
                <c:manualLayout>
                  <c:x val="7.6405237046687016E-3"/>
                  <c:y val="-2.9841488154592029E-2"/>
                </c:manualLayout>
              </c:layout>
              <c:showPercent val="1"/>
            </c:dLbl>
            <c:dLbl>
              <c:idx val="2"/>
              <c:layout>
                <c:manualLayout>
                  <c:x val="6.6727537535114109E-2"/>
                  <c:y val="1.7199050991988447E-2"/>
                </c:manualLayout>
              </c:layout>
              <c:showPercent val="1"/>
            </c:dLbl>
            <c:numFmt formatCode="0.00%" sourceLinked="0"/>
            <c:txPr>
              <a:bodyPr/>
              <a:lstStyle/>
              <a:p>
                <a:pPr>
                  <a:defRPr sz="1200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('2016'!$A$17:$A$20;'2016'!$A$22)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('2016'!$D$17:$D$20;'2016'!$D$22)</c:f>
              <c:numCache>
                <c:formatCode>General</c:formatCode>
                <c:ptCount val="5"/>
                <c:pt idx="0">
                  <c:v>545</c:v>
                </c:pt>
                <c:pt idx="1">
                  <c:v>841</c:v>
                </c:pt>
                <c:pt idx="2">
                  <c:v>562</c:v>
                </c:pt>
                <c:pt idx="3">
                  <c:v>31735</c:v>
                </c:pt>
                <c:pt idx="4">
                  <c:v>4276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9852458523127059"/>
          <c:y val="0.33404867412478167"/>
          <c:w val="0.29265695015368676"/>
          <c:h val="0.44874560549689091"/>
        </c:manualLayout>
      </c:layout>
      <c:txPr>
        <a:bodyPr/>
        <a:lstStyle/>
        <a:p>
          <a:pPr rtl="0">
            <a:defRPr sz="1200" baseline="0"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</c:chart>
  <c:spPr>
    <a:ln>
      <a:noFill/>
    </a:ln>
  </c:sp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160" b="1" i="0" u="none" strike="noStrike" baseline="0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14168598716827074"/>
          <c:y val="8.4180979826834704E-3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общегосудаственные вопросы, тыс.руб.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-4.6296296296296337E-3"/>
                  <c:y val="0.2974394620548161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38886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0.2834092987503433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37959</a:t>
                    </a:r>
                    <a:endParaRPr lang="ru-RU" dirty="0" smtClean="0"/>
                  </a:p>
                  <a:p>
                    <a:r>
                      <a:rPr lang="ru-RU" dirty="0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20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38886</c:v>
                </c:pt>
                <c:pt idx="1">
                  <c:v>37959</c:v>
                </c:pt>
              </c:numCache>
            </c:numRef>
          </c:val>
        </c:ser>
        <c:shape val="box"/>
        <c:axId val="65469440"/>
        <c:axId val="65630208"/>
        <c:axId val="0"/>
      </c:bar3DChart>
      <c:catAx>
        <c:axId val="65469440"/>
        <c:scaling>
          <c:orientation val="minMax"/>
        </c:scaling>
        <c:axPos val="b"/>
        <c:tickLblPos val="nextTo"/>
        <c:crossAx val="65630208"/>
        <c:crosses val="autoZero"/>
        <c:auto val="1"/>
        <c:lblAlgn val="ctr"/>
        <c:lblOffset val="100"/>
      </c:catAx>
      <c:valAx>
        <c:axId val="65630208"/>
        <c:scaling>
          <c:orientation val="minMax"/>
          <c:min val="0"/>
        </c:scaling>
        <c:axPos val="l"/>
        <c:majorGridlines/>
        <c:numFmt formatCode="General" sourceLinked="1"/>
        <c:majorTickMark val="none"/>
        <c:tickLblPos val="none"/>
        <c:crossAx val="654694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160" b="1" i="0" u="none" strike="noStrike" baseline="0" dirty="0" smtClean="0"/>
              <a:t> </a:t>
            </a:r>
            <a:endParaRPr lang="ru-RU" dirty="0"/>
          </a:p>
        </c:rich>
      </c:tx>
      <c:layout>
        <c:manualLayout>
          <c:xMode val="edge"/>
          <c:yMode val="edge"/>
          <c:x val="0.14168598716827074"/>
          <c:y val="8.4180979826834704E-3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целевые программы, тыс.руб.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4.6296296296296346E-3"/>
                  <c:y val="0.2974394620548162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</a:t>
                    </a:r>
                    <a:r>
                      <a:rPr lang="ru-RU" dirty="0" smtClean="0"/>
                      <a:t> 199</a:t>
                    </a:r>
                  </a:p>
                  <a:p>
                    <a:r>
                      <a:rPr lang="ru-RU" dirty="0" smtClean="0"/>
                      <a:t>тыс. руб.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1728395061728392E-3"/>
                  <c:y val="7.9401444510262251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14</a:t>
                    </a:r>
                    <a:r>
                      <a:rPr lang="en-US" baseline="0" dirty="0" smtClean="0">
                        <a:solidFill>
                          <a:schemeClr val="tx1"/>
                        </a:solidFill>
                      </a:rPr>
                      <a:t>9</a:t>
                    </a:r>
                    <a:endParaRPr lang="ru-RU" baseline="0" dirty="0" smtClean="0">
                      <a:solidFill>
                        <a:schemeClr val="tx1"/>
                      </a:solidFill>
                    </a:endParaRPr>
                  </a:p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тыс. руб.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2200" baseline="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2015 год</c:v>
                </c:pt>
                <c:pt idx="1">
                  <c:v>2016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1199</c:v>
                </c:pt>
                <c:pt idx="1">
                  <c:v>149</c:v>
                </c:pt>
              </c:numCache>
            </c:numRef>
          </c:val>
        </c:ser>
        <c:shape val="box"/>
        <c:axId val="65422464"/>
        <c:axId val="86350848"/>
        <c:axId val="0"/>
      </c:bar3DChart>
      <c:catAx>
        <c:axId val="65422464"/>
        <c:scaling>
          <c:orientation val="minMax"/>
        </c:scaling>
        <c:axPos val="b"/>
        <c:tickLblPos val="nextTo"/>
        <c:crossAx val="86350848"/>
        <c:crosses val="autoZero"/>
        <c:auto val="1"/>
        <c:lblAlgn val="ctr"/>
        <c:lblOffset val="100"/>
      </c:catAx>
      <c:valAx>
        <c:axId val="86350848"/>
        <c:scaling>
          <c:orientation val="minMax"/>
          <c:min val="0"/>
        </c:scaling>
        <c:axPos val="l"/>
        <c:majorGridlines/>
        <c:numFmt formatCode="General" sourceLinked="1"/>
        <c:majorTickMark val="none"/>
        <c:tickLblPos val="none"/>
        <c:crossAx val="6542246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0.46559</cdr:x>
      <cdr:y>0.08974</cdr:y>
    </cdr:from>
    <cdr:to>
      <cdr:x>0.63205</cdr:x>
      <cdr:y>0.22673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3826768" y="504056"/>
          <a:ext cx="1368178" cy="769421"/>
        </a:xfrm>
        <a:prstGeom xmlns:a="http://schemas.openxmlformats.org/drawingml/2006/main" prst="wedgeRoundRectCallout">
          <a:avLst>
            <a:gd name="adj1" fmla="val -20833"/>
            <a:gd name="adj2" fmla="val 68482"/>
            <a:gd name="adj3" fmla="val 16667"/>
          </a:avLst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119 861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0.18524</cdr:x>
      <cdr:y>0</cdr:y>
    </cdr:from>
    <cdr:to>
      <cdr:x>0.78974</cdr:x>
      <cdr:y>0.06579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2512" y="0"/>
          <a:ext cx="49685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Уменьшение расходов составит 6 608 тыс.рублей или 5,2%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0.21152</cdr:x>
      <cdr:y>0.0641</cdr:y>
    </cdr:from>
    <cdr:to>
      <cdr:x>0.37798</cdr:x>
      <cdr:y>0.20108</cdr:y>
    </cdr:to>
    <cdr:sp macro="" textlink="">
      <cdr:nvSpPr>
        <cdr:cNvPr id="4" name="Скругленная прямоугольная выноска 3"/>
        <cdr:cNvSpPr/>
      </cdr:nvSpPr>
      <cdr:spPr>
        <a:xfrm xmlns:a="http://schemas.openxmlformats.org/drawingml/2006/main">
          <a:off x="1738536" y="360040"/>
          <a:ext cx="1368177" cy="769366"/>
        </a:xfrm>
        <a:prstGeom xmlns:a="http://schemas.openxmlformats.org/drawingml/2006/main" prst="wedgeRoundRectCallout">
          <a:avLst>
            <a:gd name="adj1" fmla="val -20833"/>
            <a:gd name="adj2" fmla="val 63603"/>
            <a:gd name="adj3" fmla="val 16667"/>
          </a:avLst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126 469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0.52691</cdr:x>
      <cdr:y>0.09333</cdr:y>
    </cdr:from>
    <cdr:to>
      <cdr:x>0.69336</cdr:x>
      <cdr:y>0.23214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4330824" y="504056"/>
          <a:ext cx="1368096" cy="749657"/>
        </a:xfrm>
        <a:prstGeom xmlns:a="http://schemas.openxmlformats.org/drawingml/2006/main" prst="wedgeRoundRectCallout">
          <a:avLst>
            <a:gd name="adj1" fmla="val -20833"/>
            <a:gd name="adj2" fmla="val 68482"/>
            <a:gd name="adj3" fmla="val 16667"/>
          </a:avLst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67 368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0.18524</cdr:x>
      <cdr:y>0.08</cdr:y>
    </cdr:from>
    <cdr:to>
      <cdr:x>0.3517</cdr:x>
      <cdr:y>0.21882</cdr:y>
    </cdr:to>
    <cdr:sp macro="" textlink="">
      <cdr:nvSpPr>
        <cdr:cNvPr id="3" name="Скругленная прямоугольная выноска 2"/>
        <cdr:cNvSpPr/>
      </cdr:nvSpPr>
      <cdr:spPr>
        <a:xfrm xmlns:a="http://schemas.openxmlformats.org/drawingml/2006/main">
          <a:off x="1522512" y="432048"/>
          <a:ext cx="1368177" cy="749711"/>
        </a:xfrm>
        <a:prstGeom xmlns:a="http://schemas.openxmlformats.org/drawingml/2006/main" prst="wedgeRoundRectCallout">
          <a:avLst>
            <a:gd name="adj1" fmla="val -20833"/>
            <a:gd name="adj2" fmla="val 68482"/>
            <a:gd name="adj3" fmla="val 16667"/>
          </a:avLst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67 663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0.17648</cdr:x>
      <cdr:y>0</cdr:y>
    </cdr:from>
    <cdr:to>
      <cdr:x>0.78098</cdr:x>
      <cdr:y>0.06667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450504" y="-72008"/>
          <a:ext cx="49685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Уменьшение расходов составит 295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0.47023</cdr:x>
      <cdr:y>0.17568</cdr:y>
    </cdr:from>
    <cdr:to>
      <cdr:x>0.63525</cdr:x>
      <cdr:y>0.31081</cdr:y>
    </cdr:to>
    <cdr:sp macro="" textlink="">
      <cdr:nvSpPr>
        <cdr:cNvPr id="3" name="Скругленная прямоугольная выноска 2"/>
        <cdr:cNvSpPr/>
      </cdr:nvSpPr>
      <cdr:spPr>
        <a:xfrm xmlns:a="http://schemas.openxmlformats.org/drawingml/2006/main">
          <a:off x="3898776" y="936104"/>
          <a:ext cx="1368224" cy="720053"/>
        </a:xfrm>
        <a:prstGeom xmlns:a="http://schemas.openxmlformats.org/drawingml/2006/main" prst="wedgeRoundRectCallout">
          <a:avLst>
            <a:gd name="adj1" fmla="val -20833"/>
            <a:gd name="adj2" fmla="val 90437"/>
            <a:gd name="adj3" fmla="val 16667"/>
          </a:avLst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b="1" smtClean="0">
              <a:latin typeface="Times New Roman" pitchFamily="18" charset="0"/>
              <a:cs typeface="Times New Roman" pitchFamily="18" charset="0"/>
            </a:rPr>
            <a:t>14 534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0.20968</cdr:x>
      <cdr:y>0.05405</cdr:y>
    </cdr:from>
    <cdr:to>
      <cdr:x>0.37469</cdr:x>
      <cdr:y>0.18918</cdr:y>
    </cdr:to>
    <cdr:sp macro="" textlink="">
      <cdr:nvSpPr>
        <cdr:cNvPr id="4" name="Скругленная прямоугольная выноска 3"/>
        <cdr:cNvSpPr/>
      </cdr:nvSpPr>
      <cdr:spPr>
        <a:xfrm xmlns:a="http://schemas.openxmlformats.org/drawingml/2006/main">
          <a:off x="1738536" y="288032"/>
          <a:ext cx="1368141" cy="720053"/>
        </a:xfrm>
        <a:prstGeom xmlns:a="http://schemas.openxmlformats.org/drawingml/2006/main" prst="wedgeRoundRectCallout">
          <a:avLst>
            <a:gd name="adj1" fmla="val -21501"/>
            <a:gd name="adj2" fmla="val 61230"/>
            <a:gd name="adj3" fmla="val 16667"/>
          </a:avLst>
        </a:prstGeom>
        <a:solidFill xmlns:a="http://schemas.openxmlformats.org/drawingml/2006/main">
          <a:srgbClr val="4F81BD"/>
        </a:solidFill>
        <a:ln xmlns:a="http://schemas.openxmlformats.org/drawingml/2006/main" w="25400" cap="flat" cmpd="sng" algn="ctr">
          <a:solidFill>
            <a:srgbClr val="4F81BD">
              <a:shade val="50000"/>
            </a:srgbClr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19 920 тыс.рублей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Уменьшение расходов на содержание КСП составит 5 386 тыс.рублей                                  </a:t>
          </a:r>
        </a:p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89CC-2641-4415-8EC1-901F05133A6B}" type="datetimeFigureOut">
              <a:rPr lang="ru-RU" smtClean="0"/>
              <a:pPr/>
              <a:t>19.06.2015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Бюджетные ассигнования </a:t>
            </a:r>
            <a:br>
              <a:rPr lang="ru-RU" dirty="0" smtClean="0"/>
            </a:br>
            <a:r>
              <a:rPr lang="ru-RU" dirty="0" smtClean="0"/>
              <a:t>Думы городского округа Тольятти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2015г.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2015г.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Бюджетные ассигнования Думы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1925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Расходы по содержанию Думы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Ассигнования по содержанию Думы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1925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по содержанию </a:t>
            </a:r>
            <a:br>
              <a:rPr lang="ru-RU" dirty="0" smtClean="0"/>
            </a:br>
            <a:r>
              <a:rPr lang="ru-RU" dirty="0" smtClean="0"/>
              <a:t>контрольно-счетной палаты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контрольно-счетной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по содержанию </a:t>
            </a:r>
            <a:br>
              <a:rPr lang="ru-RU" dirty="0" smtClean="0"/>
            </a:br>
            <a:r>
              <a:rPr lang="ru-RU" dirty="0" smtClean="0"/>
              <a:t>общественных приемных</a:t>
            </a:r>
            <a:endParaRPr lang="ru-RU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251520" y="1600200"/>
          <a:ext cx="8640960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Ассигнования на общегосударственные расходы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700808"/>
            <a:ext cx="87129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Уменьшение общегосударственных р</a:t>
            </a:r>
            <a:r>
              <a:rPr lang="ru-RU" dirty="0" smtClean="0"/>
              <a:t>асходов на 927 тыс.руб.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Ассигнования на целевые программы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700808"/>
            <a:ext cx="87129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/>
              <a:t>Уменьшение расходов на целевые программы</a:t>
            </a:r>
            <a:r>
              <a:rPr lang="ru-RU" dirty="0" smtClean="0"/>
              <a:t> на 1 050 тыс.руб.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260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Бюджетные ассигнования  Думы городского округа Тольятти</vt:lpstr>
      <vt:lpstr>Бюджетные ассигнования Думы</vt:lpstr>
      <vt:lpstr>Расходы по содержанию Думы</vt:lpstr>
      <vt:lpstr>Ассигнования по содержанию Думы</vt:lpstr>
      <vt:lpstr>Расходы по содержанию  контрольно-счетной палаты</vt:lpstr>
      <vt:lpstr>Ассигнования на содержание  контрольно-счетной палаты</vt:lpstr>
      <vt:lpstr>Расходы по содержанию  общественных приемных</vt:lpstr>
      <vt:lpstr>Ассигнования на общегосударственные расходы</vt:lpstr>
      <vt:lpstr>Ассигнования на целевые программы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Бюджетные ассигнования  Думы городского округа Тольятти</dc:title>
  <dc:creator>guan</dc:creator>
  <cp:lastModifiedBy>guan</cp:lastModifiedBy>
  <cp:revision>38</cp:revision>
  <dcterms:created xsi:type="dcterms:W3CDTF">2015-06-15T04:43:17Z</dcterms:created>
  <dcterms:modified xsi:type="dcterms:W3CDTF">2015-06-19T11:18:14Z</dcterms:modified>
</cp:coreProperties>
</file>