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5" r:id="rId6"/>
    <p:sldId id="259" r:id="rId7"/>
    <p:sldId id="263" r:id="rId8"/>
    <p:sldId id="266" r:id="rId9"/>
    <p:sldId id="275" r:id="rId10"/>
    <p:sldId id="267" r:id="rId11"/>
    <p:sldId id="268" r:id="rId12"/>
    <p:sldId id="273" r:id="rId13"/>
    <p:sldId id="277" r:id="rId14"/>
    <p:sldId id="278" r:id="rId15"/>
    <p:sldId id="262" r:id="rId16"/>
    <p:sldId id="274" r:id="rId17"/>
    <p:sldId id="276" r:id="rId18"/>
    <p:sldId id="271" r:id="rId19"/>
    <p:sldId id="270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D3C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415685"/>
      </p:ext>
    </p:extLst>
  </p:cSld>
  <p:clrMapOvr>
    <a:masterClrMapping/>
  </p:clrMapOvr>
  <p:transition spd="slow"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353" y="260648"/>
            <a:ext cx="724811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Администрация </a:t>
            </a:r>
            <a:r>
              <a:rPr lang="ru-RU" dirty="0" err="1" smtClean="0"/>
              <a:t>г.о</a:t>
            </a:r>
            <a:r>
              <a:rPr lang="ru-RU" dirty="0" smtClean="0"/>
              <a:t>. Тольятти</a:t>
            </a:r>
            <a:br>
              <a:rPr lang="ru-RU" dirty="0" smtClean="0"/>
            </a:br>
            <a:r>
              <a:rPr lang="ru-RU" dirty="0" smtClean="0"/>
              <a:t>Управление взаимодействия с общественностью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9144000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 smtClean="0"/>
          </a:p>
        </p:txBody>
      </p:sp>
      <p:sp>
        <p:nvSpPr>
          <p:cNvPr id="7" name="Текст 2"/>
          <p:cNvSpPr txBox="1">
            <a:spLocks/>
          </p:cNvSpPr>
          <p:nvPr userDrawn="1"/>
        </p:nvSpPr>
        <p:spPr>
          <a:xfrm>
            <a:off x="0" y="980728"/>
            <a:ext cx="91440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 userDrawn="1"/>
        </p:nvSpPr>
        <p:spPr>
          <a:xfrm flipV="1">
            <a:off x="467544" y="3869926"/>
            <a:ext cx="8265344" cy="279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5000636"/>
            <a:ext cx="9144000" cy="1857364"/>
            <a:chOff x="0" y="4733757"/>
            <a:chExt cx="9144000" cy="2124243"/>
          </a:xfrm>
        </p:grpSpPr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4751763"/>
              <a:ext cx="3144706" cy="210623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31840" y="4751760"/>
              <a:ext cx="3044288" cy="210624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6176" y="4733757"/>
              <a:ext cx="2987824" cy="2124243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44" y="116632"/>
            <a:ext cx="781050" cy="95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 spd="slow" advClick="0" advTm="5000">
    <p:wipe dir="r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7030A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rikalobanowa@rambler.ru" TargetMode="External"/><Relationship Id="rId2" Type="http://schemas.openxmlformats.org/officeDocument/2006/relationships/hyperlink" Target="https://tgl.ru/structure/department/obschestvennaya-organizaciya-samarskoy-oblasti-regionalnyy-centr-nemeckoy-kultury-nadezhd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</a:t>
            </a:r>
            <a:r>
              <a:rPr lang="ru-RU" sz="1600" b="1" dirty="0" smtClean="0">
                <a:solidFill>
                  <a:srgbClr val="0066CC"/>
                </a:solidFill>
              </a:rPr>
              <a:t>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3589570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5D3C9E"/>
                </a:solidFill>
              </a:rPr>
              <a:t>ОБЩЕСТВЕННАЯ ОРГАНИЗАЦИЯ САМАРСКОЙ ОБЛАСТИ – РЕГИОНАЛЬНЫЙ ЦЕНТР НЕМЕЦКОЙ КУЛЬТУРЫ «НАДЕЖДА».</a:t>
            </a:r>
          </a:p>
          <a:p>
            <a:r>
              <a:rPr lang="ru-RU" sz="3200" u="sng" dirty="0" smtClean="0">
                <a:solidFill>
                  <a:srgbClr val="5D3C9E"/>
                </a:solidFill>
              </a:rPr>
              <a:t>ТОЛЬЯТТИНСКИЙ ФИЛИАЛ «ВОЗРОЖДЕНИЕ»</a:t>
            </a:r>
            <a:endParaRPr lang="ru-RU" sz="3200" dirty="0" smtClean="0">
              <a:solidFill>
                <a:srgbClr val="5D3C9E"/>
              </a:solidFill>
            </a:endParaRPr>
          </a:p>
          <a:p>
            <a:pPr lvl="0"/>
            <a:endParaRPr lang="ru-RU" sz="2000" dirty="0" smtClean="0">
              <a:solidFill>
                <a:srgbClr val="5D3C9E"/>
              </a:solidFill>
            </a:endParaRPr>
          </a:p>
          <a:p>
            <a:pPr lvl="0"/>
            <a:endParaRPr lang="ru-RU" sz="2000" dirty="0" smtClean="0">
              <a:solidFill>
                <a:srgbClr val="5D3C9E"/>
              </a:solidFill>
            </a:endParaRPr>
          </a:p>
          <a:p>
            <a:pPr lvl="0"/>
            <a:endParaRPr lang="ru-RU" sz="2000" dirty="0" smtClean="0">
              <a:solidFill>
                <a:srgbClr val="5D3C9E"/>
              </a:solidFill>
            </a:endParaRPr>
          </a:p>
          <a:p>
            <a:pPr lvl="0"/>
            <a:r>
              <a:rPr lang="ru-RU" sz="2000" dirty="0" smtClean="0">
                <a:solidFill>
                  <a:srgbClr val="5D3C9E"/>
                </a:solidFill>
              </a:rPr>
              <a:t>Зарегистрирован </a:t>
            </a:r>
            <a:r>
              <a:rPr lang="ru-RU" sz="2000" dirty="0">
                <a:solidFill>
                  <a:srgbClr val="5D3C9E"/>
                </a:solidFill>
              </a:rPr>
              <a:t>17 января 1990 года.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96444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964488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D3C9E"/>
                </a:solidFill>
              </a:rPr>
              <a:t>ТВОРЧЕСКИЕ КОЛЛЕКТИВЫ </a:t>
            </a:r>
            <a:r>
              <a:rPr lang="ru-RU" sz="3200" dirty="0" smtClean="0">
                <a:solidFill>
                  <a:srgbClr val="5D3C9E"/>
                </a:solidFill>
              </a:rPr>
              <a:t>ОРГАНИЗАЦИИ</a:t>
            </a:r>
            <a:endParaRPr lang="ru-RU" sz="3200" dirty="0" smtClean="0">
              <a:solidFill>
                <a:srgbClr val="5D3C9E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31912" y="1925216"/>
            <a:ext cx="8344544" cy="264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0" dirty="0" smtClean="0">
                <a:solidFill>
                  <a:srgbClr val="5D3C9E"/>
                </a:solidFill>
              </a:rPr>
              <a:t>Народный ансамбль немецкой песни «Эрика» основан в 1992 году. Неоднократно становился  дипломантом региональных и межрегиональных фестивалей немецкой культуры, обладатель наград за внесение вклада в возрождение, сохранение и развитие немецкой культуры.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31912" y="1349152"/>
            <a:ext cx="8344544" cy="423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12333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51" t="4333" r="36787" b="11655"/>
          <a:stretch/>
        </p:blipFill>
        <p:spPr>
          <a:xfrm>
            <a:off x="6500826" y="1357298"/>
            <a:ext cx="2149816" cy="2695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57" t="11401" r="21021" b="6275"/>
          <a:stretch/>
        </p:blipFill>
        <p:spPr>
          <a:xfrm>
            <a:off x="357158" y="1357298"/>
            <a:ext cx="2590800" cy="213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2" t="2424" r="3979" b="2222"/>
          <a:stretch/>
        </p:blipFill>
        <p:spPr>
          <a:xfrm>
            <a:off x="4929190" y="1857364"/>
            <a:ext cx="1901387" cy="2695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00364" y="114298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D3C9E"/>
                </a:solidFill>
              </a:rPr>
              <a:t>АНСАМБЛЬ НЕМЕЦКОЙ ПЕСНИ «ЭРИКА</a:t>
            </a:r>
            <a:r>
              <a:rPr lang="ru-RU" dirty="0" smtClean="0">
                <a:solidFill>
                  <a:srgbClr val="5D3C9E"/>
                </a:solidFill>
              </a:rPr>
              <a:t>» </a:t>
            </a:r>
            <a:endParaRPr lang="ru-RU" dirty="0">
              <a:solidFill>
                <a:srgbClr val="5D3C9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66" t="12761" r="9436" b="4194"/>
          <a:stretch/>
        </p:blipFill>
        <p:spPr>
          <a:xfrm>
            <a:off x="2357422" y="2643182"/>
            <a:ext cx="2784640" cy="2045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5457273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rXbgGiXUhM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r="16406" b="9730"/>
          <a:stretch>
            <a:fillRect/>
          </a:stretch>
        </p:blipFill>
        <p:spPr>
          <a:xfrm>
            <a:off x="5357818" y="2285992"/>
            <a:ext cx="3375199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964488" cy="57606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5D3C9E"/>
                </a:solidFill>
              </a:rPr>
              <a:t>ТВОРЧЕСКИЕ КОЛЛЕКТИВЫ ОРГАНИЗАЦИИ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31912" y="1349152"/>
            <a:ext cx="8344544" cy="423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7" t="15229" r="24076" b="736"/>
          <a:stretch/>
        </p:blipFill>
        <p:spPr>
          <a:xfrm>
            <a:off x="428596" y="2214554"/>
            <a:ext cx="3460944" cy="2585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357554" y="1785926"/>
            <a:ext cx="23977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D3C9E"/>
                </a:solidFill>
              </a:rPr>
              <a:t>ВОКАЛЬНЫЙ КРУЖОК</a:t>
            </a:r>
            <a:endParaRPr lang="ru-RU" b="1" dirty="0">
              <a:solidFill>
                <a:srgbClr val="5D3C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99791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7IiJTvUoyM.jpg"/>
          <p:cNvPicPr>
            <a:picLocks noChangeAspect="1"/>
          </p:cNvPicPr>
          <p:nvPr/>
        </p:nvPicPr>
        <p:blipFill>
          <a:blip r:embed="rId2"/>
          <a:srcRect l="5469" t="15842" r="3125" b="7597"/>
          <a:stretch>
            <a:fillRect/>
          </a:stretch>
        </p:blipFill>
        <p:spPr>
          <a:xfrm>
            <a:off x="285720" y="1857364"/>
            <a:ext cx="5272124" cy="2928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196752"/>
            <a:ext cx="5000660" cy="5177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D3C9E"/>
                </a:solidFill>
              </a:rPr>
              <a:t>МЕРОПРИЯТИЯ: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2000" y="2213248"/>
            <a:ext cx="4032956" cy="186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2214554"/>
            <a:ext cx="300039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D3C9E"/>
                </a:solidFill>
              </a:rPr>
              <a:t>Областной </a:t>
            </a:r>
            <a:r>
              <a:rPr lang="ru-RU" sz="2400" b="1" dirty="0" err="1" smtClean="0">
                <a:solidFill>
                  <a:srgbClr val="5D3C9E"/>
                </a:solidFill>
              </a:rPr>
              <a:t>этнофест</a:t>
            </a:r>
            <a:r>
              <a:rPr lang="ru-RU" sz="2400" b="1" dirty="0" smtClean="0">
                <a:solidFill>
                  <a:srgbClr val="5D3C9E"/>
                </a:solidFill>
              </a:rPr>
              <a:t> «Все мы – Россия»,   г. Самара, 2019 г.</a:t>
            </a:r>
            <a:endParaRPr lang="ru-RU" sz="2400" b="1" dirty="0">
              <a:solidFill>
                <a:srgbClr val="5D3C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269843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QgxpbfB7H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3821607" cy="2546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196752"/>
            <a:ext cx="5000660" cy="5177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D3C9E"/>
                </a:solidFill>
              </a:rPr>
              <a:t>МЕРОПРИЯТИЯ: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214818"/>
            <a:ext cx="30003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D3C9E"/>
                </a:solidFill>
              </a:rPr>
              <a:t>Концерт  «Закружилась осень золотая» в КЦ «Автоград»</a:t>
            </a:r>
            <a:endParaRPr lang="ru-RU" sz="1600" b="1" dirty="0">
              <a:solidFill>
                <a:srgbClr val="5D3C9E"/>
              </a:solidFill>
            </a:endParaRPr>
          </a:p>
        </p:txBody>
      </p:sp>
      <p:pic>
        <p:nvPicPr>
          <p:cNvPr id="10" name="Рисунок 9" descr="NiPNB2dAub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928802"/>
            <a:ext cx="3786214" cy="2524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500826" y="4286256"/>
            <a:ext cx="22860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5D3C9E"/>
                </a:solidFill>
              </a:rPr>
              <a:t>День города Тольятти</a:t>
            </a:r>
            <a:endParaRPr lang="ru-RU" sz="1600" b="1" dirty="0">
              <a:solidFill>
                <a:srgbClr val="5D3C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269843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196752"/>
            <a:ext cx="5000660" cy="5177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D3C9E"/>
                </a:solidFill>
              </a:rPr>
              <a:t>МЕРОПРИЯТИЯ:</a:t>
            </a:r>
          </a:p>
        </p:txBody>
      </p:sp>
      <p:pic>
        <p:nvPicPr>
          <p:cNvPr id="6" name="Рисунок 5" descr="assRMNrpErc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285720" y="2000240"/>
            <a:ext cx="3786213" cy="2523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L3BRwX1hDT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173" y="2000240"/>
            <a:ext cx="3769637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28728" y="4286256"/>
            <a:ext cx="6357982" cy="5013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ru-RU" sz="1800" dirty="0" smtClean="0">
                <a:solidFill>
                  <a:srgbClr val="5D3C9E"/>
                </a:solidFill>
              </a:rPr>
              <a:t>Участие в выставках, организация дней немецкой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1978269843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5NcLzvDrFw.jpg"/>
          <p:cNvPicPr>
            <a:picLocks noChangeAspect="1"/>
          </p:cNvPicPr>
          <p:nvPr/>
        </p:nvPicPr>
        <p:blipFill>
          <a:blip r:embed="rId2" cstate="print"/>
          <a:srcRect l="5468" t="7291" r="7031" b="9375"/>
          <a:stretch>
            <a:fillRect/>
          </a:stretch>
        </p:blipFill>
        <p:spPr>
          <a:xfrm>
            <a:off x="4786314" y="1857364"/>
            <a:ext cx="370048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42984"/>
            <a:ext cx="8712968" cy="34381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5D3C9E"/>
                </a:solidFill>
              </a:rPr>
              <a:t>МЕРОПРИЯТИЯ:</a:t>
            </a:r>
          </a:p>
          <a:p>
            <a:endParaRPr lang="ru-RU" dirty="0" smtClean="0">
              <a:solidFill>
                <a:srgbClr val="5D3C9E"/>
              </a:solidFill>
            </a:endParaRPr>
          </a:p>
          <a:p>
            <a:pPr algn="l"/>
            <a:endParaRPr lang="ru-RU" sz="1600" b="0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 descr="vFk0UlxKg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72066" y="4214818"/>
            <a:ext cx="378621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5D3C9E"/>
                </a:solidFill>
              </a:rPr>
              <a:t>Изучение истории первых немецких поселений на территории Самарской области</a:t>
            </a:r>
            <a:r>
              <a:rPr lang="ru-RU" sz="1400" dirty="0" smtClean="0">
                <a:solidFill>
                  <a:srgbClr val="5D3C9E"/>
                </a:solidFill>
              </a:rPr>
              <a:t>.</a:t>
            </a:r>
            <a:endParaRPr lang="ru-RU" sz="1400" dirty="0">
              <a:solidFill>
                <a:srgbClr val="5D3C9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429132"/>
            <a:ext cx="242889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D3C9E"/>
                </a:solidFill>
              </a:rPr>
              <a:t>Историческая викторина</a:t>
            </a:r>
            <a:endParaRPr lang="ru-RU" sz="1600" b="1" dirty="0">
              <a:solidFill>
                <a:srgbClr val="5D3C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79929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5D3C9E"/>
                </a:solidFill>
              </a:rPr>
              <a:t>ОСНОВНЫЕ НАЦИОНАЛЬНЫЕ ПРАЗДНИКИ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2000" y="2213248"/>
            <a:ext cx="4032956" cy="186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D3C9E"/>
                </a:solidFill>
              </a:rPr>
              <a:t>4 предрождественских </a:t>
            </a:r>
            <a:r>
              <a:rPr lang="ru-RU" sz="2400" dirty="0" smtClean="0">
                <a:solidFill>
                  <a:srgbClr val="5D3C9E"/>
                </a:solidFill>
              </a:rPr>
              <a:t>воскресенья </a:t>
            </a:r>
            <a:r>
              <a:rPr lang="ru-RU" sz="2400" dirty="0">
                <a:solidFill>
                  <a:srgbClr val="5D3C9E"/>
                </a:solidFill>
              </a:rPr>
              <a:t>– </a:t>
            </a:r>
            <a:r>
              <a:rPr lang="ru-RU" sz="2400" dirty="0" err="1" smtClean="0">
                <a:solidFill>
                  <a:srgbClr val="5D3C9E"/>
                </a:solidFill>
              </a:rPr>
              <a:t>Адвенты</a:t>
            </a:r>
            <a:r>
              <a:rPr lang="ru-RU" sz="2400" dirty="0" smtClean="0">
                <a:solidFill>
                  <a:srgbClr val="5D3C9E"/>
                </a:solidFill>
              </a:rPr>
              <a:t>.</a:t>
            </a:r>
            <a:endParaRPr lang="ru-RU" sz="2400" dirty="0">
              <a:solidFill>
                <a:srgbClr val="5D3C9E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5D3C9E"/>
                </a:solidFill>
              </a:rPr>
              <a:t>25 декабря – Рождество.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1520" y="2213248"/>
            <a:ext cx="4320480" cy="186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5D3C9E"/>
                </a:solidFill>
              </a:rPr>
              <a:t>Апрель/май </a:t>
            </a:r>
            <a:r>
              <a:rPr lang="ru-RU" sz="2400" dirty="0">
                <a:solidFill>
                  <a:srgbClr val="5D3C9E"/>
                </a:solidFill>
              </a:rPr>
              <a:t>– </a:t>
            </a:r>
            <a:r>
              <a:rPr lang="ru-RU" sz="2400" dirty="0" smtClean="0">
                <a:solidFill>
                  <a:srgbClr val="5D3C9E"/>
                </a:solidFill>
              </a:rPr>
              <a:t>Пасха.</a:t>
            </a:r>
            <a:endParaRPr lang="ru-RU" sz="2400" dirty="0">
              <a:solidFill>
                <a:srgbClr val="5D3C9E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5D3C9E"/>
                </a:solidFill>
              </a:rPr>
              <a:t>28 </a:t>
            </a:r>
            <a:r>
              <a:rPr lang="ru-RU" sz="2400" dirty="0">
                <a:solidFill>
                  <a:srgbClr val="5D3C9E"/>
                </a:solidFill>
              </a:rPr>
              <a:t>августа – День </a:t>
            </a:r>
            <a:r>
              <a:rPr lang="ru-RU" sz="2400" dirty="0" smtClean="0">
                <a:solidFill>
                  <a:srgbClr val="5D3C9E"/>
                </a:solidFill>
              </a:rPr>
              <a:t>памяти.</a:t>
            </a:r>
            <a:endParaRPr lang="ru-RU" sz="2400" dirty="0">
              <a:solidFill>
                <a:srgbClr val="5D3C9E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5D3C9E"/>
                </a:solidFill>
              </a:rPr>
              <a:t>7 </a:t>
            </a:r>
            <a:r>
              <a:rPr lang="ru-RU" sz="2400" dirty="0">
                <a:solidFill>
                  <a:srgbClr val="5D3C9E"/>
                </a:solidFill>
              </a:rPr>
              <a:t>октября – Праздник </a:t>
            </a:r>
            <a:r>
              <a:rPr lang="ru-RU" sz="2400" dirty="0" smtClean="0">
                <a:solidFill>
                  <a:srgbClr val="5D3C9E"/>
                </a:solidFill>
              </a:rPr>
              <a:t>урожая.</a:t>
            </a:r>
          </a:p>
        </p:txBody>
      </p:sp>
    </p:spTree>
    <p:extLst>
      <p:ext uri="{BB962C8B-B14F-4D97-AF65-F5344CB8AC3E}">
        <p14:creationId xmlns:p14="http://schemas.microsoft.com/office/powerpoint/2010/main" xmlns="" val="1978269843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48047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D3C9E"/>
                </a:solidFill>
              </a:rPr>
              <a:t>ОСНОВНЫЕ НАЦИОНАЛЬНЫЕ ПРАЗДНИКИ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588478" y="2212148"/>
            <a:ext cx="2016478" cy="63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749302" y="1772816"/>
            <a:ext cx="1368152" cy="742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>
                <a:solidFill>
                  <a:srgbClr val="5D3C9E"/>
                </a:solidFill>
              </a:rPr>
              <a:t>Праздник урожая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31" b="6639"/>
          <a:stretch/>
        </p:blipFill>
        <p:spPr>
          <a:xfrm>
            <a:off x="5219319" y="1928802"/>
            <a:ext cx="3660491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643306" y="4214818"/>
            <a:ext cx="1342629" cy="42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5D3C9E"/>
                </a:solidFill>
              </a:rPr>
              <a:t>Пасха</a:t>
            </a:r>
          </a:p>
        </p:txBody>
      </p:sp>
      <p:pic>
        <p:nvPicPr>
          <p:cNvPr id="9" name="Рисунок 8" descr="3ylxeLvc0i8.jpg"/>
          <p:cNvPicPr>
            <a:picLocks noChangeAspect="1"/>
          </p:cNvPicPr>
          <p:nvPr/>
        </p:nvPicPr>
        <p:blipFill>
          <a:blip r:embed="rId3" cstate="print"/>
          <a:srcRect l="9375" t="5208" r="3125"/>
          <a:stretch>
            <a:fillRect/>
          </a:stretch>
        </p:blipFill>
        <p:spPr>
          <a:xfrm>
            <a:off x="357158" y="1928802"/>
            <a:ext cx="3214710" cy="2611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09954751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5D3C9E"/>
                </a:solidFill>
              </a:rPr>
              <a:t>ОСНОВНЫЕ НАЦИОНАЛЬНЫЕ ПРАЗДНИКИ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857620" y="4143380"/>
            <a:ext cx="1152128" cy="423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  </a:t>
            </a:r>
            <a:r>
              <a:rPr lang="ru-RU" sz="2000" dirty="0" err="1" smtClean="0">
                <a:solidFill>
                  <a:srgbClr val="5D3C9E"/>
                </a:solidFill>
              </a:rPr>
              <a:t>Адвент</a:t>
            </a:r>
            <a:endParaRPr lang="ru-RU" sz="2000" dirty="0">
              <a:solidFill>
                <a:srgbClr val="5D3C9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0" t="7015" r="4276" b="3883"/>
          <a:stretch/>
        </p:blipFill>
        <p:spPr>
          <a:xfrm>
            <a:off x="285720" y="1928802"/>
            <a:ext cx="3610878" cy="2538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4" r="8323" b="2958"/>
          <a:stretch/>
        </p:blipFill>
        <p:spPr>
          <a:xfrm>
            <a:off x="5500694" y="1857364"/>
            <a:ext cx="33251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071934" y="1744061"/>
            <a:ext cx="1357322" cy="423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>
                <a:solidFill>
                  <a:srgbClr val="5D3C9E"/>
                </a:solidFill>
              </a:rPr>
              <a:t>Рождество</a:t>
            </a:r>
            <a:endParaRPr lang="ru-RU" sz="1800" dirty="0">
              <a:solidFill>
                <a:srgbClr val="5D3C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20669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302433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pPr algn="r"/>
            <a:r>
              <a:rPr lang="ru-RU" sz="3200" dirty="0">
                <a:solidFill>
                  <a:srgbClr val="5D3C9E"/>
                </a:solidFill>
              </a:rPr>
              <a:t>Председатель </a:t>
            </a:r>
            <a:endParaRPr lang="ru-RU" sz="3200" dirty="0" smtClean="0">
              <a:solidFill>
                <a:srgbClr val="5D3C9E"/>
              </a:solidFill>
            </a:endParaRPr>
          </a:p>
          <a:p>
            <a:pPr algn="r"/>
            <a:r>
              <a:rPr lang="ru-RU" sz="3200" dirty="0" smtClean="0">
                <a:solidFill>
                  <a:srgbClr val="5D3C9E"/>
                </a:solidFill>
              </a:rPr>
              <a:t>тольяттинского филиала </a:t>
            </a:r>
            <a:r>
              <a:rPr lang="ru-RU" sz="3200" dirty="0">
                <a:solidFill>
                  <a:srgbClr val="5D3C9E"/>
                </a:solidFill>
              </a:rPr>
              <a:t>– </a:t>
            </a:r>
            <a:endParaRPr lang="ru-RU" sz="3200" dirty="0" smtClean="0">
              <a:solidFill>
                <a:srgbClr val="5D3C9E"/>
              </a:solidFill>
            </a:endParaRPr>
          </a:p>
          <a:p>
            <a:pPr algn="r"/>
            <a:r>
              <a:rPr lang="ru-RU" sz="3200" dirty="0" smtClean="0">
                <a:solidFill>
                  <a:srgbClr val="5D3C9E"/>
                </a:solidFill>
              </a:rPr>
              <a:t>Эрика Андреевна Лобанова.</a:t>
            </a:r>
          </a:p>
          <a:p>
            <a:pPr algn="r"/>
            <a:endParaRPr lang="ru-RU" sz="2000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33158">
            <a:off x="455721" y="1507240"/>
            <a:ext cx="2984019" cy="27896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1985001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1428736"/>
            <a:ext cx="3786214" cy="1500198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3100" u="sng" dirty="0" smtClean="0">
                <a:solidFill>
                  <a:srgbClr val="5D3C9E"/>
                </a:solidFill>
              </a:rPr>
              <a:t>Юридический адрес:</a:t>
            </a:r>
          </a:p>
          <a:p>
            <a:r>
              <a:rPr lang="ru-RU" sz="3100" dirty="0" smtClean="0">
                <a:solidFill>
                  <a:srgbClr val="5D3C9E"/>
                </a:solidFill>
              </a:rPr>
              <a:t>г. Самара, ул.</a:t>
            </a:r>
          </a:p>
          <a:p>
            <a:r>
              <a:rPr lang="ru-RU" sz="3100" dirty="0" smtClean="0">
                <a:solidFill>
                  <a:srgbClr val="5D3C9E"/>
                </a:solidFill>
              </a:rPr>
              <a:t> Куйбышева, д. 115</a:t>
            </a:r>
          </a:p>
          <a:p>
            <a:endParaRPr lang="ru-RU" sz="8600" dirty="0" smtClean="0">
              <a:solidFill>
                <a:srgbClr val="7030A0"/>
              </a:solidFill>
            </a:endParaRPr>
          </a:p>
          <a:p>
            <a:endParaRPr lang="ru-RU" sz="4600" dirty="0">
              <a:solidFill>
                <a:srgbClr val="7030A0"/>
              </a:solidFill>
              <a:hlinkClick r:id="rId2"/>
            </a:endParaRPr>
          </a:p>
          <a:p>
            <a:endParaRPr lang="ru-RU" sz="4600" dirty="0">
              <a:solidFill>
                <a:srgbClr val="7030A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19724" y="1196752"/>
            <a:ext cx="4320480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2400" u="sng" dirty="0" smtClean="0">
                <a:solidFill>
                  <a:srgbClr val="5D3C9E"/>
                </a:solidFill>
              </a:rPr>
              <a:t>Фактический адрес:</a:t>
            </a:r>
          </a:p>
          <a:p>
            <a:r>
              <a:rPr lang="ru-RU" sz="2400" dirty="0" smtClean="0">
                <a:solidFill>
                  <a:srgbClr val="5D3C9E"/>
                </a:solidFill>
              </a:rPr>
              <a:t>г. Тольятти, ул. 40 лет Победы, д. 124</a:t>
            </a:r>
          </a:p>
          <a:p>
            <a:r>
              <a:rPr lang="en-US" sz="2200" dirty="0" smtClean="0">
                <a:solidFill>
                  <a:srgbClr val="7030A0"/>
                </a:solidFill>
                <a:hlinkClick r:id="rId3"/>
              </a:rPr>
              <a:t>erikalobanowa@rambler.ru</a:t>
            </a:r>
            <a:endParaRPr lang="ru-RU" sz="2200" dirty="0" smtClean="0">
              <a:solidFill>
                <a:srgbClr val="7030A0"/>
              </a:solidFill>
            </a:endParaRPr>
          </a:p>
          <a:p>
            <a:endParaRPr lang="ru-RU" sz="8600" dirty="0" smtClean="0">
              <a:solidFill>
                <a:srgbClr val="7030A0"/>
              </a:solidFill>
            </a:endParaRPr>
          </a:p>
          <a:p>
            <a:endParaRPr lang="ru-RU" sz="46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qr-code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286248" y="3357562"/>
            <a:ext cx="1285884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343492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b="1" dirty="0" smtClean="0">
                <a:solidFill>
                  <a:srgbClr val="0066CC"/>
                </a:solidFill>
              </a:rPr>
              <a:t/>
            </a:r>
            <a:br>
              <a:rPr lang="ru-RU" b="1" dirty="0" smtClean="0">
                <a:solidFill>
                  <a:srgbClr val="0066CC"/>
                </a:solidFill>
              </a:rPr>
            </a:br>
            <a:r>
              <a:rPr lang="ru-RU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302433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pPr algn="l"/>
            <a:r>
              <a:rPr lang="ru-RU" dirty="0">
                <a:solidFill>
                  <a:srgbClr val="5D3C9E"/>
                </a:solidFill>
              </a:rPr>
              <a:t>Общая </a:t>
            </a:r>
            <a:r>
              <a:rPr lang="ru-RU" dirty="0" smtClean="0">
                <a:solidFill>
                  <a:srgbClr val="5D3C9E"/>
                </a:solidFill>
              </a:rPr>
              <a:t>                                                                        численность                                                            организации </a:t>
            </a:r>
            <a:r>
              <a:rPr lang="ru-RU" dirty="0">
                <a:solidFill>
                  <a:srgbClr val="5D3C9E"/>
                </a:solidFill>
              </a:rPr>
              <a:t>– </a:t>
            </a:r>
            <a:endParaRPr lang="ru-RU" dirty="0" smtClean="0">
              <a:solidFill>
                <a:srgbClr val="5D3C9E"/>
              </a:solidFill>
            </a:endParaRPr>
          </a:p>
          <a:p>
            <a:pPr algn="l"/>
            <a:r>
              <a:rPr lang="ru-RU" dirty="0" smtClean="0">
                <a:solidFill>
                  <a:srgbClr val="5D3C9E"/>
                </a:solidFill>
              </a:rPr>
              <a:t>105 человек.</a:t>
            </a:r>
            <a:endParaRPr lang="ru-RU" dirty="0">
              <a:solidFill>
                <a:srgbClr val="5D3C9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0" t="10939" r="2553" b="17629"/>
          <a:stretch/>
        </p:blipFill>
        <p:spPr>
          <a:xfrm>
            <a:off x="3121574" y="1556792"/>
            <a:ext cx="5655460" cy="2800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37429800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34466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D3C9E"/>
                </a:solidFill>
              </a:rPr>
              <a:t>ЦЕЛИ ОРГАНИЗАЦИИ:</a:t>
            </a:r>
          </a:p>
          <a:p>
            <a:pPr algn="just"/>
            <a:r>
              <a:rPr lang="ru-RU" sz="2800" b="0" dirty="0" smtClean="0">
                <a:solidFill>
                  <a:srgbClr val="5D3C9E"/>
                </a:solidFill>
              </a:rPr>
              <a:t>- содействие </a:t>
            </a:r>
            <a:r>
              <a:rPr lang="ru-RU" sz="2800" b="0" dirty="0">
                <a:solidFill>
                  <a:srgbClr val="5D3C9E"/>
                </a:solidFill>
              </a:rPr>
              <a:t>сохранению и развитию немецкого языка, традиций, </a:t>
            </a:r>
            <a:r>
              <a:rPr lang="ru-RU" sz="2800" b="0" dirty="0" smtClean="0">
                <a:solidFill>
                  <a:srgbClr val="5D3C9E"/>
                </a:solidFill>
              </a:rPr>
              <a:t>культуры;</a:t>
            </a:r>
            <a:endParaRPr lang="ru-RU" sz="2800" b="0" dirty="0">
              <a:solidFill>
                <a:srgbClr val="5D3C9E"/>
              </a:solidFill>
            </a:endParaRPr>
          </a:p>
          <a:p>
            <a:pPr algn="just"/>
            <a:r>
              <a:rPr lang="ru-RU" sz="2800" b="0" dirty="0" smtClean="0">
                <a:solidFill>
                  <a:srgbClr val="5D3C9E"/>
                </a:solidFill>
              </a:rPr>
              <a:t>- достижение оптимального баланса национального </a:t>
            </a:r>
            <a:r>
              <a:rPr lang="ru-RU" sz="2800" b="0" dirty="0">
                <a:solidFill>
                  <a:srgbClr val="5D3C9E"/>
                </a:solidFill>
              </a:rPr>
              <a:t>и интернационального интересов российских </a:t>
            </a:r>
            <a:r>
              <a:rPr lang="ru-RU" sz="2800" b="0" dirty="0" smtClean="0">
                <a:solidFill>
                  <a:srgbClr val="5D3C9E"/>
                </a:solidFill>
              </a:rPr>
              <a:t>немцев, </a:t>
            </a:r>
            <a:r>
              <a:rPr lang="ru-RU" sz="2800" b="0" dirty="0">
                <a:solidFill>
                  <a:srgbClr val="5D3C9E"/>
                </a:solidFill>
              </a:rPr>
              <a:t>проживающих на территории Российской Федерации;</a:t>
            </a:r>
          </a:p>
          <a:p>
            <a:pPr algn="just"/>
            <a:endParaRPr lang="ru-RU" sz="28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90416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33038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D3C9E"/>
                </a:solidFill>
              </a:rPr>
              <a:t>ЦЕЛИ ОРГАНИЗАЦИИ:</a:t>
            </a:r>
          </a:p>
          <a:p>
            <a:pPr algn="l"/>
            <a:r>
              <a:rPr lang="ru-RU" sz="2800" b="0" dirty="0" smtClean="0">
                <a:solidFill>
                  <a:srgbClr val="5D3C9E"/>
                </a:solidFill>
              </a:rPr>
              <a:t>- содействие </a:t>
            </a:r>
            <a:r>
              <a:rPr lang="ru-RU" sz="2800" b="0" dirty="0">
                <a:solidFill>
                  <a:srgbClr val="5D3C9E"/>
                </a:solidFill>
              </a:rPr>
              <a:t>гармонизации межнациональных </a:t>
            </a:r>
            <a:r>
              <a:rPr lang="ru-RU" sz="2800" b="0" dirty="0" smtClean="0">
                <a:solidFill>
                  <a:srgbClr val="5D3C9E"/>
                </a:solidFill>
              </a:rPr>
              <a:t>отношений;</a:t>
            </a:r>
            <a:endParaRPr lang="ru-RU" sz="2800" b="0" dirty="0">
              <a:solidFill>
                <a:srgbClr val="5D3C9E"/>
              </a:solidFill>
            </a:endParaRPr>
          </a:p>
          <a:p>
            <a:pPr algn="l"/>
            <a:r>
              <a:rPr lang="ru-RU" sz="2800" b="0" dirty="0" smtClean="0">
                <a:solidFill>
                  <a:srgbClr val="5D3C9E"/>
                </a:solidFill>
              </a:rPr>
              <a:t>- развитие </a:t>
            </a:r>
            <a:r>
              <a:rPr lang="ru-RU" sz="2800" b="0" dirty="0">
                <a:solidFill>
                  <a:srgbClr val="5D3C9E"/>
                </a:solidFill>
              </a:rPr>
              <a:t>гуманитарного и культурного сотрудничества между </a:t>
            </a:r>
            <a:r>
              <a:rPr lang="ru-RU" sz="2800" b="0" dirty="0" smtClean="0">
                <a:solidFill>
                  <a:srgbClr val="5D3C9E"/>
                </a:solidFill>
              </a:rPr>
              <a:t>общественными </a:t>
            </a:r>
            <a:r>
              <a:rPr lang="ru-RU" sz="2800" b="0" dirty="0">
                <a:solidFill>
                  <a:srgbClr val="5D3C9E"/>
                </a:solidFill>
              </a:rPr>
              <a:t>организациями Германии 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062787622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33038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D3C9E"/>
                </a:solidFill>
              </a:rPr>
              <a:t>ВИДЫ </a:t>
            </a:r>
            <a:r>
              <a:rPr lang="ru-RU" sz="3200" dirty="0" smtClean="0">
                <a:solidFill>
                  <a:srgbClr val="5D3C9E"/>
                </a:solidFill>
              </a:rPr>
              <a:t>ДЕЯТЕЛЬНОСТИ:</a:t>
            </a:r>
            <a:endParaRPr lang="ru-RU" sz="3200" dirty="0" smtClean="0">
              <a:solidFill>
                <a:srgbClr val="5D3C9E"/>
              </a:solidFill>
            </a:endParaRPr>
          </a:p>
          <a:p>
            <a:pPr algn="just"/>
            <a:r>
              <a:rPr lang="ru-RU" b="0" dirty="0" smtClean="0">
                <a:solidFill>
                  <a:srgbClr val="5D3C9E"/>
                </a:solidFill>
              </a:rPr>
              <a:t>Организация и проведение культурно-просветительских мероприятий и реализация проектов, </a:t>
            </a:r>
            <a:r>
              <a:rPr lang="ru-RU" b="0" dirty="0">
                <a:solidFill>
                  <a:srgbClr val="5D3C9E"/>
                </a:solidFill>
              </a:rPr>
              <a:t>направленных на изучение, сохранение и </a:t>
            </a:r>
            <a:r>
              <a:rPr lang="ru-RU" b="0" dirty="0" smtClean="0">
                <a:solidFill>
                  <a:srgbClr val="5D3C9E"/>
                </a:solidFill>
              </a:rPr>
              <a:t>пропаганду культурно-исторического </a:t>
            </a:r>
            <a:r>
              <a:rPr lang="ru-RU" b="0" dirty="0">
                <a:solidFill>
                  <a:srgbClr val="5D3C9E"/>
                </a:solidFill>
              </a:rPr>
              <a:t>наследия </a:t>
            </a:r>
            <a:r>
              <a:rPr lang="ru-RU" b="0" dirty="0" smtClean="0">
                <a:solidFill>
                  <a:srgbClr val="5D3C9E"/>
                </a:solidFill>
              </a:rPr>
              <a:t>народов, </a:t>
            </a:r>
            <a:r>
              <a:rPr lang="ru-RU" b="0" dirty="0">
                <a:solidFill>
                  <a:srgbClr val="5D3C9E"/>
                </a:solidFill>
              </a:rPr>
              <a:t>проживающих на территории Самарской </a:t>
            </a:r>
            <a:r>
              <a:rPr lang="ru-RU" b="0" dirty="0" smtClean="0">
                <a:solidFill>
                  <a:srgbClr val="5D3C9E"/>
                </a:solidFill>
              </a:rPr>
              <a:t>области</a:t>
            </a:r>
            <a:r>
              <a:rPr lang="ru-RU" b="0" dirty="0">
                <a:solidFill>
                  <a:srgbClr val="5D3C9E"/>
                </a:solidFill>
              </a:rPr>
              <a:t>.</a:t>
            </a:r>
            <a:endParaRPr lang="ru-RU" b="0" dirty="0" smtClean="0">
              <a:solidFill>
                <a:srgbClr val="5D3C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392865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33843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D3C9E"/>
                </a:solidFill>
              </a:rPr>
              <a:t>КЛУБНАЯ </a:t>
            </a:r>
            <a:r>
              <a:rPr lang="ru-RU" dirty="0" smtClean="0">
                <a:solidFill>
                  <a:srgbClr val="5D3C9E"/>
                </a:solidFill>
              </a:rPr>
              <a:t>ДЕЯТЕЛЬНОСТЬ:</a:t>
            </a:r>
            <a:endParaRPr lang="ru-RU" dirty="0" smtClean="0">
              <a:solidFill>
                <a:srgbClr val="5D3C9E"/>
              </a:solidFill>
            </a:endParaRPr>
          </a:p>
          <a:p>
            <a:pPr algn="l"/>
            <a:endParaRPr lang="ru-RU" sz="1600" b="0" dirty="0" smtClean="0">
              <a:solidFill>
                <a:srgbClr val="5D3C9E"/>
              </a:solidFill>
            </a:endParaRPr>
          </a:p>
          <a:p>
            <a:pPr algn="l"/>
            <a:r>
              <a:rPr lang="ru-RU" b="0" dirty="0" smtClean="0">
                <a:solidFill>
                  <a:srgbClr val="5D3C9E"/>
                </a:solidFill>
              </a:rPr>
              <a:t>Действуют клубы немецкого </a:t>
            </a:r>
          </a:p>
          <a:p>
            <a:pPr algn="l"/>
            <a:r>
              <a:rPr lang="ru-RU" b="0" dirty="0" smtClean="0">
                <a:solidFill>
                  <a:srgbClr val="5D3C9E"/>
                </a:solidFill>
              </a:rPr>
              <a:t>языка, клубы по истории и  </a:t>
            </a:r>
          </a:p>
          <a:p>
            <a:pPr algn="l"/>
            <a:r>
              <a:rPr lang="ru-RU" b="0" dirty="0" smtClean="0">
                <a:solidFill>
                  <a:srgbClr val="5D3C9E"/>
                </a:solidFill>
              </a:rPr>
              <a:t>по культуре и традициям </a:t>
            </a:r>
          </a:p>
          <a:p>
            <a:pPr algn="l"/>
            <a:r>
              <a:rPr lang="ru-RU" b="0" dirty="0" smtClean="0">
                <a:solidFill>
                  <a:srgbClr val="5D3C9E"/>
                </a:solidFill>
              </a:rPr>
              <a:t>российских немцев.</a:t>
            </a:r>
            <a:endParaRPr lang="ru-RU" b="0" dirty="0">
              <a:solidFill>
                <a:srgbClr val="5D3C9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8" b="12931"/>
          <a:stretch/>
        </p:blipFill>
        <p:spPr>
          <a:xfrm>
            <a:off x="5143504" y="1928802"/>
            <a:ext cx="3528962" cy="2633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3979929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3024336"/>
          </a:xfrm>
        </p:spPr>
        <p:txBody>
          <a:bodyPr>
            <a:normAutofit/>
          </a:bodyPr>
          <a:lstStyle/>
          <a:p>
            <a:pPr algn="r"/>
            <a:endParaRPr lang="ru-RU" sz="1200" b="0" dirty="0" smtClean="0">
              <a:solidFill>
                <a:srgbClr val="7030A0"/>
              </a:solidFill>
            </a:endParaRPr>
          </a:p>
          <a:p>
            <a:pPr algn="r"/>
            <a:r>
              <a:rPr lang="ru-RU" sz="3200" b="0" dirty="0" smtClean="0">
                <a:solidFill>
                  <a:srgbClr val="5D3C9E"/>
                </a:solidFill>
              </a:rPr>
              <a:t>Немецкая молодежная </a:t>
            </a:r>
          </a:p>
          <a:p>
            <a:pPr algn="r"/>
            <a:r>
              <a:rPr lang="ru-RU" sz="3200" b="0" dirty="0" smtClean="0">
                <a:solidFill>
                  <a:srgbClr val="5D3C9E"/>
                </a:solidFill>
              </a:rPr>
              <a:t>организация </a:t>
            </a:r>
          </a:p>
          <a:p>
            <a:pPr algn="r"/>
            <a:r>
              <a:rPr lang="ru-RU" sz="3200" b="0" dirty="0" smtClean="0">
                <a:solidFill>
                  <a:srgbClr val="5D3C9E"/>
                </a:solidFill>
              </a:rPr>
              <a:t>«</a:t>
            </a:r>
            <a:r>
              <a:rPr lang="ru-RU" sz="3200" b="0" dirty="0" err="1">
                <a:solidFill>
                  <a:srgbClr val="5D3C9E"/>
                </a:solidFill>
              </a:rPr>
              <a:t>Jugendplanet</a:t>
            </a:r>
            <a:r>
              <a:rPr lang="ru-RU" sz="3200" b="0" dirty="0">
                <a:solidFill>
                  <a:srgbClr val="5D3C9E"/>
                </a:solidFill>
              </a:rPr>
              <a:t>» </a:t>
            </a:r>
            <a:endParaRPr lang="ru-RU" sz="3200" b="0" dirty="0" smtClean="0">
              <a:solidFill>
                <a:srgbClr val="5D3C9E"/>
              </a:solidFill>
            </a:endParaRPr>
          </a:p>
          <a:p>
            <a:pPr algn="r"/>
            <a:r>
              <a:rPr lang="ru-RU" sz="3200" b="0" dirty="0" smtClean="0">
                <a:solidFill>
                  <a:srgbClr val="5D3C9E"/>
                </a:solidFill>
              </a:rPr>
              <a:t>(«Планета молодых»).</a:t>
            </a:r>
            <a:endParaRPr lang="ru-RU" sz="3200" b="0" dirty="0">
              <a:solidFill>
                <a:srgbClr val="5D3C9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571612"/>
            <a:ext cx="3888432" cy="2764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24355207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84076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600" b="1" dirty="0" smtClean="0">
                <a:solidFill>
                  <a:srgbClr val="0066CC"/>
                </a:solidFill>
              </a:rPr>
              <a:t/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964488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D3C9E"/>
                </a:solidFill>
              </a:rPr>
              <a:t>ТВОРЧЕСКИЕ КОЛЛЕКТИВЫ ОРГАНИЗАЦИИ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7158" y="1928802"/>
            <a:ext cx="4214842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/>
            <a:endParaRPr lang="ru-RU" sz="2400" b="0" dirty="0" smtClean="0">
              <a:solidFill>
                <a:srgbClr val="7030A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31912" y="1349152"/>
            <a:ext cx="8344544" cy="423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785926"/>
            <a:ext cx="44291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D3C9E"/>
                </a:solidFill>
              </a:rPr>
              <a:t>НАРОДНЫЙ АНСАМБЛЬ НЕМЕЦКОЙ ПЕСНИ «ЭРИКА»: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5D3C9E"/>
                </a:solidFill>
              </a:rPr>
              <a:t>звание  «Народный самодеятельный коллектив» присвоено в 2018 году;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5D3C9E"/>
                </a:solidFill>
              </a:rPr>
              <a:t>диплом лауреата I степени международного конкурса АРТ-ТРИУМФ получен в 2019 году.</a:t>
            </a:r>
            <a:endParaRPr lang="ru-RU" sz="2400" dirty="0">
              <a:solidFill>
                <a:srgbClr val="5D3C9E"/>
              </a:solidFill>
            </a:endParaRPr>
          </a:p>
        </p:txBody>
      </p:sp>
      <p:pic>
        <p:nvPicPr>
          <p:cNvPr id="10" name="Рисунок 9" descr="KTi9WcZUG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000240"/>
            <a:ext cx="396635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6412333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446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г.о. Тольятти Управление взаимодействия с общественностью </dc:title>
  <dc:creator>User</dc:creator>
  <cp:lastModifiedBy>knyazeva.ev</cp:lastModifiedBy>
  <cp:revision>88</cp:revision>
  <dcterms:created xsi:type="dcterms:W3CDTF">2019-11-01T17:52:36Z</dcterms:created>
  <dcterms:modified xsi:type="dcterms:W3CDTF">2019-12-06T04:21:53Z</dcterms:modified>
</cp:coreProperties>
</file>