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2" r:id="rId7"/>
    <p:sldId id="263" r:id="rId8"/>
    <p:sldId id="273" r:id="rId9"/>
    <p:sldId id="264" r:id="rId10"/>
    <p:sldId id="269" r:id="rId11"/>
    <p:sldId id="270" r:id="rId12"/>
    <p:sldId id="271" r:id="rId13"/>
    <p:sldId id="272" r:id="rId14"/>
    <p:sldId id="274" r:id="rId15"/>
    <p:sldId id="265" r:id="rId16"/>
    <p:sldId id="266" r:id="rId17"/>
    <p:sldId id="275" r:id="rId18"/>
    <p:sldId id="267" r:id="rId19"/>
    <p:sldId id="268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66CC"/>
    <a:srgbClr val="008000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64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682738"/>
      </p:ext>
    </p:extLst>
  </p:cSld>
  <p:clrMapOvr>
    <a:masterClrMapping/>
  </p:clrMapOvr>
  <p:transition spd="slow" advClick="0" advTm="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90465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Администрация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г.о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Тольятти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Управление взаимодействия с общественностью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268760"/>
            <a:ext cx="8856984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081" y="188640"/>
            <a:ext cx="767605" cy="936104"/>
          </a:xfrm>
          <a:prstGeom prst="rect">
            <a:avLst/>
          </a:prstGeom>
        </p:spPr>
      </p:pic>
      <p:pic>
        <p:nvPicPr>
          <p:cNvPr id="6" name="Рисунок 5" descr="uyav-nurlat-24.jpg"/>
          <p:cNvPicPr>
            <a:picLocks noChangeAspect="1"/>
          </p:cNvPicPr>
          <p:nvPr userDrawn="1"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5841425" y="5000636"/>
            <a:ext cx="3302575" cy="1857364"/>
          </a:xfrm>
          <a:prstGeom prst="rect">
            <a:avLst/>
          </a:prstGeom>
        </p:spPr>
      </p:pic>
      <p:pic>
        <p:nvPicPr>
          <p:cNvPr id="9" name="Рисунок 8" descr="uyav-nurlat-24.jpg"/>
          <p:cNvPicPr>
            <a:picLocks noChangeAspect="1"/>
          </p:cNvPicPr>
          <p:nvPr userDrawn="1"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2555277" y="5000636"/>
            <a:ext cx="3302575" cy="1857364"/>
          </a:xfrm>
          <a:prstGeom prst="rect">
            <a:avLst/>
          </a:prstGeom>
        </p:spPr>
      </p:pic>
      <p:pic>
        <p:nvPicPr>
          <p:cNvPr id="10" name="Рисунок 9" descr="uyav-nurlat-24.jpg"/>
          <p:cNvPicPr>
            <a:picLocks noChangeAspect="1"/>
          </p:cNvPicPr>
          <p:nvPr userDrawn="1"/>
        </p:nvPicPr>
        <p:blipFill>
          <a:blip r:embed="rId4">
            <a:lum bright="10000"/>
          </a:blip>
          <a:srcRect l="22129"/>
          <a:stretch>
            <a:fillRect/>
          </a:stretch>
        </p:blipFill>
        <p:spPr>
          <a:xfrm>
            <a:off x="0" y="5000636"/>
            <a:ext cx="2571736" cy="18573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Click="0" advTm="2000">
    <p:wipe/>
  </p:transition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ps4\omko\knyazeva.ev\&#1052;&#1086;&#1080;%20&#1076;&#1086;&#1082;&#1091;&#1084;&#1077;&#1085;&#1090;&#1099;\2019%20&#1043;&#1054;&#1044;\&#1055;&#1056;&#1045;&#1047;&#1045;&#1053;&#1058;&#1040;&#1062;&#1048;&#1048;%20&#1053;&#1050;&#1054;\+%20%20&#1043;&#1054;&#1058;&#1054;&#1042;&#1054;%20&#1063;&#1091;&#1074;&#1072;&#1096;&#1089;&#1082;&#1072;&#1103;%20&#1085;&#1072;&#1094;-&#1082;&#1091;&#1083;&#1100;&#1090;%20%20&#1072;&#1074;&#1090;&#1086;&#1085;&#1086;&#1084;&#1080;&#1103;%20=\&#1063;&#259;&#1074;&#1072;&#1096;%20&#1093;&#1072;&#1083;&#259;&#1093;&#259;&#1085;%20&#8212;%20&#1058;&#1072;&#1082;&#1084;&#1072;&#1082;&#1089;&#1077;&#1084;%20(www.mixmuz.ru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partner207@mail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640960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sz="3600" b="1" dirty="0" smtClean="0">
                <a:solidFill>
                  <a:srgbClr val="008000"/>
                </a:solidFill>
              </a:rPr>
              <a:t>ОБЩЕСТВЕННАЯ ОРГАНИЗАЦИЯ «МЕСТНАЯ ЧУВАШСКАЯ НАЦИОНАЛЬНО-КУЛЬТУРНАЯ  АВТОНОМИЯ Г. ТОЛЬЯТТИ»</a:t>
            </a:r>
            <a:br>
              <a:rPr lang="ru-RU" sz="3600" b="1" dirty="0" smtClean="0">
                <a:solidFill>
                  <a:srgbClr val="008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200" b="1" dirty="0">
                <a:solidFill>
                  <a:srgbClr val="008000"/>
                </a:solidFill>
              </a:rPr>
              <a:t>Зарегистрирована 17 сентября 2014 года.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pic>
        <p:nvPicPr>
          <p:cNvPr id="5" name="Чăваш халăхăн — Такмаксем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472148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48" y="1857364"/>
            <a:ext cx="4643470" cy="785818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008000"/>
                </a:solidFill>
              </a:rPr>
              <a:t/>
            </a:r>
            <a:br>
              <a:rPr lang="ru-RU" sz="2600" dirty="0" smtClean="0">
                <a:solidFill>
                  <a:srgbClr val="008000"/>
                </a:solidFill>
              </a:rPr>
            </a:br>
            <a:r>
              <a:rPr lang="ru-RU" sz="2400" dirty="0" smtClean="0">
                <a:solidFill>
                  <a:srgbClr val="008000"/>
                </a:solidFill>
              </a:rPr>
              <a:t>Народный фольклорный </a:t>
            </a:r>
            <a:br>
              <a:rPr lang="ru-RU" sz="2400" dirty="0" smtClean="0">
                <a:solidFill>
                  <a:srgbClr val="008000"/>
                </a:solidFill>
              </a:rPr>
            </a:br>
            <a:r>
              <a:rPr lang="ru-RU" sz="2400" dirty="0" smtClean="0">
                <a:solidFill>
                  <a:srgbClr val="008000"/>
                </a:solidFill>
              </a:rPr>
              <a:t>ансамбль «</a:t>
            </a:r>
            <a:r>
              <a:rPr lang="ru-RU" sz="2400" dirty="0" err="1" smtClean="0">
                <a:solidFill>
                  <a:srgbClr val="008000"/>
                </a:solidFill>
              </a:rPr>
              <a:t>Телей</a:t>
            </a:r>
            <a:r>
              <a:rPr lang="ru-RU" sz="2400" dirty="0" smtClean="0">
                <a:solidFill>
                  <a:srgbClr val="008000"/>
                </a:solidFill>
              </a:rPr>
              <a:t>» («Счастье»). </a:t>
            </a:r>
            <a:r>
              <a:rPr lang="ru-RU" sz="2600" dirty="0" smtClean="0">
                <a:solidFill>
                  <a:srgbClr val="008000"/>
                </a:solidFill>
              </a:rPr>
              <a:t/>
            </a:r>
            <a:br>
              <a:rPr lang="ru-RU" sz="2600" dirty="0" smtClean="0">
                <a:solidFill>
                  <a:srgbClr val="008000"/>
                </a:solidFill>
              </a:rPr>
            </a:br>
            <a:endParaRPr lang="ru-RU" sz="2600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09729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ТВОРЧЕСКИЕ КОЛЛЕКТИВЫ ОРГАНИЗАЦИИ: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39" r="6719" b="9641"/>
          <a:stretch/>
        </p:blipFill>
        <p:spPr>
          <a:xfrm rot="349107">
            <a:off x="285720" y="2071678"/>
            <a:ext cx="3571899" cy="2573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Телей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3092" t="13918" r="7217" b="16494"/>
          <a:stretch>
            <a:fillRect/>
          </a:stretch>
        </p:blipFill>
        <p:spPr>
          <a:xfrm>
            <a:off x="4924426" y="2754034"/>
            <a:ext cx="3790977" cy="1960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79614244"/>
      </p:ext>
    </p:extLst>
  </p:cSld>
  <p:clrMapOvr>
    <a:masterClrMapping/>
  </p:clrMapOvr>
  <p:transition spd="slow" advClick="0" advTm="2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28802"/>
            <a:ext cx="5177736" cy="92869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8000"/>
                </a:solidFill>
              </a:rPr>
              <a:t>Народный фольклорный</a:t>
            </a:r>
            <a:br>
              <a:rPr lang="ru-RU" sz="2400" dirty="0" smtClean="0">
                <a:solidFill>
                  <a:srgbClr val="008000"/>
                </a:solidFill>
              </a:rPr>
            </a:br>
            <a:r>
              <a:rPr lang="ru-RU" sz="2400" dirty="0" smtClean="0">
                <a:solidFill>
                  <a:srgbClr val="008000"/>
                </a:solidFill>
              </a:rPr>
              <a:t>ансамбль «Шур</a:t>
            </a:r>
            <a:r>
              <a:rPr lang="vi-VN" sz="2400" dirty="0" smtClean="0">
                <a:solidFill>
                  <a:srgbClr val="008000"/>
                </a:solidFill>
              </a:rPr>
              <a:t>ă</a:t>
            </a:r>
            <a:r>
              <a:rPr lang="ru-RU" sz="2400" dirty="0" err="1" smtClean="0">
                <a:solidFill>
                  <a:srgbClr val="008000"/>
                </a:solidFill>
              </a:rPr>
              <a:t>мпу</a:t>
            </a:r>
            <a:r>
              <a:rPr lang="en-US" sz="2400" dirty="0" smtClean="0">
                <a:solidFill>
                  <a:srgbClr val="008000"/>
                </a:solidFill>
              </a:rPr>
              <a:t>ç</a:t>
            </a:r>
            <a:r>
              <a:rPr lang="ru-RU" sz="2400" dirty="0" smtClean="0">
                <a:solidFill>
                  <a:srgbClr val="008000"/>
                </a:solidFill>
              </a:rPr>
              <a:t>» («Рассвет»).</a:t>
            </a:r>
            <a:r>
              <a:rPr lang="ru-RU" sz="2600" dirty="0" smtClean="0">
                <a:solidFill>
                  <a:srgbClr val="008000"/>
                </a:solidFill>
              </a:rPr>
              <a:t/>
            </a:r>
            <a:br>
              <a:rPr lang="ru-RU" sz="2600" dirty="0" smtClean="0">
                <a:solidFill>
                  <a:srgbClr val="008000"/>
                </a:solidFill>
              </a:rPr>
            </a:br>
            <a:endParaRPr lang="ru-RU" sz="2600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09729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ТВОРЧЕСКИЕ КОЛЛЕКТИВЫ ОРГАНИЗАЦИИ:</a:t>
            </a:r>
            <a:endParaRPr lang="ru-RU" sz="2800" dirty="0"/>
          </a:p>
        </p:txBody>
      </p:sp>
      <p:pic>
        <p:nvPicPr>
          <p:cNvPr id="6" name="Рисунок 5" descr="шурампус 2.jpg"/>
          <p:cNvPicPr>
            <a:picLocks noChangeAspect="1"/>
          </p:cNvPicPr>
          <p:nvPr/>
        </p:nvPicPr>
        <p:blipFill>
          <a:blip r:embed="rId2" cstate="print"/>
          <a:srcRect l="12766" t="5549" r="21276" b="2170"/>
          <a:stretch>
            <a:fillRect/>
          </a:stretch>
        </p:blipFill>
        <p:spPr>
          <a:xfrm rot="787858">
            <a:off x="5390204" y="2118052"/>
            <a:ext cx="3216499" cy="2542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шурампус 1.jpg"/>
          <p:cNvPicPr>
            <a:picLocks noChangeAspect="1"/>
          </p:cNvPicPr>
          <p:nvPr/>
        </p:nvPicPr>
        <p:blipFill>
          <a:blip r:embed="rId3" cstate="print"/>
          <a:srcRect l="7031" t="8509" r="1562" b="12658"/>
          <a:stretch>
            <a:fillRect/>
          </a:stretch>
        </p:blipFill>
        <p:spPr>
          <a:xfrm>
            <a:off x="357158" y="2714620"/>
            <a:ext cx="4071966" cy="1983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43163371"/>
      </p:ext>
    </p:extLst>
  </p:cSld>
  <p:clrMapOvr>
    <a:masterClrMapping/>
  </p:clrMapOvr>
  <p:transition spd="slow" advClick="0" advTm="2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1928802"/>
            <a:ext cx="4534794" cy="95310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8000"/>
                </a:solidFill>
              </a:rPr>
              <a:t>Народный фольклорный</a:t>
            </a:r>
            <a:br>
              <a:rPr lang="ru-RU" sz="2400" dirty="0" smtClean="0">
                <a:solidFill>
                  <a:srgbClr val="008000"/>
                </a:solidFill>
              </a:rPr>
            </a:br>
            <a:r>
              <a:rPr lang="ru-RU" sz="2400" dirty="0" smtClean="0">
                <a:solidFill>
                  <a:srgbClr val="008000"/>
                </a:solidFill>
              </a:rPr>
              <a:t>ансамбль «</a:t>
            </a:r>
            <a:r>
              <a:rPr lang="ru-RU" sz="2400" dirty="0" err="1" smtClean="0">
                <a:solidFill>
                  <a:srgbClr val="008000"/>
                </a:solidFill>
              </a:rPr>
              <a:t>Асамат</a:t>
            </a:r>
            <a:r>
              <a:rPr lang="ru-RU" sz="2400" dirty="0" smtClean="0">
                <a:solidFill>
                  <a:srgbClr val="008000"/>
                </a:solidFill>
              </a:rPr>
              <a:t>» («Радуга»).</a:t>
            </a:r>
            <a:r>
              <a:rPr lang="ru-RU" sz="2600" dirty="0" smtClean="0">
                <a:solidFill>
                  <a:srgbClr val="008000"/>
                </a:solidFill>
              </a:rPr>
              <a:t> </a:t>
            </a:r>
            <a:br>
              <a:rPr lang="ru-RU" sz="2600" dirty="0" smtClean="0">
                <a:solidFill>
                  <a:srgbClr val="008000"/>
                </a:solidFill>
              </a:rPr>
            </a:br>
            <a:endParaRPr lang="ru-RU" sz="2600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09729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ТВОРЧЕСКИЕ КОЛЛЕКТИВЫ ОРГАНИЗАЦИИ:</a:t>
            </a:r>
            <a:endParaRPr lang="ru-RU" sz="2800" dirty="0"/>
          </a:p>
        </p:txBody>
      </p:sp>
      <p:pic>
        <p:nvPicPr>
          <p:cNvPr id="6" name="Рисунок 5" descr="асамат.jpg"/>
          <p:cNvPicPr>
            <a:picLocks noChangeAspect="1"/>
          </p:cNvPicPr>
          <p:nvPr/>
        </p:nvPicPr>
        <p:blipFill>
          <a:blip r:embed="rId2" cstate="print"/>
          <a:srcRect l="10633" t="10580" r="2914" b="12037"/>
          <a:stretch>
            <a:fillRect/>
          </a:stretch>
        </p:blipFill>
        <p:spPr>
          <a:xfrm>
            <a:off x="4786314" y="2643182"/>
            <a:ext cx="4071966" cy="2058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190824_115449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9375" t="7895" r="14843" b="14473"/>
          <a:stretch>
            <a:fillRect/>
          </a:stretch>
        </p:blipFill>
        <p:spPr>
          <a:xfrm>
            <a:off x="285720" y="2143116"/>
            <a:ext cx="3357586" cy="2579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91279044"/>
      </p:ext>
    </p:extLst>
  </p:cSld>
  <p:clrMapOvr>
    <a:masterClrMapping/>
  </p:clrMapOvr>
  <p:transition spd="slow" advClick="0" advTm="2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32950"/>
            <a:ext cx="8640960" cy="2820186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rgbClr val="008000"/>
                </a:solidFill>
              </a:rPr>
              <a:t>Дуэт </a:t>
            </a:r>
            <a:r>
              <a:rPr lang="ru-RU" sz="2600" dirty="0">
                <a:solidFill>
                  <a:srgbClr val="008000"/>
                </a:solidFill>
              </a:rPr>
              <a:t>«</a:t>
            </a:r>
            <a:r>
              <a:rPr lang="ru-RU" sz="2600" dirty="0" smtClean="0">
                <a:solidFill>
                  <a:srgbClr val="008000"/>
                </a:solidFill>
              </a:rPr>
              <a:t>Х</a:t>
            </a:r>
            <a:r>
              <a:rPr lang="en-US" sz="2600" dirty="0" smtClean="0">
                <a:solidFill>
                  <a:srgbClr val="008000"/>
                </a:solidFill>
              </a:rPr>
              <a:t>ĕ</a:t>
            </a:r>
            <a:r>
              <a:rPr lang="ru-RU" sz="2600" dirty="0" err="1" smtClean="0">
                <a:solidFill>
                  <a:srgbClr val="008000"/>
                </a:solidFill>
              </a:rPr>
              <a:t>лхем</a:t>
            </a:r>
            <a:r>
              <a:rPr lang="ru-RU" sz="2600" dirty="0">
                <a:solidFill>
                  <a:srgbClr val="008000"/>
                </a:solidFill>
              </a:rPr>
              <a:t>» </a:t>
            </a:r>
            <a:r>
              <a:rPr lang="ru-RU" sz="2600" dirty="0" smtClean="0">
                <a:solidFill>
                  <a:srgbClr val="008000"/>
                </a:solidFill>
              </a:rPr>
              <a:t>(«Искра»). </a:t>
            </a:r>
            <a:br>
              <a:rPr lang="ru-RU" sz="2600" dirty="0" smtClean="0">
                <a:solidFill>
                  <a:srgbClr val="008000"/>
                </a:solidFill>
              </a:rPr>
            </a:br>
            <a:endParaRPr lang="ru-RU" sz="2600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09729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ТВОРЧЕСКИЕ КОЛЛЕКТИВЫ ОРГАНИЗАЦИИ:</a:t>
            </a:r>
            <a:endParaRPr lang="ru-RU" sz="2800" dirty="0"/>
          </a:p>
        </p:txBody>
      </p:sp>
      <p:pic>
        <p:nvPicPr>
          <p:cNvPr id="7" name="Рисунок 6" descr="Хёлем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10377" t="8018" r="12264" b="21227"/>
          <a:stretch>
            <a:fillRect/>
          </a:stretch>
        </p:blipFill>
        <p:spPr>
          <a:xfrm>
            <a:off x="4429124" y="1944484"/>
            <a:ext cx="4357718" cy="2657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99786702"/>
      </p:ext>
    </p:extLst>
  </p:cSld>
  <p:clrMapOvr>
    <a:masterClrMapping/>
  </p:clrMapOvr>
  <p:transition spd="slow" advClick="0" advTm="2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32950"/>
            <a:ext cx="8640960" cy="2820186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rgbClr val="008000"/>
                </a:solidFill>
              </a:rPr>
              <a:t>Ансамбль чувашской песни</a:t>
            </a:r>
            <a:br>
              <a:rPr lang="ru-RU" sz="2600" dirty="0" smtClean="0">
                <a:solidFill>
                  <a:srgbClr val="008000"/>
                </a:solidFill>
              </a:rPr>
            </a:br>
            <a:r>
              <a:rPr lang="ru-RU" sz="2600" dirty="0" smtClean="0">
                <a:solidFill>
                  <a:srgbClr val="008000"/>
                </a:solidFill>
              </a:rPr>
              <a:t>«</a:t>
            </a:r>
            <a:r>
              <a:rPr lang="ru-RU" sz="2600" smtClean="0">
                <a:solidFill>
                  <a:srgbClr val="008000"/>
                </a:solidFill>
              </a:rPr>
              <a:t>Юрату</a:t>
            </a:r>
            <a:r>
              <a:rPr lang="ru-RU" sz="2600" dirty="0" smtClean="0">
                <a:solidFill>
                  <a:srgbClr val="008000"/>
                </a:solidFill>
              </a:rPr>
              <a:t>» («Любовь»).</a:t>
            </a:r>
            <a:br>
              <a:rPr lang="ru-RU" sz="2600" dirty="0" smtClean="0">
                <a:solidFill>
                  <a:srgbClr val="008000"/>
                </a:solidFill>
              </a:rPr>
            </a:br>
            <a:endParaRPr lang="ru-RU" sz="2600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09729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ТВОРЧЕСКИЕ КОЛЛЕКТИВЫ ОРГАНИЗАЦИИ:</a:t>
            </a:r>
            <a:endParaRPr lang="ru-RU" sz="2800" dirty="0"/>
          </a:p>
        </p:txBody>
      </p:sp>
      <p:pic>
        <p:nvPicPr>
          <p:cNvPr id="6" name="Рисунок 5" descr="Юраду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17682" t="7670" r="11914" b="6045"/>
          <a:stretch>
            <a:fillRect/>
          </a:stretch>
        </p:blipFill>
        <p:spPr>
          <a:xfrm>
            <a:off x="4572000" y="1928802"/>
            <a:ext cx="3929090" cy="2720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99786702"/>
      </p:ext>
    </p:extLst>
  </p:cSld>
  <p:clrMapOvr>
    <a:masterClrMapping/>
  </p:clrMapOvr>
  <p:transition spd="slow" advClick="0" advTm="2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1832950"/>
            <a:ext cx="4249042" cy="2820186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8000"/>
                </a:solidFill>
              </a:rPr>
              <a:t>«</a:t>
            </a:r>
            <a:r>
              <a:rPr lang="ru-RU" sz="2600" dirty="0" err="1">
                <a:solidFill>
                  <a:srgbClr val="008000"/>
                </a:solidFill>
              </a:rPr>
              <a:t>Сурхури</a:t>
            </a:r>
            <a:r>
              <a:rPr lang="ru-RU" sz="2600" dirty="0">
                <a:solidFill>
                  <a:srgbClr val="008000"/>
                </a:solidFill>
              </a:rPr>
              <a:t>» – </a:t>
            </a:r>
            <a:r>
              <a:rPr lang="ru-RU" sz="2600" dirty="0" smtClean="0">
                <a:solidFill>
                  <a:srgbClr val="008000"/>
                </a:solidFill>
              </a:rPr>
              <a:t>чувашский</a:t>
            </a:r>
            <a:br>
              <a:rPr lang="ru-RU" sz="2600" dirty="0" smtClean="0">
                <a:solidFill>
                  <a:srgbClr val="008000"/>
                </a:solidFill>
              </a:rPr>
            </a:br>
            <a:r>
              <a:rPr lang="ru-RU" sz="2600" dirty="0" smtClean="0">
                <a:solidFill>
                  <a:srgbClr val="008000"/>
                </a:solidFill>
              </a:rPr>
              <a:t>праздник </a:t>
            </a:r>
            <a:r>
              <a:rPr lang="ru-RU" sz="2600" dirty="0">
                <a:solidFill>
                  <a:srgbClr val="008000"/>
                </a:solidFill>
              </a:rPr>
              <a:t>зимнего цикла, </a:t>
            </a:r>
            <a:r>
              <a:rPr lang="ru-RU" sz="2600" dirty="0" smtClean="0">
                <a:solidFill>
                  <a:srgbClr val="008000"/>
                </a:solidFill>
              </a:rPr>
              <a:t/>
            </a:r>
            <a:br>
              <a:rPr lang="ru-RU" sz="2600" dirty="0" smtClean="0">
                <a:solidFill>
                  <a:srgbClr val="008000"/>
                </a:solidFill>
              </a:rPr>
            </a:br>
            <a:r>
              <a:rPr lang="ru-RU" sz="2600" dirty="0" smtClean="0">
                <a:solidFill>
                  <a:srgbClr val="008000"/>
                </a:solidFill>
              </a:rPr>
              <a:t>отмечается </a:t>
            </a:r>
            <a:r>
              <a:rPr lang="ru-RU" sz="2600" dirty="0">
                <a:solidFill>
                  <a:srgbClr val="008000"/>
                </a:solidFill>
              </a:rPr>
              <a:t>в период </a:t>
            </a:r>
            <a:r>
              <a:rPr lang="ru-RU" sz="2600" dirty="0" smtClean="0">
                <a:solidFill>
                  <a:srgbClr val="008000"/>
                </a:solidFill>
              </a:rPr>
              <a:t/>
            </a:r>
            <a:br>
              <a:rPr lang="ru-RU" sz="2600" dirty="0" smtClean="0">
                <a:solidFill>
                  <a:srgbClr val="008000"/>
                </a:solidFill>
              </a:rPr>
            </a:br>
            <a:r>
              <a:rPr lang="ru-RU" sz="2600" dirty="0" smtClean="0">
                <a:solidFill>
                  <a:srgbClr val="008000"/>
                </a:solidFill>
              </a:rPr>
              <a:t>зимнего солнцестояния.</a:t>
            </a:r>
            <a:br>
              <a:rPr lang="ru-RU" sz="2600" dirty="0" smtClean="0">
                <a:solidFill>
                  <a:srgbClr val="008000"/>
                </a:solidFill>
              </a:rPr>
            </a:br>
            <a:r>
              <a:rPr lang="ru-RU" sz="2600" dirty="0" smtClean="0">
                <a:solidFill>
                  <a:srgbClr val="008000"/>
                </a:solidFill>
              </a:rPr>
              <a:t>Чувашский Новый год.</a:t>
            </a:r>
            <a:r>
              <a:rPr lang="ru-RU" sz="1800" dirty="0">
                <a:solidFill>
                  <a:srgbClr val="008000"/>
                </a:solidFill>
              </a:rPr>
              <a:t/>
            </a:r>
            <a:br>
              <a:rPr lang="ru-RU" sz="1800" dirty="0">
                <a:solidFill>
                  <a:srgbClr val="008000"/>
                </a:solidFill>
              </a:rPr>
            </a:br>
            <a:r>
              <a:rPr lang="ru-RU" sz="1800" dirty="0" smtClean="0">
                <a:solidFill>
                  <a:srgbClr val="008000"/>
                </a:solidFill>
              </a:rPr>
              <a:t> </a:t>
            </a: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09729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ОСНОВНЫЕ НАЦИОНАЛЬНЫЕ ПРАЗДНИКИ:</a:t>
            </a:r>
            <a:endParaRPr lang="ru-RU" sz="2800" dirty="0"/>
          </a:p>
        </p:txBody>
      </p:sp>
      <p:pic>
        <p:nvPicPr>
          <p:cNvPr id="6" name="Рисунок 5" descr="сурхури.jpg"/>
          <p:cNvPicPr>
            <a:picLocks noChangeAspect="1"/>
          </p:cNvPicPr>
          <p:nvPr/>
        </p:nvPicPr>
        <p:blipFill>
          <a:blip r:embed="rId2" cstate="print"/>
          <a:srcRect l="2298" t="3448" r="5747" b="10728"/>
          <a:stretch>
            <a:fillRect/>
          </a:stretch>
        </p:blipFill>
        <p:spPr>
          <a:xfrm>
            <a:off x="642910" y="2071678"/>
            <a:ext cx="3857652" cy="2700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5496624"/>
      </p:ext>
    </p:extLst>
  </p:cSld>
  <p:clrMapOvr>
    <a:masterClrMapping/>
  </p:clrMapOvr>
  <p:transition spd="slow" advClick="0" advTm="2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32950"/>
            <a:ext cx="8640960" cy="2820186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rgbClr val="008000"/>
                </a:solidFill>
              </a:rPr>
              <a:t>«</a:t>
            </a:r>
            <a:r>
              <a:rPr lang="ru-RU" sz="2600" dirty="0" err="1">
                <a:solidFill>
                  <a:srgbClr val="008000"/>
                </a:solidFill>
              </a:rPr>
              <a:t>Уяв</a:t>
            </a:r>
            <a:r>
              <a:rPr lang="ru-RU" sz="2600" dirty="0">
                <a:solidFill>
                  <a:srgbClr val="008000"/>
                </a:solidFill>
              </a:rPr>
              <a:t>» </a:t>
            </a:r>
            <a:r>
              <a:rPr lang="ru-RU" sz="2600" dirty="0" smtClean="0">
                <a:solidFill>
                  <a:srgbClr val="008000"/>
                </a:solidFill>
              </a:rPr>
              <a:t>– весенне-летний </a:t>
            </a:r>
            <a:br>
              <a:rPr lang="ru-RU" sz="2600" dirty="0" smtClean="0">
                <a:solidFill>
                  <a:srgbClr val="008000"/>
                </a:solidFill>
              </a:rPr>
            </a:br>
            <a:r>
              <a:rPr lang="ru-RU" sz="2600" dirty="0" smtClean="0">
                <a:solidFill>
                  <a:srgbClr val="008000"/>
                </a:solidFill>
              </a:rPr>
              <a:t>период </a:t>
            </a:r>
            <a:r>
              <a:rPr lang="ru-RU" sz="2600" dirty="0">
                <a:solidFill>
                  <a:srgbClr val="008000"/>
                </a:solidFill>
              </a:rPr>
              <a:t>молодежных </a:t>
            </a:r>
            <a:r>
              <a:rPr lang="ru-RU" sz="2600" dirty="0" smtClean="0">
                <a:solidFill>
                  <a:srgbClr val="008000"/>
                </a:solidFill>
              </a:rPr>
              <a:t/>
            </a:r>
            <a:br>
              <a:rPr lang="ru-RU" sz="2600" dirty="0" smtClean="0">
                <a:solidFill>
                  <a:srgbClr val="008000"/>
                </a:solidFill>
              </a:rPr>
            </a:br>
            <a:r>
              <a:rPr lang="ru-RU" sz="2600" dirty="0" smtClean="0">
                <a:solidFill>
                  <a:srgbClr val="008000"/>
                </a:solidFill>
              </a:rPr>
              <a:t>игрищ </a:t>
            </a:r>
            <a:r>
              <a:rPr lang="ru-RU" sz="2600" dirty="0">
                <a:solidFill>
                  <a:srgbClr val="008000"/>
                </a:solidFill>
              </a:rPr>
              <a:t>и </a:t>
            </a:r>
            <a:r>
              <a:rPr lang="ru-RU" sz="2600" dirty="0" smtClean="0">
                <a:solidFill>
                  <a:srgbClr val="008000"/>
                </a:solidFill>
              </a:rPr>
              <a:t>хороводов, </a:t>
            </a:r>
            <a:br>
              <a:rPr lang="ru-RU" sz="2600" dirty="0" smtClean="0">
                <a:solidFill>
                  <a:srgbClr val="008000"/>
                </a:solidFill>
              </a:rPr>
            </a:br>
            <a:r>
              <a:rPr lang="ru-RU" sz="2600" dirty="0" smtClean="0">
                <a:solidFill>
                  <a:srgbClr val="008000"/>
                </a:solidFill>
              </a:rPr>
              <a:t>отмечается с 22 мая </a:t>
            </a:r>
            <a:br>
              <a:rPr lang="ru-RU" sz="2600" dirty="0" smtClean="0">
                <a:solidFill>
                  <a:srgbClr val="008000"/>
                </a:solidFill>
              </a:rPr>
            </a:br>
            <a:r>
              <a:rPr lang="ru-RU" sz="2600" dirty="0" smtClean="0">
                <a:solidFill>
                  <a:srgbClr val="008000"/>
                </a:solidFill>
              </a:rPr>
              <a:t>по 12 июля.</a:t>
            </a:r>
            <a:r>
              <a:rPr lang="ru-RU" sz="2600" dirty="0">
                <a:solidFill>
                  <a:srgbClr val="008000"/>
                </a:solidFill>
              </a:rPr>
              <a:t/>
            </a:r>
            <a:br>
              <a:rPr lang="ru-RU" sz="2600" dirty="0">
                <a:solidFill>
                  <a:srgbClr val="008000"/>
                </a:solidFill>
              </a:rPr>
            </a:br>
            <a:endParaRPr lang="ru-RU" sz="2600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09729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ОСНОВНЫЕ НАЦИОНАЛЬНЫЕ ПРАЗДНИКИ:</a:t>
            </a:r>
            <a:endParaRPr lang="ru-RU" sz="2800" dirty="0"/>
          </a:p>
        </p:txBody>
      </p:sp>
      <p:pic>
        <p:nvPicPr>
          <p:cNvPr id="7" name="Рисунок 6" descr="уяв 4.jpg"/>
          <p:cNvPicPr>
            <a:picLocks noChangeAspect="1"/>
          </p:cNvPicPr>
          <p:nvPr/>
        </p:nvPicPr>
        <p:blipFill>
          <a:blip r:embed="rId2" cstate="print"/>
          <a:srcRect t="4360" r="8593"/>
          <a:stretch>
            <a:fillRect/>
          </a:stretch>
        </p:blipFill>
        <p:spPr>
          <a:xfrm>
            <a:off x="4214810" y="2000240"/>
            <a:ext cx="4500594" cy="2660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8672458"/>
      </p:ext>
    </p:extLst>
  </p:cSld>
  <p:clrMapOvr>
    <a:masterClrMapping/>
  </p:clrMapOvr>
  <p:transition spd="slow" advClick="0" advTm="2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яв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3438" t="4297" r="10156" b="12500"/>
          <a:stretch>
            <a:fillRect/>
          </a:stretch>
        </p:blipFill>
        <p:spPr>
          <a:xfrm>
            <a:off x="5643570" y="2071678"/>
            <a:ext cx="3078877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57364"/>
            <a:ext cx="5249174" cy="500066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rgbClr val="008000"/>
                </a:solidFill>
              </a:rPr>
              <a:t/>
            </a:r>
            <a:br>
              <a:rPr lang="ru-RU" sz="2600" dirty="0" smtClean="0">
                <a:solidFill>
                  <a:srgbClr val="008000"/>
                </a:solidFill>
              </a:rPr>
            </a:br>
            <a:r>
              <a:rPr lang="ru-RU" sz="2400" dirty="0" smtClean="0">
                <a:solidFill>
                  <a:srgbClr val="008000"/>
                </a:solidFill>
              </a:rPr>
              <a:t>«</a:t>
            </a:r>
            <a:r>
              <a:rPr lang="ru-RU" sz="2400" dirty="0" err="1">
                <a:solidFill>
                  <a:srgbClr val="008000"/>
                </a:solidFill>
              </a:rPr>
              <a:t>Уяв</a:t>
            </a:r>
            <a:r>
              <a:rPr lang="ru-RU" sz="2400" dirty="0">
                <a:solidFill>
                  <a:srgbClr val="008000"/>
                </a:solidFill>
              </a:rPr>
              <a:t>» </a:t>
            </a:r>
            <a:r>
              <a:rPr lang="ru-RU" sz="2400" dirty="0" smtClean="0">
                <a:solidFill>
                  <a:srgbClr val="008000"/>
                </a:solidFill>
              </a:rPr>
              <a:t>отмечается с 22 мая по 12 июля.</a:t>
            </a:r>
            <a:r>
              <a:rPr lang="ru-RU" sz="2600" dirty="0">
                <a:solidFill>
                  <a:srgbClr val="008000"/>
                </a:solidFill>
              </a:rPr>
              <a:t/>
            </a:r>
            <a:br>
              <a:rPr lang="ru-RU" sz="2600" dirty="0">
                <a:solidFill>
                  <a:srgbClr val="008000"/>
                </a:solidFill>
              </a:rPr>
            </a:br>
            <a:endParaRPr lang="ru-RU" sz="2600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09729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ОСНОВНЫЕ НАЦИОНАЛЬНЫЕ ПРАЗДНИКИ:</a:t>
            </a:r>
            <a:endParaRPr lang="ru-RU" sz="2800" dirty="0"/>
          </a:p>
        </p:txBody>
      </p:sp>
      <p:pic>
        <p:nvPicPr>
          <p:cNvPr id="7" name="Рисунок 6" descr="Уяв 3.jpg"/>
          <p:cNvPicPr>
            <a:picLocks noChangeAspect="1"/>
          </p:cNvPicPr>
          <p:nvPr/>
        </p:nvPicPr>
        <p:blipFill>
          <a:blip r:embed="rId3" cstate="print">
            <a:lum bright="20000" contrast="10000"/>
          </a:blip>
          <a:srcRect l="9375" t="23225" r="28906"/>
          <a:stretch>
            <a:fillRect/>
          </a:stretch>
        </p:blipFill>
        <p:spPr>
          <a:xfrm>
            <a:off x="214282" y="2500306"/>
            <a:ext cx="2683144" cy="2225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уяв 5.jpg"/>
          <p:cNvPicPr>
            <a:picLocks noChangeAspect="1"/>
          </p:cNvPicPr>
          <p:nvPr/>
        </p:nvPicPr>
        <p:blipFill>
          <a:blip r:embed="rId4" cstate="print"/>
          <a:srcRect t="8870" r="7692" b="9424"/>
          <a:stretch>
            <a:fillRect/>
          </a:stretch>
        </p:blipFill>
        <p:spPr>
          <a:xfrm rot="881419">
            <a:off x="2457418" y="2789621"/>
            <a:ext cx="3643343" cy="1821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8672458"/>
      </p:ext>
    </p:extLst>
  </p:cSld>
  <p:clrMapOvr>
    <a:masterClrMapping/>
  </p:clrMapOvr>
  <p:transition spd="slow" advClick="0" advTm="2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32950"/>
            <a:ext cx="8640960" cy="2820186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008000"/>
                </a:solidFill>
              </a:rPr>
              <a:t>«</a:t>
            </a:r>
            <a:r>
              <a:rPr lang="ru-RU" sz="2600" dirty="0" err="1">
                <a:solidFill>
                  <a:srgbClr val="008000"/>
                </a:solidFill>
              </a:rPr>
              <a:t>Акатуй</a:t>
            </a:r>
            <a:r>
              <a:rPr lang="ru-RU" sz="2600" dirty="0">
                <a:solidFill>
                  <a:srgbClr val="008000"/>
                </a:solidFill>
              </a:rPr>
              <a:t>» – </a:t>
            </a:r>
            <a:r>
              <a:rPr lang="ru-RU" sz="2600" dirty="0" smtClean="0">
                <a:solidFill>
                  <a:srgbClr val="008000"/>
                </a:solidFill>
              </a:rPr>
              <a:t>чувашский </a:t>
            </a:r>
            <a:br>
              <a:rPr lang="ru-RU" sz="2600" dirty="0" smtClean="0">
                <a:solidFill>
                  <a:srgbClr val="008000"/>
                </a:solidFill>
              </a:rPr>
            </a:br>
            <a:r>
              <a:rPr lang="ru-RU" sz="2600" dirty="0" smtClean="0">
                <a:solidFill>
                  <a:srgbClr val="008000"/>
                </a:solidFill>
              </a:rPr>
              <a:t>весенний праздник, </a:t>
            </a:r>
            <a:br>
              <a:rPr lang="ru-RU" sz="2600" dirty="0" smtClean="0">
                <a:solidFill>
                  <a:srgbClr val="008000"/>
                </a:solidFill>
              </a:rPr>
            </a:br>
            <a:r>
              <a:rPr lang="ru-RU" sz="2600" dirty="0" smtClean="0">
                <a:solidFill>
                  <a:srgbClr val="008000"/>
                </a:solidFill>
              </a:rPr>
              <a:t>посвященный земледелию. </a:t>
            </a:r>
            <a:br>
              <a:rPr lang="ru-RU" sz="2600" dirty="0" smtClean="0">
                <a:solidFill>
                  <a:srgbClr val="008000"/>
                </a:solidFill>
              </a:rPr>
            </a:br>
            <a:r>
              <a:rPr lang="ru-RU" sz="2600" dirty="0" smtClean="0">
                <a:solidFill>
                  <a:srgbClr val="008000"/>
                </a:solidFill>
              </a:rPr>
              <a:t>Отмечается с середины </a:t>
            </a:r>
            <a:r>
              <a:rPr lang="ru-RU" sz="2600" dirty="0">
                <a:solidFill>
                  <a:srgbClr val="008000"/>
                </a:solidFill>
              </a:rPr>
              <a:t>мая</a:t>
            </a:r>
            <a:br>
              <a:rPr lang="ru-RU" sz="2600" dirty="0">
                <a:solidFill>
                  <a:srgbClr val="008000"/>
                </a:solidFill>
              </a:rPr>
            </a:br>
            <a:r>
              <a:rPr lang="ru-RU" sz="2600" dirty="0" smtClean="0">
                <a:solidFill>
                  <a:srgbClr val="008000"/>
                </a:solidFill>
              </a:rPr>
              <a:t>по</a:t>
            </a:r>
            <a:r>
              <a:rPr lang="ru-RU" sz="2600" dirty="0">
                <a:solidFill>
                  <a:srgbClr val="008000"/>
                </a:solidFill>
              </a:rPr>
              <a:t> </a:t>
            </a:r>
            <a:r>
              <a:rPr lang="ru-RU" sz="2600" dirty="0" smtClean="0">
                <a:solidFill>
                  <a:srgbClr val="008000"/>
                </a:solidFill>
              </a:rPr>
              <a:t>первую </a:t>
            </a:r>
            <a:r>
              <a:rPr lang="ru-RU" sz="2600" dirty="0">
                <a:solidFill>
                  <a:srgbClr val="008000"/>
                </a:solidFill>
              </a:rPr>
              <a:t>декаду </a:t>
            </a:r>
            <a:r>
              <a:rPr lang="ru-RU" sz="2600" dirty="0" smtClean="0">
                <a:solidFill>
                  <a:srgbClr val="008000"/>
                </a:solidFill>
              </a:rPr>
              <a:t>июля.</a:t>
            </a:r>
            <a:r>
              <a:rPr lang="ru-RU" sz="2600" dirty="0">
                <a:solidFill>
                  <a:srgbClr val="008000"/>
                </a:solidFill>
              </a:rPr>
              <a:t/>
            </a:r>
            <a:br>
              <a:rPr lang="ru-RU" sz="2600" dirty="0">
                <a:solidFill>
                  <a:srgbClr val="008000"/>
                </a:solidFill>
              </a:rPr>
            </a:br>
            <a:r>
              <a:rPr lang="ru-RU" sz="2600" dirty="0" smtClean="0">
                <a:solidFill>
                  <a:srgbClr val="008000"/>
                </a:solidFill>
              </a:rPr>
              <a:t> </a:t>
            </a:r>
            <a:endParaRPr lang="ru-RU" sz="2600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09729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ОСНОВНЫЕ НАЦИОНАЛЬНЫЕ ПРАЗДНИКИ:</a:t>
            </a:r>
            <a:endParaRPr lang="ru-RU" sz="2800" dirty="0"/>
          </a:p>
        </p:txBody>
      </p:sp>
      <p:pic>
        <p:nvPicPr>
          <p:cNvPr id="6" name="Рисунок 5" descr="акатуй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150" t="11111" r="19355" b="8602"/>
          <a:stretch>
            <a:fillRect/>
          </a:stretch>
        </p:blipFill>
        <p:spPr>
          <a:xfrm rot="161317">
            <a:off x="857224" y="2143116"/>
            <a:ext cx="3214710" cy="2466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95738393"/>
      </p:ext>
    </p:extLst>
  </p:cSld>
  <p:clrMapOvr>
    <a:masterClrMapping/>
  </p:clrMapOvr>
  <p:transition spd="slow" advClick="0" advTm="2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32950"/>
            <a:ext cx="8640960" cy="282018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008000"/>
                </a:solidFill>
              </a:rPr>
              <a:t> </a:t>
            </a:r>
            <a:r>
              <a:rPr lang="ru-RU" sz="2600" dirty="0">
                <a:solidFill>
                  <a:srgbClr val="008000"/>
                </a:solidFill>
              </a:rPr>
              <a:t>«</a:t>
            </a:r>
            <a:r>
              <a:rPr lang="ru-RU" sz="2600" dirty="0" err="1">
                <a:solidFill>
                  <a:srgbClr val="008000"/>
                </a:solidFill>
              </a:rPr>
              <a:t>Чуклеме</a:t>
            </a:r>
            <a:r>
              <a:rPr lang="ru-RU" sz="2600" dirty="0" smtClean="0">
                <a:solidFill>
                  <a:srgbClr val="008000"/>
                </a:solidFill>
              </a:rPr>
              <a:t>» – праздник </a:t>
            </a:r>
            <a:br>
              <a:rPr lang="ru-RU" sz="2600" dirty="0" smtClean="0">
                <a:solidFill>
                  <a:srgbClr val="008000"/>
                </a:solidFill>
              </a:rPr>
            </a:br>
            <a:r>
              <a:rPr lang="ru-RU" sz="2600" dirty="0" smtClean="0">
                <a:solidFill>
                  <a:srgbClr val="008000"/>
                </a:solidFill>
              </a:rPr>
              <a:t>освящения </a:t>
            </a:r>
            <a:r>
              <a:rPr lang="ru-RU" sz="2600" dirty="0">
                <a:solidFill>
                  <a:srgbClr val="008000"/>
                </a:solidFill>
              </a:rPr>
              <a:t>нового </a:t>
            </a:r>
            <a:r>
              <a:rPr lang="ru-RU" sz="2600" dirty="0" smtClean="0">
                <a:solidFill>
                  <a:srgbClr val="008000"/>
                </a:solidFill>
              </a:rPr>
              <a:t>урожая. </a:t>
            </a:r>
            <a:br>
              <a:rPr lang="ru-RU" sz="2600" dirty="0" smtClean="0">
                <a:solidFill>
                  <a:srgbClr val="008000"/>
                </a:solidFill>
              </a:rPr>
            </a:br>
            <a:r>
              <a:rPr lang="ru-RU" sz="2600" dirty="0" smtClean="0">
                <a:solidFill>
                  <a:srgbClr val="008000"/>
                </a:solidFill>
              </a:rPr>
              <a:t>Проводится </a:t>
            </a:r>
            <a:r>
              <a:rPr lang="ru-RU" sz="2600" smtClean="0">
                <a:solidFill>
                  <a:srgbClr val="008000"/>
                </a:solidFill>
              </a:rPr>
              <a:t>в ноябре.</a:t>
            </a:r>
            <a:endParaRPr lang="ru-RU" sz="2600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09729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ОСНОВНЫЕ НАЦИОНАЛЬНЫЕ ПРАЗДНИКИ: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79" t="24534" r="6795"/>
          <a:stretch/>
        </p:blipFill>
        <p:spPr>
          <a:xfrm rot="441069">
            <a:off x="4476058" y="2068593"/>
            <a:ext cx="4062521" cy="2434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07486629"/>
      </p:ext>
    </p:extLst>
  </p:cSld>
  <p:clrMapOvr>
    <a:masterClrMapping/>
  </p:clrMapOvr>
  <p:transition spd="slow" advClick="0" advTm="2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8712968" cy="324036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8000"/>
                </a:solidFill>
              </a:rPr>
              <a:t/>
            </a:r>
            <a:br>
              <a:rPr lang="ru-RU" b="1" dirty="0">
                <a:solidFill>
                  <a:srgbClr val="008000"/>
                </a:solidFill>
              </a:rPr>
            </a:br>
            <a:r>
              <a:rPr lang="ru-RU" sz="3200" b="1" dirty="0">
                <a:solidFill>
                  <a:srgbClr val="008000"/>
                </a:solidFill>
              </a:rPr>
              <a:t>Председатель организации – </a:t>
            </a:r>
            <a:br>
              <a:rPr lang="ru-RU" sz="3200" b="1" dirty="0">
                <a:solidFill>
                  <a:srgbClr val="008000"/>
                </a:solidFill>
              </a:rPr>
            </a:br>
            <a:r>
              <a:rPr lang="ru-RU" sz="3200" b="1" dirty="0">
                <a:solidFill>
                  <a:srgbClr val="008000"/>
                </a:solidFill>
              </a:rPr>
              <a:t>Александр </a:t>
            </a:r>
            <a:r>
              <a:rPr lang="ru-RU" sz="3200" b="1" dirty="0" err="1">
                <a:solidFill>
                  <a:srgbClr val="008000"/>
                </a:solidFill>
              </a:rPr>
              <a:t>Пайдулович</a:t>
            </a:r>
            <a:r>
              <a:rPr lang="ru-RU" sz="3200" b="1" dirty="0">
                <a:solidFill>
                  <a:srgbClr val="008000"/>
                </a:solidFill>
              </a:rPr>
              <a:t> </a:t>
            </a:r>
            <a:r>
              <a:rPr lang="ru-RU" sz="3200" b="1" dirty="0" smtClean="0">
                <a:solidFill>
                  <a:srgbClr val="008000"/>
                </a:solidFill>
              </a:rPr>
              <a:t>                           </a:t>
            </a:r>
            <a:r>
              <a:rPr lang="ru-RU" sz="3200" b="1" dirty="0" err="1" smtClean="0">
                <a:solidFill>
                  <a:srgbClr val="008000"/>
                </a:solidFill>
              </a:rPr>
              <a:t>Бикмурзин</a:t>
            </a:r>
            <a:r>
              <a:rPr lang="ru-RU" sz="3200" dirty="0">
                <a:solidFill>
                  <a:srgbClr val="008000"/>
                </a:solidFill>
              </a:rPr>
              <a:t/>
            </a:r>
            <a:br>
              <a:rPr lang="ru-RU" sz="3200" dirty="0">
                <a:solidFill>
                  <a:srgbClr val="008000"/>
                </a:solidFill>
              </a:rPr>
            </a:br>
            <a:r>
              <a:rPr lang="ru-RU" sz="3200" dirty="0" smtClean="0">
                <a:solidFill>
                  <a:srgbClr val="008000"/>
                </a:solidFill>
              </a:rPr>
              <a:t/>
            </a:r>
            <a:br>
              <a:rPr lang="ru-RU" sz="3200" dirty="0" smtClean="0">
                <a:solidFill>
                  <a:srgbClr val="008000"/>
                </a:solidFill>
              </a:rPr>
            </a:br>
            <a:endParaRPr lang="ru-RU" sz="2000" b="1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25" t="11128" r="21400" b="15414"/>
          <a:stretch/>
        </p:blipFill>
        <p:spPr>
          <a:xfrm>
            <a:off x="357158" y="1428736"/>
            <a:ext cx="2963158" cy="2996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49855750"/>
      </p:ext>
    </p:extLst>
  </p:cSld>
  <p:clrMapOvr>
    <a:masterClrMapping/>
  </p:clrMapOvr>
  <p:transition spd="slow" advClick="0" advTm="2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640960" cy="3024335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rgbClr val="008000"/>
                </a:solidFill>
              </a:rPr>
              <a:t>Юридический адрес:</a:t>
            </a:r>
            <a:r>
              <a:rPr lang="ru-RU" sz="3200" b="1" dirty="0" smtClean="0">
                <a:solidFill>
                  <a:srgbClr val="008000"/>
                </a:solidFill>
              </a:rPr>
              <a:t/>
            </a:r>
            <a:br>
              <a:rPr lang="ru-RU" sz="3200" b="1" dirty="0" smtClean="0">
                <a:solidFill>
                  <a:srgbClr val="008000"/>
                </a:solidFill>
              </a:rPr>
            </a:br>
            <a:r>
              <a:rPr lang="ru-RU" sz="3200" b="1" dirty="0" smtClean="0">
                <a:solidFill>
                  <a:srgbClr val="008000"/>
                </a:solidFill>
              </a:rPr>
              <a:t>г. </a:t>
            </a:r>
            <a:r>
              <a:rPr lang="ru-RU" sz="3200" b="1" dirty="0">
                <a:solidFill>
                  <a:srgbClr val="008000"/>
                </a:solidFill>
              </a:rPr>
              <a:t>Тольятти, ул. 70 лет Октября, </a:t>
            </a:r>
            <a:r>
              <a:rPr lang="ru-RU" sz="3200" b="1" dirty="0" smtClean="0">
                <a:solidFill>
                  <a:srgbClr val="008000"/>
                </a:solidFill>
              </a:rPr>
              <a:t>д. 36, кв. 120.</a:t>
            </a:r>
            <a:r>
              <a:rPr lang="ru-RU" sz="3200" b="1" dirty="0">
                <a:solidFill>
                  <a:srgbClr val="008000"/>
                </a:solidFill>
              </a:rPr>
              <a:t/>
            </a:r>
            <a:br>
              <a:rPr lang="ru-RU" sz="3200" b="1" dirty="0">
                <a:solidFill>
                  <a:srgbClr val="008000"/>
                </a:solidFill>
              </a:rPr>
            </a:br>
            <a:r>
              <a:rPr lang="ru-RU" sz="3200" b="1" dirty="0" smtClean="0">
                <a:solidFill>
                  <a:srgbClr val="008000"/>
                </a:solidFill>
              </a:rPr>
              <a:t>Тел</a:t>
            </a:r>
            <a:r>
              <a:rPr lang="ru-RU" sz="3200" b="1" dirty="0">
                <a:solidFill>
                  <a:srgbClr val="008000"/>
                </a:solidFill>
              </a:rPr>
              <a:t>. 89272688113</a:t>
            </a:r>
            <a:br>
              <a:rPr lang="ru-RU" sz="3200" b="1" dirty="0">
                <a:solidFill>
                  <a:srgbClr val="008000"/>
                </a:solidFill>
              </a:rPr>
            </a:br>
            <a:r>
              <a:rPr lang="ru-RU" sz="2800" b="1" dirty="0" smtClean="0">
                <a:solidFill>
                  <a:srgbClr val="008000"/>
                </a:solidFill>
                <a:hlinkClick r:id="rId2"/>
              </a:rPr>
              <a:t>partner207@mail.ru</a:t>
            </a:r>
            <a:r>
              <a:rPr lang="ru-RU" sz="3200" b="1" dirty="0" smtClean="0">
                <a:solidFill>
                  <a:srgbClr val="008000"/>
                </a:solidFill>
              </a:rPr>
              <a:t/>
            </a:r>
            <a:br>
              <a:rPr lang="ru-RU" sz="3200" b="1" dirty="0" smtClean="0">
                <a:solidFill>
                  <a:srgbClr val="008000"/>
                </a:solidFill>
              </a:rPr>
            </a:b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pic>
        <p:nvPicPr>
          <p:cNvPr id="5" name="Рисунок 4" descr="qr-code(7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286124"/>
            <a:ext cx="1142984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8035838"/>
      </p:ext>
    </p:extLst>
  </p:cSld>
  <p:clrMapOvr>
    <a:masterClrMapping/>
  </p:clrMapOvr>
  <p:transition spd="slow" advClick="0" advTm="2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8712968" cy="324036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8000"/>
                </a:solidFill>
              </a:rPr>
              <a:t>Общая численность </a:t>
            </a:r>
            <a:br>
              <a:rPr lang="ru-RU" sz="3200" b="1" dirty="0" smtClean="0">
                <a:solidFill>
                  <a:srgbClr val="008000"/>
                </a:solidFill>
              </a:rPr>
            </a:br>
            <a:r>
              <a:rPr lang="ru-RU" sz="3200" b="1" dirty="0">
                <a:solidFill>
                  <a:srgbClr val="008000"/>
                </a:solidFill>
              </a:rPr>
              <a:t>организации –</a:t>
            </a:r>
            <a:br>
              <a:rPr lang="ru-RU" sz="3200" b="1" dirty="0">
                <a:solidFill>
                  <a:srgbClr val="008000"/>
                </a:solidFill>
              </a:rPr>
            </a:br>
            <a:r>
              <a:rPr lang="ru-RU" sz="3200" b="1" dirty="0" smtClean="0">
                <a:solidFill>
                  <a:srgbClr val="008000"/>
                </a:solidFill>
              </a:rPr>
              <a:t>более 70 человек. </a:t>
            </a:r>
            <a:r>
              <a:rPr lang="ru-RU" sz="3200" b="1" dirty="0">
                <a:solidFill>
                  <a:srgbClr val="008000"/>
                </a:solidFill>
              </a:rPr>
              <a:t/>
            </a:r>
            <a:br>
              <a:rPr lang="ru-RU" sz="3200" b="1" dirty="0">
                <a:solidFill>
                  <a:srgbClr val="008000"/>
                </a:solidFill>
              </a:rPr>
            </a:br>
            <a:endParaRPr lang="ru-RU" sz="2000" b="1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pic>
        <p:nvPicPr>
          <p:cNvPr id="6" name="Рисунок 5" descr="IMG_20160528_170459.jpg"/>
          <p:cNvPicPr>
            <a:picLocks noChangeAspect="1"/>
          </p:cNvPicPr>
          <p:nvPr/>
        </p:nvPicPr>
        <p:blipFill>
          <a:blip r:embed="rId2" cstate="print"/>
          <a:srcRect t="18239" r="11321" b="12578"/>
          <a:stretch>
            <a:fillRect/>
          </a:stretch>
        </p:blipFill>
        <p:spPr>
          <a:xfrm>
            <a:off x="3974508" y="1643051"/>
            <a:ext cx="488373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51272826"/>
      </p:ext>
    </p:extLst>
  </p:cSld>
  <p:clrMapOvr>
    <a:masterClrMapping/>
  </p:clrMapOvr>
  <p:transition spd="slow" advClick="0" advTm="2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09729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000"/>
                </a:solidFill>
              </a:rPr>
              <a:t>ЦЕЛИ ОРГАНИЗАЦИИ</a:t>
            </a:r>
            <a:r>
              <a:rPr lang="ru-RU" sz="2800" b="1" dirty="0" smtClean="0">
                <a:solidFill>
                  <a:srgbClr val="008000"/>
                </a:solidFill>
              </a:rPr>
              <a:t>:</a:t>
            </a:r>
            <a:endParaRPr lang="ru-RU" sz="2800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1520" y="1832949"/>
            <a:ext cx="8640960" cy="2820187"/>
          </a:xfrm>
        </p:spPr>
        <p:txBody>
          <a:bodyPr>
            <a:normAutofit fontScale="90000"/>
          </a:bodyPr>
          <a:lstStyle/>
          <a:p>
            <a:pPr algn="l"/>
            <a:r>
              <a:rPr lang="ru-RU" sz="2900" dirty="0" smtClean="0">
                <a:solidFill>
                  <a:srgbClr val="008000"/>
                </a:solidFill>
              </a:rPr>
              <a:t>- самостоятельное </a:t>
            </a:r>
            <a:r>
              <a:rPr lang="ru-RU" sz="2900" dirty="0">
                <a:solidFill>
                  <a:srgbClr val="008000"/>
                </a:solidFill>
              </a:rPr>
              <a:t>решение вопросов </a:t>
            </a:r>
            <a:r>
              <a:rPr lang="ru-RU" sz="2900" dirty="0" smtClean="0">
                <a:solidFill>
                  <a:srgbClr val="008000"/>
                </a:solidFill>
              </a:rPr>
              <a:t>сохранения и самобытного развития </a:t>
            </a:r>
            <a:r>
              <a:rPr lang="ru-RU" sz="2900" dirty="0">
                <a:solidFill>
                  <a:srgbClr val="008000"/>
                </a:solidFill>
              </a:rPr>
              <a:t>языка, образования, национальной культуры чувашской этнической общности на территории </a:t>
            </a:r>
            <a:r>
              <a:rPr lang="ru-RU" sz="2900" dirty="0" smtClean="0">
                <a:solidFill>
                  <a:srgbClr val="008000"/>
                </a:solidFill>
              </a:rPr>
              <a:t>  городского округа Тольятти; </a:t>
            </a:r>
            <a:br>
              <a:rPr lang="ru-RU" sz="2900" dirty="0" smtClean="0">
                <a:solidFill>
                  <a:srgbClr val="008000"/>
                </a:solidFill>
              </a:rPr>
            </a:br>
            <a:r>
              <a:rPr lang="ru-RU" sz="2900" dirty="0" smtClean="0">
                <a:solidFill>
                  <a:srgbClr val="008000"/>
                </a:solidFill>
              </a:rPr>
              <a:t>- содействие </a:t>
            </a:r>
            <a:r>
              <a:rPr lang="ru-RU" sz="2900" dirty="0">
                <a:solidFill>
                  <a:srgbClr val="008000"/>
                </a:solidFill>
              </a:rPr>
              <a:t>развитию и популяризации национального языка чувашской культуры, обрядов среди населения, формирование здорового образа жизни;</a:t>
            </a:r>
          </a:p>
        </p:txBody>
      </p:sp>
    </p:spTree>
    <p:extLst>
      <p:ext uri="{BB962C8B-B14F-4D97-AF65-F5344CB8AC3E}">
        <p14:creationId xmlns:p14="http://schemas.microsoft.com/office/powerpoint/2010/main" xmlns="" val="3340492215"/>
      </p:ext>
    </p:extLst>
  </p:cSld>
  <p:clrMapOvr>
    <a:masterClrMapping/>
  </p:clrMapOvr>
  <p:transition spd="slow" advClick="0" advTm="2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32950"/>
            <a:ext cx="8640960" cy="2604162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solidFill>
                  <a:srgbClr val="008000"/>
                </a:solidFill>
              </a:rPr>
              <a:t>- </a:t>
            </a:r>
            <a:r>
              <a:rPr lang="ru-RU" sz="2600" dirty="0">
                <a:solidFill>
                  <a:srgbClr val="008000"/>
                </a:solidFill>
              </a:rPr>
              <a:t>развитие и укрепление связи с другими </a:t>
            </a:r>
            <a:r>
              <a:rPr lang="ru-RU" sz="2600" dirty="0" smtClean="0">
                <a:solidFill>
                  <a:srgbClr val="008000"/>
                </a:solidFill>
              </a:rPr>
              <a:t>общественными </a:t>
            </a:r>
            <a:r>
              <a:rPr lang="ru-RU" sz="2600" dirty="0">
                <a:solidFill>
                  <a:srgbClr val="008000"/>
                </a:solidFill>
              </a:rPr>
              <a:t>о</a:t>
            </a:r>
            <a:r>
              <a:rPr lang="ru-RU" sz="2600" dirty="0" smtClean="0">
                <a:solidFill>
                  <a:srgbClr val="008000"/>
                </a:solidFill>
              </a:rPr>
              <a:t>рганизациями</a:t>
            </a:r>
            <a:r>
              <a:rPr lang="ru-RU" sz="2600" dirty="0">
                <a:solidFill>
                  <a:srgbClr val="008000"/>
                </a:solidFill>
              </a:rPr>
              <a:t>, которые содействуют развитию национальной чувашской культуры в Российской Федерации.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09729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000"/>
                </a:solidFill>
              </a:rPr>
              <a:t>ЦЕЛИ ОРГАНИЗАЦИИ</a:t>
            </a:r>
            <a:r>
              <a:rPr lang="ru-RU" sz="2800" b="1" dirty="0" smtClean="0">
                <a:solidFill>
                  <a:srgbClr val="008000"/>
                </a:solidFill>
              </a:rPr>
              <a:t>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074121044"/>
      </p:ext>
    </p:extLst>
  </p:cSld>
  <p:clrMapOvr>
    <a:masterClrMapping/>
  </p:clrMapOvr>
  <p:transition spd="slow" advClick="0" advTm="2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32950"/>
            <a:ext cx="8640960" cy="2820186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solidFill>
                  <a:srgbClr val="008000"/>
                </a:solidFill>
              </a:rPr>
              <a:t>- защита прав и законных </a:t>
            </a:r>
            <a:r>
              <a:rPr lang="ru-RU" sz="2600" dirty="0" smtClean="0">
                <a:solidFill>
                  <a:srgbClr val="008000"/>
                </a:solidFill>
              </a:rPr>
              <a:t>интересов </a:t>
            </a:r>
            <a:r>
              <a:rPr lang="ru-RU" sz="2600" dirty="0">
                <a:solidFill>
                  <a:srgbClr val="008000"/>
                </a:solidFill>
              </a:rPr>
              <a:t>членов организации, </a:t>
            </a:r>
            <a:r>
              <a:rPr lang="ru-RU" sz="2600" dirty="0" smtClean="0">
                <a:solidFill>
                  <a:srgbClr val="008000"/>
                </a:solidFill>
              </a:rPr>
              <a:t>представителей чувашского </a:t>
            </a:r>
            <a:r>
              <a:rPr lang="ru-RU" sz="2600" dirty="0">
                <a:solidFill>
                  <a:srgbClr val="008000"/>
                </a:solidFill>
              </a:rPr>
              <a:t>народа, а также отдельных граждан в органах государственной </a:t>
            </a:r>
            <a:r>
              <a:rPr lang="ru-RU" sz="2600" dirty="0" smtClean="0">
                <a:solidFill>
                  <a:srgbClr val="008000"/>
                </a:solidFill>
              </a:rPr>
              <a:t>власти и органах </a:t>
            </a:r>
            <a:r>
              <a:rPr lang="ru-RU" sz="2600" dirty="0">
                <a:solidFill>
                  <a:srgbClr val="008000"/>
                </a:solidFill>
              </a:rPr>
              <a:t>местного самоуправления;</a:t>
            </a:r>
            <a:br>
              <a:rPr lang="ru-RU" sz="2600" dirty="0">
                <a:solidFill>
                  <a:srgbClr val="008000"/>
                </a:solidFill>
              </a:rPr>
            </a:br>
            <a:r>
              <a:rPr lang="ru-RU" sz="2600" dirty="0" smtClean="0">
                <a:solidFill>
                  <a:srgbClr val="008000"/>
                </a:solidFill>
              </a:rPr>
              <a:t>- </a:t>
            </a:r>
            <a:r>
              <a:rPr lang="ru-RU" sz="2600" dirty="0">
                <a:solidFill>
                  <a:srgbClr val="008000"/>
                </a:solidFill>
              </a:rPr>
              <a:t>содействие организации и усовершенствование системы проведения региональных, межрегиональных и международных встреч лиц чувашской национальности</a:t>
            </a:r>
            <a:r>
              <a:rPr lang="ru-RU" sz="2600" dirty="0" smtClean="0">
                <a:solidFill>
                  <a:srgbClr val="008000"/>
                </a:solidFill>
              </a:rPr>
              <a:t>.</a:t>
            </a:r>
            <a:endParaRPr lang="ru-RU" sz="2600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09729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ВИДЫ ДЕЯТЕЛЬНОСТИ: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528367197"/>
      </p:ext>
    </p:extLst>
  </p:cSld>
  <p:clrMapOvr>
    <a:masterClrMapping/>
  </p:clrMapOvr>
  <p:transition spd="slow" advClick="0" advTm="2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640960" cy="338437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8000"/>
                </a:solidFill>
              </a:rPr>
              <a:t/>
            </a:r>
            <a:br>
              <a:rPr lang="ru-RU" sz="2800" b="1" dirty="0" smtClean="0">
                <a:solidFill>
                  <a:srgbClr val="008000"/>
                </a:solidFill>
              </a:rPr>
            </a:br>
            <a:endParaRPr lang="ru-RU" sz="2600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268760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ВИДЫ ДЕЯТЕЛЬНОСТИ: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928934"/>
            <a:ext cx="4071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Клуб чувашского языка.</a:t>
            </a:r>
            <a:endParaRPr lang="ru-RU" sz="2800" dirty="0"/>
          </a:p>
        </p:txBody>
      </p:sp>
      <p:pic>
        <p:nvPicPr>
          <p:cNvPr id="8" name="Рисунок 7" descr="клуб чув языка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198" t="9158" r="3296" b="17582"/>
          <a:stretch>
            <a:fillRect/>
          </a:stretch>
        </p:blipFill>
        <p:spPr>
          <a:xfrm>
            <a:off x="4357686" y="2000240"/>
            <a:ext cx="4429156" cy="2575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65538860"/>
      </p:ext>
    </p:extLst>
  </p:cSld>
  <p:clrMapOvr>
    <a:masterClrMapping/>
  </p:clrMapOvr>
  <p:transition spd="slow" advClick="0" advTm="2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57364"/>
            <a:ext cx="8640960" cy="214314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rgbClr val="008000"/>
                </a:solidFill>
              </a:rPr>
              <a:t/>
            </a:r>
            <a:br>
              <a:rPr lang="ru-RU" sz="3200" dirty="0" smtClean="0">
                <a:solidFill>
                  <a:srgbClr val="008000"/>
                </a:solidFill>
              </a:rPr>
            </a:br>
            <a:r>
              <a:rPr lang="ru-RU" sz="3200" dirty="0" smtClean="0">
                <a:solidFill>
                  <a:srgbClr val="008000"/>
                </a:solidFill>
              </a:rPr>
              <a:t/>
            </a:r>
            <a:br>
              <a:rPr lang="ru-RU" sz="3200" dirty="0" smtClean="0">
                <a:solidFill>
                  <a:srgbClr val="008000"/>
                </a:solidFill>
              </a:rPr>
            </a:br>
            <a:r>
              <a:rPr lang="ru-RU" sz="2600" dirty="0" smtClean="0">
                <a:solidFill>
                  <a:srgbClr val="008000"/>
                </a:solidFill>
              </a:rPr>
              <a:t>Получена субсидия на реализацию социально-значимых мероприятий, направленных на развитие межнационального сотрудничества, сохранение и защиту самобытности, культуры, языков и традиций народов РФ в городском округе Тольятти в 2019 году.</a:t>
            </a:r>
            <a:r>
              <a:rPr lang="ru-RU" sz="2400" dirty="0" smtClean="0">
                <a:solidFill>
                  <a:srgbClr val="008000"/>
                </a:solidFill>
              </a:rPr>
              <a:t/>
            </a:r>
            <a:br>
              <a:rPr lang="ru-RU" sz="2400" dirty="0" smtClean="0">
                <a:solidFill>
                  <a:srgbClr val="008000"/>
                </a:solidFill>
              </a:rPr>
            </a:br>
            <a:r>
              <a:rPr lang="ru-RU" sz="2400" dirty="0" smtClean="0">
                <a:solidFill>
                  <a:srgbClr val="008000"/>
                </a:solidFill>
              </a:rPr>
              <a:t/>
            </a:r>
            <a:br>
              <a:rPr lang="ru-RU" sz="2400" dirty="0" smtClean="0">
                <a:solidFill>
                  <a:srgbClr val="008000"/>
                </a:solidFill>
              </a:rPr>
            </a:br>
            <a:r>
              <a:rPr lang="ru-RU" sz="2400" dirty="0" smtClean="0">
                <a:solidFill>
                  <a:srgbClr val="008000"/>
                </a:solidFill>
              </a:rPr>
              <a:t/>
            </a:r>
            <a:br>
              <a:rPr lang="ru-RU" sz="2400" dirty="0" smtClean="0">
                <a:solidFill>
                  <a:srgbClr val="008000"/>
                </a:solidFill>
              </a:rPr>
            </a:b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285860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ДОСТИЖЕНИЯ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000505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ПРОЕКТ: «Календарный чувашский национальный праздник </a:t>
            </a:r>
            <a:r>
              <a:rPr lang="en-US" sz="2400" b="1" dirty="0" smtClean="0">
                <a:solidFill>
                  <a:srgbClr val="008000"/>
                </a:solidFill>
              </a:rPr>
              <a:t>“</a:t>
            </a:r>
            <a:r>
              <a:rPr lang="ru-RU" sz="2400" b="1" dirty="0" smtClean="0">
                <a:solidFill>
                  <a:srgbClr val="008000"/>
                </a:solidFill>
              </a:rPr>
              <a:t>УЯВ</a:t>
            </a:r>
            <a:r>
              <a:rPr lang="en-US" sz="2400" b="1" dirty="0" smtClean="0">
                <a:solidFill>
                  <a:srgbClr val="008000"/>
                </a:solidFill>
              </a:rPr>
              <a:t>”</a:t>
            </a:r>
            <a:r>
              <a:rPr lang="ru-RU" sz="2400" b="1" dirty="0" smtClean="0">
                <a:solidFill>
                  <a:srgbClr val="008000"/>
                </a:solidFill>
              </a:rPr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65538860"/>
      </p:ext>
    </p:extLst>
  </p:cSld>
  <p:clrMapOvr>
    <a:masterClrMapping/>
  </p:clrMapOvr>
  <p:transition spd="slow" advClick="0" advTm="2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57364"/>
            <a:ext cx="5000660" cy="78581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8000"/>
                </a:solidFill>
              </a:rPr>
              <a:t>Народный фольклорный</a:t>
            </a:r>
            <a:br>
              <a:rPr lang="ru-RU" sz="2400" dirty="0" smtClean="0">
                <a:solidFill>
                  <a:srgbClr val="008000"/>
                </a:solidFill>
              </a:rPr>
            </a:br>
            <a:r>
              <a:rPr lang="ru-RU" sz="2400" dirty="0" smtClean="0">
                <a:solidFill>
                  <a:srgbClr val="008000"/>
                </a:solidFill>
              </a:rPr>
              <a:t>ансамбль </a:t>
            </a:r>
            <a:r>
              <a:rPr lang="ru-RU" sz="2400" dirty="0">
                <a:solidFill>
                  <a:srgbClr val="008000"/>
                </a:solidFill>
              </a:rPr>
              <a:t>«</a:t>
            </a:r>
            <a:r>
              <a:rPr lang="ru-RU" sz="2400" dirty="0" err="1" smtClean="0">
                <a:solidFill>
                  <a:srgbClr val="008000"/>
                </a:solidFill>
              </a:rPr>
              <a:t>Шанч</a:t>
            </a:r>
            <a:r>
              <a:rPr lang="vi-VN" sz="2400" dirty="0" smtClean="0">
                <a:solidFill>
                  <a:srgbClr val="008000"/>
                </a:solidFill>
              </a:rPr>
              <a:t>ă</a:t>
            </a:r>
            <a:r>
              <a:rPr lang="ru-RU" sz="2400" dirty="0" smtClean="0">
                <a:solidFill>
                  <a:srgbClr val="008000"/>
                </a:solidFill>
              </a:rPr>
              <a:t>к» («Надежда»).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09729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ТВОРЧЕСКИЕ КОЛЛЕКТИВЫ ОРГАНИЗАЦИИ: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0" t="22611" r="6537" b="8598"/>
          <a:stretch/>
        </p:blipFill>
        <p:spPr>
          <a:xfrm>
            <a:off x="928662" y="2776316"/>
            <a:ext cx="3286148" cy="1867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Шанчак, день города в Тольятти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16000" t="13500" r="15000" b="5500"/>
          <a:stretch>
            <a:fillRect/>
          </a:stretch>
        </p:blipFill>
        <p:spPr>
          <a:xfrm>
            <a:off x="5395078" y="2057556"/>
            <a:ext cx="3303940" cy="2585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51380102"/>
      </p:ext>
    </p:extLst>
  </p:cSld>
  <p:clrMapOvr>
    <a:masterClrMapping/>
  </p:clrMapOvr>
  <p:transition spd="slow" advClick="0" advTm="2000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265</Words>
  <Application>Microsoft Office PowerPoint</Application>
  <PresentationFormat>Экран (4:3)</PresentationFormat>
  <Paragraphs>58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ОБЩЕСТВЕННАЯ ОРГАНИЗАЦИЯ «МЕСТНАЯ ЧУВАШСКАЯ НАЦИОНАЛЬНО-КУЛЬТУРНАЯ  АВТОНОМИЯ Г. ТОЛЬЯТТИ»  Зарегистрирована 17 сентября 2014 года. </vt:lpstr>
      <vt:lpstr> Председатель организации –  Александр Пайдулович                            Бикмурзин  </vt:lpstr>
      <vt:lpstr>Общая численность  организации – более 70 человек.  </vt:lpstr>
      <vt:lpstr>- самостоятельное решение вопросов сохранения и самобытного развития языка, образования, национальной культуры чувашской этнической общности на территории   городского округа Тольятти;  - содействие развитию и популяризации национального языка чувашской культуры, обрядов среди населения, формирование здорового образа жизни;</vt:lpstr>
      <vt:lpstr>- развитие и укрепление связи с другими общественными организациями, которые содействуют развитию национальной чувашской культуры в Российской Федерации.</vt:lpstr>
      <vt:lpstr>- защита прав и законных интересов членов организации, представителей чувашского народа, а также отдельных граждан в органах государственной власти и органах местного самоуправления; - содействие организации и усовершенствование системы проведения региональных, межрегиональных и международных встреч лиц чувашской национальности.</vt:lpstr>
      <vt:lpstr> </vt:lpstr>
      <vt:lpstr>  Получена субсидия на реализацию социально-значимых мероприятий, направленных на развитие межнационального сотрудничества, сохранение и защиту самобытности, культуры, языков и традиций народов РФ в городском округе Тольятти в 2019 году.   </vt:lpstr>
      <vt:lpstr>Народный фольклорный ансамбль «Шанчăк» («Надежда»).</vt:lpstr>
      <vt:lpstr> Народный фольклорный  ансамбль «Телей» («Счастье»).  </vt:lpstr>
      <vt:lpstr>Народный фольклорный ансамбль «Шурăмпуç» («Рассвет»). </vt:lpstr>
      <vt:lpstr>Народный фольклорный ансамбль «Асамат» («Радуга»).  </vt:lpstr>
      <vt:lpstr>Дуэт «Хĕлхем» («Искра»).  </vt:lpstr>
      <vt:lpstr>Ансамбль чувашской песни «Юрату» («Любовь»). </vt:lpstr>
      <vt:lpstr>«Сурхури» – чувашский праздник зимнего цикла,  отмечается в период  зимнего солнцестояния. Чувашский Новый год.  </vt:lpstr>
      <vt:lpstr>«Уяв» – весенне-летний  период молодежных  игрищ и хороводов,  отмечается с 22 мая  по 12 июля. </vt:lpstr>
      <vt:lpstr> «Уяв» отмечается с 22 мая по 12 июля. </vt:lpstr>
      <vt:lpstr>«Акатуй» – чувашский  весенний праздник,  посвященный земледелию.  Отмечается с середины мая по первую декаду июля.  </vt:lpstr>
      <vt:lpstr> «Чуклеме» – праздник  освящения нового урожая.  Проводится в ноябре.</vt:lpstr>
      <vt:lpstr>Юридический адрес: г. Тольятти, ул. 70 лет Октября, д. 36, кв. 120. Тел. 89272688113 partner207@mail.ru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Общественная организация «Местная чувашская национально-культурная  автономия г. Тольятти»   </dc:title>
  <dc:creator>User</dc:creator>
  <cp:lastModifiedBy>knyazeva.ev</cp:lastModifiedBy>
  <cp:revision>71</cp:revision>
  <dcterms:created xsi:type="dcterms:W3CDTF">2019-11-02T15:17:53Z</dcterms:created>
  <dcterms:modified xsi:type="dcterms:W3CDTF">2019-11-28T06:22:36Z</dcterms:modified>
</cp:coreProperties>
</file>