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68" r:id="rId2"/>
  </p:sldMasterIdLst>
  <p:notesMasterIdLst>
    <p:notesMasterId r:id="rId16"/>
  </p:notesMasterIdLst>
  <p:sldIdLst>
    <p:sldId id="405" r:id="rId3"/>
    <p:sldId id="462" r:id="rId4"/>
    <p:sldId id="533" r:id="rId5"/>
    <p:sldId id="406" r:id="rId6"/>
    <p:sldId id="536" r:id="rId7"/>
    <p:sldId id="308" r:id="rId8"/>
    <p:sldId id="535" r:id="rId9"/>
    <p:sldId id="291" r:id="rId10"/>
    <p:sldId id="469" r:id="rId11"/>
    <p:sldId id="299" r:id="rId12"/>
    <p:sldId id="534" r:id="rId13"/>
    <p:sldId id="349" r:id="rId14"/>
    <p:sldId id="420" r:id="rId15"/>
  </p:sldIdLst>
  <p:sldSz cx="9144000" cy="6858000" type="screen4x3"/>
  <p:notesSz cx="6808788" cy="9940925"/>
  <p:defaultTextStyle>
    <a:defPPr>
      <a:defRPr lang="ru-RU"/>
    </a:defPPr>
    <a:lvl1pPr marL="0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98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94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93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589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486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384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281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178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5F4"/>
    <a:srgbClr val="F6800A"/>
    <a:srgbClr val="E8EFF4"/>
    <a:srgbClr val="E1F2FB"/>
    <a:srgbClr val="553B95"/>
    <a:srgbClr val="0000CC"/>
    <a:srgbClr val="FFEEB7"/>
    <a:srgbClr val="1E4B94"/>
    <a:srgbClr val="FFD653"/>
    <a:srgbClr val="8F4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3783" autoAdjust="0"/>
  </p:normalViewPr>
  <p:slideViewPr>
    <p:cSldViewPr>
      <p:cViewPr varScale="1">
        <p:scale>
          <a:sx n="107" d="100"/>
          <a:sy n="107" d="100"/>
        </p:scale>
        <p:origin x="18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2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2558929047215"/>
          <c:y val="0"/>
          <c:w val="0.78917116387264741"/>
          <c:h val="1"/>
        </c:manualLayout>
      </c:layout>
      <c:pie3DChart>
        <c:varyColors val="1"/>
        <c:ser>
          <c:idx val="1"/>
          <c:order val="0"/>
          <c:tx>
            <c:strRef>
              <c:f>'фин.на 2021'!$C$1</c:f>
              <c:strCache>
                <c:ptCount val="1"/>
                <c:pt idx="0">
                  <c:v>доведено</c:v>
                </c:pt>
              </c:strCache>
            </c:strRef>
          </c:tx>
          <c:explosion val="25"/>
          <c:dPt>
            <c:idx val="0"/>
            <c:bubble3D val="0"/>
            <c:explosion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9F3E-48B2-80C6-1D70082AC8D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9F3E-48B2-80C6-1D70082AC8D2}"/>
              </c:ext>
            </c:extLst>
          </c:dPt>
          <c:dPt>
            <c:idx val="2"/>
            <c:bubble3D val="0"/>
            <c:explosion val="1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9F3E-48B2-80C6-1D70082AC8D2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0-9F3E-48B2-80C6-1D70082AC8D2}"/>
              </c:ext>
            </c:extLst>
          </c:dPt>
          <c:dLbls>
            <c:dLbl>
              <c:idx val="0"/>
              <c:layout>
                <c:manualLayout>
                  <c:x val="6.0199677911893762E-2"/>
                  <c:y val="-2.825074991667592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13 100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3E-48B2-80C6-1D70082AC8D2}"/>
                </c:ext>
              </c:extLst>
            </c:dLbl>
            <c:dLbl>
              <c:idx val="1"/>
              <c:layout>
                <c:manualLayout>
                  <c:x val="7.9530248851405888E-3"/>
                  <c:y val="5.644650594378402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814 043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3E-48B2-80C6-1D70082AC8D2}"/>
                </c:ext>
              </c:extLst>
            </c:dLbl>
            <c:dLbl>
              <c:idx val="2"/>
              <c:layout>
                <c:manualLayout>
                  <c:x val="-2.663470037252498E-2"/>
                  <c:y val="-4.845313483686997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436 984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3E-48B2-80C6-1D70082AC8D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1 639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3E-48B2-80C6-1D70082AC8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'фин.на 2021'!$A$2:$A$5</c:f>
              <c:strCache>
                <c:ptCount val="4"/>
                <c:pt idx="0">
                  <c:v>непрограммные мероприятия</c:v>
                </c:pt>
                <c:pt idx="1">
                  <c:v>дорожное хозяйство</c:v>
                </c:pt>
                <c:pt idx="2">
                  <c:v>транспорт</c:v>
                </c:pt>
                <c:pt idx="3">
                  <c:v>защита населения и территории  от ЧС</c:v>
                </c:pt>
              </c:strCache>
            </c:strRef>
          </c:cat>
          <c:val>
            <c:numRef>
              <c:f>'фин.на 2021'!$C$2:$C$5</c:f>
              <c:numCache>
                <c:formatCode>_-* #,##0_-;\-* #,##0_-;_-* "-"??_-;_-@_-</c:formatCode>
                <c:ptCount val="4"/>
                <c:pt idx="0">
                  <c:v>6600</c:v>
                </c:pt>
                <c:pt idx="1">
                  <c:v>641940</c:v>
                </c:pt>
                <c:pt idx="2">
                  <c:v>353880</c:v>
                </c:pt>
                <c:pt idx="3">
                  <c:v>1554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F8-4935-96A6-58B179BCB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1560765617979516E-2"/>
          <c:y val="0.74190071473539976"/>
          <c:w val="0.89999992626188041"/>
          <c:h val="0.19225474947228086"/>
        </c:manualLayout>
      </c:layout>
      <c:overlay val="0"/>
      <c:txPr>
        <a:bodyPr rot="0" vert="horz"/>
        <a:lstStyle/>
        <a:p>
          <a:pPr>
            <a:defRPr sz="20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DE5E71-FD47-4C1A-84A4-5C5E811421C9}" type="doc">
      <dgm:prSet loTypeId="urn:microsoft.com/office/officeart/2005/8/layout/vList4#1" loCatId="picture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B2B24DD-AD6A-4ADF-8AA7-D996CC4756AE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0" y="3540656"/>
          <a:ext cx="7704856" cy="1114295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</a:srgbClr>
        </a:solidFill>
        <a:ln w="25400" cap="flat" cmpd="sng" algn="ctr">
          <a:solidFill>
            <a:srgbClr val="4BACC6"/>
          </a:solidFill>
          <a:prstDash val="solid"/>
        </a:ln>
        <a:effectLst/>
      </dgm:spPr>
      <dgm:t>
        <a:bodyPr/>
        <a:lstStyle/>
        <a:p>
          <a:pPr algn="ctr"/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Повышение безопасности</a:t>
          </a:r>
        </a:p>
        <a:p>
          <a:pPr algn="ctr"/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дорожного движения</a:t>
          </a:r>
          <a:endParaRPr lang="ru-RU" sz="2000" b="1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 panose="02040502050405020303" pitchFamily="18" charset="0"/>
            <a:ea typeface="+mn-ea"/>
            <a:cs typeface="+mn-cs"/>
          </a:endParaRPr>
        </a:p>
      </dgm:t>
    </dgm:pt>
    <dgm:pt modelId="{50767CCD-17DE-4EAC-9471-879EF0793117}" type="parTrans" cxnId="{440EEDB2-41E9-49A9-8184-79835D8FAC7B}">
      <dgm:prSet/>
      <dgm:spPr/>
      <dgm:t>
        <a:bodyPr/>
        <a:lstStyle/>
        <a:p>
          <a:endParaRPr lang="en-US"/>
        </a:p>
      </dgm:t>
    </dgm:pt>
    <dgm:pt modelId="{96DB799D-5883-429A-9066-2452CB3593A0}" type="sibTrans" cxnId="{440EEDB2-41E9-49A9-8184-79835D8FAC7B}">
      <dgm:prSet/>
      <dgm:spPr/>
      <dgm:t>
        <a:bodyPr/>
        <a:lstStyle/>
        <a:p>
          <a:endParaRPr lang="en-US"/>
        </a:p>
      </dgm:t>
    </dgm:pt>
    <dgm:pt modelId="{1220BA5B-6D11-4805-99C9-AAC7635BFFD1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0" y="1224066"/>
          <a:ext cx="7704856" cy="1057630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</a:srgbClr>
        </a:solidFill>
        <a:ln w="25400" cap="flat" cmpd="sng" algn="ctr">
          <a:solidFill>
            <a:srgbClr val="4BACC6"/>
          </a:solidFill>
          <a:prstDash val="solid"/>
        </a:ln>
        <a:effectLst/>
      </dgm:spPr>
      <dgm:t>
        <a:bodyPr/>
        <a:lstStyle/>
        <a:p>
          <a:pPr algn="ctr"/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Содержание улично-</a:t>
          </a:r>
        </a:p>
        <a:p>
          <a:pPr algn="ctr"/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дорожной сети</a:t>
          </a:r>
          <a:endParaRPr lang="ru-RU" sz="2000" b="1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 panose="02040502050405020303" pitchFamily="18" charset="0"/>
            <a:ea typeface="+mn-ea"/>
            <a:cs typeface="+mn-cs"/>
          </a:endParaRPr>
        </a:p>
      </dgm:t>
    </dgm:pt>
    <dgm:pt modelId="{959B9EB1-0941-4234-9B6C-EF12DA5F55BC}" type="parTrans" cxnId="{C22E27BE-6F58-4055-A159-A24B70365A29}">
      <dgm:prSet/>
      <dgm:spPr/>
      <dgm:t>
        <a:bodyPr/>
        <a:lstStyle/>
        <a:p>
          <a:endParaRPr lang="en-US"/>
        </a:p>
      </dgm:t>
    </dgm:pt>
    <dgm:pt modelId="{7E4705EA-8F28-4472-9BF0-C722338A6E94}" type="sibTrans" cxnId="{C22E27BE-6F58-4055-A159-A24B70365A29}">
      <dgm:prSet/>
      <dgm:spPr/>
      <dgm:t>
        <a:bodyPr/>
        <a:lstStyle/>
        <a:p>
          <a:endParaRPr lang="en-US"/>
        </a:p>
      </dgm:t>
    </dgm:pt>
    <dgm:pt modelId="{FC983853-C5FD-472E-9982-3062CE59A2D7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0" y="2382354"/>
          <a:ext cx="7704856" cy="1066003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</a:srgbClr>
        </a:solidFill>
        <a:ln w="25400" cap="flat" cmpd="sng" algn="ctr">
          <a:solidFill>
            <a:srgbClr val="4BACC6"/>
          </a:solidFill>
          <a:prstDash val="solid"/>
        </a:ln>
        <a:effectLst/>
      </dgm:spPr>
      <dgm:t>
        <a:bodyPr/>
        <a:lstStyle/>
        <a:p>
          <a:pPr algn="ctr"/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Модернизация и развитие</a:t>
          </a:r>
        </a:p>
        <a:p>
          <a:pPr algn="ctr"/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автомобильных дорог</a:t>
          </a:r>
          <a:endParaRPr lang="ru-RU" sz="2000" b="1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 panose="02040502050405020303" pitchFamily="18" charset="0"/>
            <a:ea typeface="+mn-ea"/>
            <a:cs typeface="+mn-cs"/>
          </a:endParaRPr>
        </a:p>
      </dgm:t>
    </dgm:pt>
    <dgm:pt modelId="{C0BD6EE5-FE75-4AE8-A8F7-0143DF0428D3}" type="parTrans" cxnId="{7C82DA8C-027D-4300-AE45-842D7B67BD74}">
      <dgm:prSet/>
      <dgm:spPr/>
      <dgm:t>
        <a:bodyPr/>
        <a:lstStyle/>
        <a:p>
          <a:endParaRPr lang="ru-RU"/>
        </a:p>
      </dgm:t>
    </dgm:pt>
    <dgm:pt modelId="{F5789639-1DE5-4936-8936-4BBCD2196994}" type="sibTrans" cxnId="{7C82DA8C-027D-4300-AE45-842D7B67BD74}">
      <dgm:prSet/>
      <dgm:spPr/>
      <dgm:t>
        <a:bodyPr/>
        <a:lstStyle/>
        <a:p>
          <a:endParaRPr lang="ru-RU"/>
        </a:p>
      </dgm:t>
    </dgm:pt>
    <dgm:pt modelId="{8E54E2E2-5F9F-4619-B1EE-88D6A86EA797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0" y="61478"/>
          <a:ext cx="7704856" cy="1002863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</a:srgbClr>
        </a:solidFill>
        <a:ln w="25400" cap="flat" cmpd="sng" algn="ctr">
          <a:solidFill>
            <a:srgbClr val="4BACC6"/>
          </a:solidFill>
          <a:prstDash val="solid"/>
        </a:ln>
        <a:effectLst/>
      </dgm:spPr>
      <dgm:t>
        <a:bodyPr/>
        <a:lstStyle/>
        <a:p>
          <a:pPr algn="ctr"/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Развитие городского </a:t>
          </a:r>
        </a:p>
        <a:p>
          <a:pPr algn="ctr"/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пассажирского транспорта</a:t>
          </a:r>
          <a:endParaRPr lang="ru-RU" sz="2000" b="1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 panose="02040502050405020303" pitchFamily="18" charset="0"/>
            <a:ea typeface="+mn-ea"/>
            <a:cs typeface="+mn-cs"/>
          </a:endParaRPr>
        </a:p>
      </dgm:t>
    </dgm:pt>
    <dgm:pt modelId="{DF4BE81E-5D9F-4DED-8C50-84CFB0E11CCC}" type="parTrans" cxnId="{B44996F1-9137-4EC1-BDA9-F0AA47E779A2}">
      <dgm:prSet/>
      <dgm:spPr/>
      <dgm:t>
        <a:bodyPr/>
        <a:lstStyle/>
        <a:p>
          <a:endParaRPr lang="ru-RU"/>
        </a:p>
      </dgm:t>
    </dgm:pt>
    <dgm:pt modelId="{2335025B-0425-4F14-BB94-A2FD38CCF961}" type="sibTrans" cxnId="{B44996F1-9137-4EC1-BDA9-F0AA47E779A2}">
      <dgm:prSet/>
      <dgm:spPr/>
      <dgm:t>
        <a:bodyPr/>
        <a:lstStyle/>
        <a:p>
          <a:endParaRPr lang="ru-RU"/>
        </a:p>
      </dgm:t>
    </dgm:pt>
    <dgm:pt modelId="{706C0492-EE4F-481D-AACE-3B1D486C09D8}" type="pres">
      <dgm:prSet presAssocID="{BCDE5E71-FD47-4C1A-84A4-5C5E811421C9}" presName="linear" presStyleCnt="0">
        <dgm:presLayoutVars>
          <dgm:dir/>
          <dgm:resizeHandles val="exact"/>
        </dgm:presLayoutVars>
      </dgm:prSet>
      <dgm:spPr/>
    </dgm:pt>
    <dgm:pt modelId="{A0098981-0EE6-48C1-A064-6315CD3A089E}" type="pres">
      <dgm:prSet presAssocID="{1B2B24DD-AD6A-4ADF-8AA7-D996CC4756AE}" presName="comp" presStyleCnt="0"/>
      <dgm:spPr/>
    </dgm:pt>
    <dgm:pt modelId="{E1BDF04B-CE3C-4C5E-99EC-FFC29DA7648D}" type="pres">
      <dgm:prSet presAssocID="{1B2B24DD-AD6A-4ADF-8AA7-D996CC4756AE}" presName="box" presStyleLbl="node1" presStyleIdx="0" presStyleCnt="4" custScaleY="86228" custLinFactY="100000" custLinFactNeighborX="-117" custLinFactNeighborY="173988"/>
      <dgm:spPr/>
    </dgm:pt>
    <dgm:pt modelId="{B137CAE6-EB76-4F58-A458-83D30A9D24ED}" type="pres">
      <dgm:prSet presAssocID="{1B2B24DD-AD6A-4ADF-8AA7-D996CC4756AE}" presName="img" presStyleLbl="fgImgPlace1" presStyleIdx="0" presStyleCnt="4" custScaleX="84326" custScaleY="100558" custLinFactY="140952" custLinFactNeighborX="-740" custLinFactNeighborY="200000"/>
      <dgm:spPr>
        <a:xfrm>
          <a:off x="171711" y="3613059"/>
          <a:ext cx="1434551" cy="9763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extLst>
        <a:ext uri="{E40237B7-FDA0-4F09-8148-C483321AD2D9}">
          <dgm14:cNvPr xmlns:dgm14="http://schemas.microsoft.com/office/drawing/2010/diagram" id="0" name="" descr="Closeup of hands holding magnifier and pen" title="Sample Picture"/>
        </a:ext>
      </dgm:extLst>
    </dgm:pt>
    <dgm:pt modelId="{709FC4A0-F088-4B9A-BA45-9C4949CE6239}" type="pres">
      <dgm:prSet presAssocID="{1B2B24DD-AD6A-4ADF-8AA7-D996CC4756AE}" presName="text" presStyleLbl="node1" presStyleIdx="0" presStyleCnt="4">
        <dgm:presLayoutVars>
          <dgm:bulletEnabled val="1"/>
        </dgm:presLayoutVars>
      </dgm:prSet>
      <dgm:spPr/>
    </dgm:pt>
    <dgm:pt modelId="{4DDF3076-6AE0-4C9F-BE6C-F88E2FC2AE18}" type="pres">
      <dgm:prSet presAssocID="{96DB799D-5883-429A-9066-2452CB3593A0}" presName="spacer" presStyleCnt="0"/>
      <dgm:spPr/>
    </dgm:pt>
    <dgm:pt modelId="{0E799877-A187-4A8C-918C-1EB2CECC5A0C}" type="pres">
      <dgm:prSet presAssocID="{FC983853-C5FD-472E-9982-3062CE59A2D7}" presName="comp" presStyleCnt="0"/>
      <dgm:spPr/>
    </dgm:pt>
    <dgm:pt modelId="{5B24BF48-901D-40C1-8B2D-13B8B8A131EF}" type="pres">
      <dgm:prSet presAssocID="{FC983853-C5FD-472E-9982-3062CE59A2D7}" presName="box" presStyleLbl="node1" presStyleIdx="1" presStyleCnt="4" custScaleY="82491" custLinFactNeighborX="1285" custLinFactNeighborY="85569"/>
      <dgm:spPr/>
    </dgm:pt>
    <dgm:pt modelId="{273EAA91-FAF9-4851-975A-3DB7E35CB1B0}" type="pres">
      <dgm:prSet presAssocID="{FC983853-C5FD-472E-9982-3062CE59A2D7}" presName="img" presStyleLbl="fgImgPlace1" presStyleIdx="1" presStyleCnt="4" custScaleX="91111" custScaleY="104744" custLinFactY="10159" custLinFactNeighborX="-2972" custLinFactNeighborY="100000"/>
      <dgm:spPr>
        <a:xfrm>
          <a:off x="99701" y="2382361"/>
          <a:ext cx="1508425" cy="11321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18F0533F-E17D-4DAA-9FA2-DA79B2CA15B5}" type="pres">
      <dgm:prSet presAssocID="{FC983853-C5FD-472E-9982-3062CE59A2D7}" presName="text" presStyleLbl="node1" presStyleIdx="1" presStyleCnt="4">
        <dgm:presLayoutVars>
          <dgm:bulletEnabled val="1"/>
        </dgm:presLayoutVars>
      </dgm:prSet>
      <dgm:spPr/>
    </dgm:pt>
    <dgm:pt modelId="{2AB76230-C7A4-48FD-92C4-C86B6A03F00F}" type="pres">
      <dgm:prSet presAssocID="{F5789639-1DE5-4936-8936-4BBCD2196994}" presName="spacer" presStyleCnt="0"/>
      <dgm:spPr/>
    </dgm:pt>
    <dgm:pt modelId="{D5C3B5C8-527E-4EBA-85A3-564A1001FBC9}" type="pres">
      <dgm:prSet presAssocID="{1220BA5B-6D11-4805-99C9-AAC7635BFFD1}" presName="comp" presStyleCnt="0"/>
      <dgm:spPr/>
    </dgm:pt>
    <dgm:pt modelId="{826ADF1A-AF93-4A7A-AE6A-23432419DE96}" type="pres">
      <dgm:prSet presAssocID="{1220BA5B-6D11-4805-99C9-AAC7635BFFD1}" presName="box" presStyleLbl="node1" presStyleIdx="2" presStyleCnt="4" custScaleY="81843" custLinFactNeighborX="-117" custLinFactNeighborY="-99112"/>
      <dgm:spPr/>
    </dgm:pt>
    <dgm:pt modelId="{F8F818E6-1FED-488D-A53D-58AF4C71E30E}" type="pres">
      <dgm:prSet presAssocID="{1220BA5B-6D11-4805-99C9-AAC7635BFFD1}" presName="img" presStyleLbl="fgImgPlace1" presStyleIdx="2" presStyleCnt="4" custScaleX="85209" custScaleY="89574" custLinFactY="-25042" custLinFactNeighborX="-5616" custLinFactNeighborY="-100000"/>
      <dgm:spPr>
        <a:xfrm>
          <a:off x="99709" y="1224065"/>
          <a:ext cx="1426923" cy="10338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31F2A3A7-5EF6-4E0D-9BD5-B6914FD271BD}" type="pres">
      <dgm:prSet presAssocID="{1220BA5B-6D11-4805-99C9-AAC7635BFFD1}" presName="text" presStyleLbl="node1" presStyleIdx="2" presStyleCnt="4">
        <dgm:presLayoutVars>
          <dgm:bulletEnabled val="1"/>
        </dgm:presLayoutVars>
      </dgm:prSet>
      <dgm:spPr/>
    </dgm:pt>
    <dgm:pt modelId="{6A2D7145-C20B-4FC9-B301-E755F4219C2F}" type="pres">
      <dgm:prSet presAssocID="{7E4705EA-8F28-4472-9BF0-C722338A6E94}" presName="spacer" presStyleCnt="0"/>
      <dgm:spPr/>
    </dgm:pt>
    <dgm:pt modelId="{33B794CA-E022-4E11-AC91-2823E5E8F39C}" type="pres">
      <dgm:prSet presAssocID="{8E54E2E2-5F9F-4619-B1EE-88D6A86EA797}" presName="comp" presStyleCnt="0"/>
      <dgm:spPr/>
    </dgm:pt>
    <dgm:pt modelId="{04F43E8C-0D6E-46D1-A9FF-BEDB71A9E3C5}" type="pres">
      <dgm:prSet presAssocID="{8E54E2E2-5F9F-4619-B1EE-88D6A86EA797}" presName="box" presStyleLbl="node1" presStyleIdx="3" presStyleCnt="4" custScaleY="77605" custLinFactY="-100000" custLinFactNeighborX="-117" custLinFactNeighborY="-180920"/>
      <dgm:spPr/>
    </dgm:pt>
    <dgm:pt modelId="{0404CAEC-D6B5-4677-8B37-44C9A457092A}" type="pres">
      <dgm:prSet presAssocID="{8E54E2E2-5F9F-4619-B1EE-88D6A86EA797}" presName="img" presStyleLbl="fgImgPlace1" presStyleIdx="3" presStyleCnt="4" custScaleX="83408" custScaleY="97809" custLinFactY="-149951" custLinFactNeighborX="-4775" custLinFactNeighborY="-200000"/>
      <dgm:spPr>
        <a:xfrm>
          <a:off x="99015" y="77085"/>
          <a:ext cx="1454229" cy="9964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45766196-7E57-4280-AE31-C290DBA13B9F}" type="pres">
      <dgm:prSet presAssocID="{8E54E2E2-5F9F-4619-B1EE-88D6A86EA797}" presName="text" presStyleLbl="node1" presStyleIdx="3" presStyleCnt="4">
        <dgm:presLayoutVars>
          <dgm:bulletEnabled val="1"/>
        </dgm:presLayoutVars>
      </dgm:prSet>
      <dgm:spPr/>
    </dgm:pt>
  </dgm:ptLst>
  <dgm:cxnLst>
    <dgm:cxn modelId="{EEAE7404-B9D5-4131-99A6-1C51E3818AA6}" type="presOf" srcId="{FC983853-C5FD-472E-9982-3062CE59A2D7}" destId="{18F0533F-E17D-4DAA-9FA2-DA79B2CA15B5}" srcOrd="1" destOrd="0" presId="urn:microsoft.com/office/officeart/2005/8/layout/vList4#1"/>
    <dgm:cxn modelId="{5CDB7019-0085-45E5-80C2-B1F8D614D15B}" type="presOf" srcId="{1B2B24DD-AD6A-4ADF-8AA7-D996CC4756AE}" destId="{709FC4A0-F088-4B9A-BA45-9C4949CE6239}" srcOrd="1" destOrd="0" presId="urn:microsoft.com/office/officeart/2005/8/layout/vList4#1"/>
    <dgm:cxn modelId="{B737DC6A-F0B8-4261-B228-B2E63E43E37A}" type="presOf" srcId="{FC983853-C5FD-472E-9982-3062CE59A2D7}" destId="{5B24BF48-901D-40C1-8B2D-13B8B8A131EF}" srcOrd="0" destOrd="0" presId="urn:microsoft.com/office/officeart/2005/8/layout/vList4#1"/>
    <dgm:cxn modelId="{0E707981-E8B3-440D-B9F9-3F6CD8131992}" type="presOf" srcId="{BCDE5E71-FD47-4C1A-84A4-5C5E811421C9}" destId="{706C0492-EE4F-481D-AACE-3B1D486C09D8}" srcOrd="0" destOrd="0" presId="urn:microsoft.com/office/officeart/2005/8/layout/vList4#1"/>
    <dgm:cxn modelId="{F96C4289-BEEE-4D26-A1B5-3CB83078C5BE}" type="presOf" srcId="{1220BA5B-6D11-4805-99C9-AAC7635BFFD1}" destId="{826ADF1A-AF93-4A7A-AE6A-23432419DE96}" srcOrd="0" destOrd="0" presId="urn:microsoft.com/office/officeart/2005/8/layout/vList4#1"/>
    <dgm:cxn modelId="{7C82DA8C-027D-4300-AE45-842D7B67BD74}" srcId="{BCDE5E71-FD47-4C1A-84A4-5C5E811421C9}" destId="{FC983853-C5FD-472E-9982-3062CE59A2D7}" srcOrd="1" destOrd="0" parTransId="{C0BD6EE5-FE75-4AE8-A8F7-0143DF0428D3}" sibTransId="{F5789639-1DE5-4936-8936-4BBCD2196994}"/>
    <dgm:cxn modelId="{440EEDB2-41E9-49A9-8184-79835D8FAC7B}" srcId="{BCDE5E71-FD47-4C1A-84A4-5C5E811421C9}" destId="{1B2B24DD-AD6A-4ADF-8AA7-D996CC4756AE}" srcOrd="0" destOrd="0" parTransId="{50767CCD-17DE-4EAC-9471-879EF0793117}" sibTransId="{96DB799D-5883-429A-9066-2452CB3593A0}"/>
    <dgm:cxn modelId="{8CC693B6-07EE-42BE-B0C3-1B25AB3BD6E4}" type="presOf" srcId="{1220BA5B-6D11-4805-99C9-AAC7635BFFD1}" destId="{31F2A3A7-5EF6-4E0D-9BD5-B6914FD271BD}" srcOrd="1" destOrd="0" presId="urn:microsoft.com/office/officeart/2005/8/layout/vList4#1"/>
    <dgm:cxn modelId="{C22E27BE-6F58-4055-A159-A24B70365A29}" srcId="{BCDE5E71-FD47-4C1A-84A4-5C5E811421C9}" destId="{1220BA5B-6D11-4805-99C9-AAC7635BFFD1}" srcOrd="2" destOrd="0" parTransId="{959B9EB1-0941-4234-9B6C-EF12DA5F55BC}" sibTransId="{7E4705EA-8F28-4472-9BF0-C722338A6E94}"/>
    <dgm:cxn modelId="{5D6D65D8-DAC1-4B97-9F12-436C204AFA6C}" type="presOf" srcId="{8E54E2E2-5F9F-4619-B1EE-88D6A86EA797}" destId="{04F43E8C-0D6E-46D1-A9FF-BEDB71A9E3C5}" srcOrd="0" destOrd="0" presId="urn:microsoft.com/office/officeart/2005/8/layout/vList4#1"/>
    <dgm:cxn modelId="{F80047E7-4A32-4BDF-B788-D10F7E09B4CA}" type="presOf" srcId="{8E54E2E2-5F9F-4619-B1EE-88D6A86EA797}" destId="{45766196-7E57-4280-AE31-C290DBA13B9F}" srcOrd="1" destOrd="0" presId="urn:microsoft.com/office/officeart/2005/8/layout/vList4#1"/>
    <dgm:cxn modelId="{B44996F1-9137-4EC1-BDA9-F0AA47E779A2}" srcId="{BCDE5E71-FD47-4C1A-84A4-5C5E811421C9}" destId="{8E54E2E2-5F9F-4619-B1EE-88D6A86EA797}" srcOrd="3" destOrd="0" parTransId="{DF4BE81E-5D9F-4DED-8C50-84CFB0E11CCC}" sibTransId="{2335025B-0425-4F14-BB94-A2FD38CCF961}"/>
    <dgm:cxn modelId="{877EF1FF-30BC-4AAB-B44E-4C37F3AD908F}" type="presOf" srcId="{1B2B24DD-AD6A-4ADF-8AA7-D996CC4756AE}" destId="{E1BDF04B-CE3C-4C5E-99EC-FFC29DA7648D}" srcOrd="0" destOrd="0" presId="urn:microsoft.com/office/officeart/2005/8/layout/vList4#1"/>
    <dgm:cxn modelId="{5FB5F89D-B0E6-4CB9-94CD-3ABAAB94F344}" type="presParOf" srcId="{706C0492-EE4F-481D-AACE-3B1D486C09D8}" destId="{A0098981-0EE6-48C1-A064-6315CD3A089E}" srcOrd="0" destOrd="0" presId="urn:microsoft.com/office/officeart/2005/8/layout/vList4#1"/>
    <dgm:cxn modelId="{DFE17C93-08B7-433A-BBF5-279566D1E30E}" type="presParOf" srcId="{A0098981-0EE6-48C1-A064-6315CD3A089E}" destId="{E1BDF04B-CE3C-4C5E-99EC-FFC29DA7648D}" srcOrd="0" destOrd="0" presId="urn:microsoft.com/office/officeart/2005/8/layout/vList4#1"/>
    <dgm:cxn modelId="{F136AA8A-25D4-462A-8D00-98A85E6811E0}" type="presParOf" srcId="{A0098981-0EE6-48C1-A064-6315CD3A089E}" destId="{B137CAE6-EB76-4F58-A458-83D30A9D24ED}" srcOrd="1" destOrd="0" presId="urn:microsoft.com/office/officeart/2005/8/layout/vList4#1"/>
    <dgm:cxn modelId="{8F5C7021-5C10-495B-97F5-D3479F403134}" type="presParOf" srcId="{A0098981-0EE6-48C1-A064-6315CD3A089E}" destId="{709FC4A0-F088-4B9A-BA45-9C4949CE6239}" srcOrd="2" destOrd="0" presId="urn:microsoft.com/office/officeart/2005/8/layout/vList4#1"/>
    <dgm:cxn modelId="{10264499-80E4-409E-84BC-C77E569507CE}" type="presParOf" srcId="{706C0492-EE4F-481D-AACE-3B1D486C09D8}" destId="{4DDF3076-6AE0-4C9F-BE6C-F88E2FC2AE18}" srcOrd="1" destOrd="0" presId="urn:microsoft.com/office/officeart/2005/8/layout/vList4#1"/>
    <dgm:cxn modelId="{7412B402-E27E-45E0-AF9E-EAC120919BFF}" type="presParOf" srcId="{706C0492-EE4F-481D-AACE-3B1D486C09D8}" destId="{0E799877-A187-4A8C-918C-1EB2CECC5A0C}" srcOrd="2" destOrd="0" presId="urn:microsoft.com/office/officeart/2005/8/layout/vList4#1"/>
    <dgm:cxn modelId="{9D44BEC0-8B3C-4E72-91E6-06DD7F0CFC4C}" type="presParOf" srcId="{0E799877-A187-4A8C-918C-1EB2CECC5A0C}" destId="{5B24BF48-901D-40C1-8B2D-13B8B8A131EF}" srcOrd="0" destOrd="0" presId="urn:microsoft.com/office/officeart/2005/8/layout/vList4#1"/>
    <dgm:cxn modelId="{D2EA383E-7F88-4EF8-A97F-C544790D5B1A}" type="presParOf" srcId="{0E799877-A187-4A8C-918C-1EB2CECC5A0C}" destId="{273EAA91-FAF9-4851-975A-3DB7E35CB1B0}" srcOrd="1" destOrd="0" presId="urn:microsoft.com/office/officeart/2005/8/layout/vList4#1"/>
    <dgm:cxn modelId="{2BBC75AF-0A65-4BE1-B5E8-D566E9786A09}" type="presParOf" srcId="{0E799877-A187-4A8C-918C-1EB2CECC5A0C}" destId="{18F0533F-E17D-4DAA-9FA2-DA79B2CA15B5}" srcOrd="2" destOrd="0" presId="urn:microsoft.com/office/officeart/2005/8/layout/vList4#1"/>
    <dgm:cxn modelId="{320B8FAC-5AD2-4334-BBE9-271BB3C97B5F}" type="presParOf" srcId="{706C0492-EE4F-481D-AACE-3B1D486C09D8}" destId="{2AB76230-C7A4-48FD-92C4-C86B6A03F00F}" srcOrd="3" destOrd="0" presId="urn:microsoft.com/office/officeart/2005/8/layout/vList4#1"/>
    <dgm:cxn modelId="{CF597C4C-A258-43BF-9462-3B268B39A245}" type="presParOf" srcId="{706C0492-EE4F-481D-AACE-3B1D486C09D8}" destId="{D5C3B5C8-527E-4EBA-85A3-564A1001FBC9}" srcOrd="4" destOrd="0" presId="urn:microsoft.com/office/officeart/2005/8/layout/vList4#1"/>
    <dgm:cxn modelId="{172EA429-B6A2-4441-A936-E0087D1FD0AA}" type="presParOf" srcId="{D5C3B5C8-527E-4EBA-85A3-564A1001FBC9}" destId="{826ADF1A-AF93-4A7A-AE6A-23432419DE96}" srcOrd="0" destOrd="0" presId="urn:microsoft.com/office/officeart/2005/8/layout/vList4#1"/>
    <dgm:cxn modelId="{3B6CAC79-3EFE-427D-BF9F-A5A4C9598FFB}" type="presParOf" srcId="{D5C3B5C8-527E-4EBA-85A3-564A1001FBC9}" destId="{F8F818E6-1FED-488D-A53D-58AF4C71E30E}" srcOrd="1" destOrd="0" presId="urn:microsoft.com/office/officeart/2005/8/layout/vList4#1"/>
    <dgm:cxn modelId="{7F04AE7E-4A47-4A9B-8BA3-A890322D0C82}" type="presParOf" srcId="{D5C3B5C8-527E-4EBA-85A3-564A1001FBC9}" destId="{31F2A3A7-5EF6-4E0D-9BD5-B6914FD271BD}" srcOrd="2" destOrd="0" presId="urn:microsoft.com/office/officeart/2005/8/layout/vList4#1"/>
    <dgm:cxn modelId="{FA21F598-2F60-4154-886F-F5F8A60B0375}" type="presParOf" srcId="{706C0492-EE4F-481D-AACE-3B1D486C09D8}" destId="{6A2D7145-C20B-4FC9-B301-E755F4219C2F}" srcOrd="5" destOrd="0" presId="urn:microsoft.com/office/officeart/2005/8/layout/vList4#1"/>
    <dgm:cxn modelId="{9B85EA8F-2FDD-4F58-BAFE-DDDDE72A9F7D}" type="presParOf" srcId="{706C0492-EE4F-481D-AACE-3B1D486C09D8}" destId="{33B794CA-E022-4E11-AC91-2823E5E8F39C}" srcOrd="6" destOrd="0" presId="urn:microsoft.com/office/officeart/2005/8/layout/vList4#1"/>
    <dgm:cxn modelId="{EC097272-1835-44A0-A316-8F539F9A460F}" type="presParOf" srcId="{33B794CA-E022-4E11-AC91-2823E5E8F39C}" destId="{04F43E8C-0D6E-46D1-A9FF-BEDB71A9E3C5}" srcOrd="0" destOrd="0" presId="urn:microsoft.com/office/officeart/2005/8/layout/vList4#1"/>
    <dgm:cxn modelId="{EB44D5F7-AD80-44C4-94E3-8295BBCB3EBF}" type="presParOf" srcId="{33B794CA-E022-4E11-AC91-2823E5E8F39C}" destId="{0404CAEC-D6B5-4677-8B37-44C9A457092A}" srcOrd="1" destOrd="0" presId="urn:microsoft.com/office/officeart/2005/8/layout/vList4#1"/>
    <dgm:cxn modelId="{1C739546-7A64-4C43-A8F0-C6D6897E4285}" type="presParOf" srcId="{33B794CA-E022-4E11-AC91-2823E5E8F39C}" destId="{45766196-7E57-4280-AE31-C290DBA13B9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DF04B-CE3C-4C5E-99EC-FFC29DA7648D}">
      <dsp:nvSpPr>
        <dsp:cNvPr id="0" name=""/>
        <dsp:cNvSpPr/>
      </dsp:nvSpPr>
      <dsp:spPr>
        <a:xfrm>
          <a:off x="0" y="3572101"/>
          <a:ext cx="7704856" cy="1124192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</a:srgbClr>
        </a:solidFill>
        <a:ln w="25400" cap="flat" cmpd="sng" algn="ctr">
          <a:solidFill>
            <a:srgbClr val="4BACC6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Повышение безопасности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дорожного движения</a:t>
          </a:r>
          <a:endParaRPr lang="ru-RU" sz="2000" b="1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 panose="02040502050405020303" pitchFamily="18" charset="0"/>
            <a:ea typeface="+mn-ea"/>
            <a:cs typeface="+mn-cs"/>
          </a:endParaRPr>
        </a:p>
      </dsp:txBody>
      <dsp:txXfrm>
        <a:off x="1704271" y="3605027"/>
        <a:ext cx="5967658" cy="1058340"/>
      </dsp:txXfrm>
    </dsp:sp>
    <dsp:sp modelId="{B137CAE6-EB76-4F58-A458-83D30A9D24ED}">
      <dsp:nvSpPr>
        <dsp:cNvPr id="0" name=""/>
        <dsp:cNvSpPr/>
      </dsp:nvSpPr>
      <dsp:spPr>
        <a:xfrm>
          <a:off x="239737" y="3593800"/>
          <a:ext cx="1299439" cy="10488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24BF48-901D-40C1-8B2D-13B8B8A131EF}">
      <dsp:nvSpPr>
        <dsp:cNvPr id="0" name=""/>
        <dsp:cNvSpPr/>
      </dsp:nvSpPr>
      <dsp:spPr>
        <a:xfrm>
          <a:off x="0" y="2378668"/>
          <a:ext cx="7704856" cy="1075471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</a:srgbClr>
        </a:solidFill>
        <a:ln w="25400" cap="flat" cmpd="sng" algn="ctr">
          <a:solidFill>
            <a:srgbClr val="4BACC6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Модернизация и развитие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автомобильных дорог</a:t>
          </a:r>
          <a:endParaRPr lang="ru-RU" sz="2000" b="1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 panose="02040502050405020303" pitchFamily="18" charset="0"/>
            <a:ea typeface="+mn-ea"/>
            <a:cs typeface="+mn-cs"/>
          </a:endParaRPr>
        </a:p>
      </dsp:txBody>
      <dsp:txXfrm>
        <a:off x="1702844" y="2410167"/>
        <a:ext cx="5970512" cy="1012473"/>
      </dsp:txXfrm>
    </dsp:sp>
    <dsp:sp modelId="{273EAA91-FAF9-4851-975A-3DB7E35CB1B0}">
      <dsp:nvSpPr>
        <dsp:cNvPr id="0" name=""/>
        <dsp:cNvSpPr/>
      </dsp:nvSpPr>
      <dsp:spPr>
        <a:xfrm>
          <a:off x="153065" y="2403519"/>
          <a:ext cx="1403994" cy="10924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6ADF1A-AF93-4A7A-AE6A-23432419DE96}">
      <dsp:nvSpPr>
        <dsp:cNvPr id="0" name=""/>
        <dsp:cNvSpPr/>
      </dsp:nvSpPr>
      <dsp:spPr>
        <a:xfrm>
          <a:off x="0" y="1185248"/>
          <a:ext cx="7704856" cy="1067022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</a:srgbClr>
        </a:solidFill>
        <a:ln w="25400" cap="flat" cmpd="sng" algn="ctr">
          <a:solidFill>
            <a:srgbClr val="4BACC6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Содержание улично-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дорожной сети</a:t>
          </a:r>
          <a:endParaRPr lang="ru-RU" sz="2000" b="1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 panose="02040502050405020303" pitchFamily="18" charset="0"/>
            <a:ea typeface="+mn-ea"/>
            <a:cs typeface="+mn-cs"/>
          </a:endParaRPr>
        </a:p>
      </dsp:txBody>
      <dsp:txXfrm>
        <a:off x="1702597" y="1216500"/>
        <a:ext cx="5971006" cy="1004518"/>
      </dsp:txXfrm>
    </dsp:sp>
    <dsp:sp modelId="{F8F818E6-1FED-488D-A53D-58AF4C71E30E}">
      <dsp:nvSpPr>
        <dsp:cNvPr id="0" name=""/>
        <dsp:cNvSpPr/>
      </dsp:nvSpPr>
      <dsp:spPr>
        <a:xfrm>
          <a:off x="157795" y="1239618"/>
          <a:ext cx="1313046" cy="93425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F43E8C-0D6E-46D1-A9FF-BEDB71A9E3C5}">
      <dsp:nvSpPr>
        <dsp:cNvPr id="0" name=""/>
        <dsp:cNvSpPr/>
      </dsp:nvSpPr>
      <dsp:spPr>
        <a:xfrm>
          <a:off x="0" y="16522"/>
          <a:ext cx="7704856" cy="1011770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</a:srgbClr>
        </a:solidFill>
        <a:ln w="25400" cap="flat" cmpd="sng" algn="ctr">
          <a:solidFill>
            <a:srgbClr val="4BACC6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Развитие городского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пассажирского транспорта</a:t>
          </a:r>
          <a:endParaRPr lang="ru-RU" sz="2000" b="1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 panose="02040502050405020303" pitchFamily="18" charset="0"/>
            <a:ea typeface="+mn-ea"/>
            <a:cs typeface="+mn-cs"/>
          </a:endParaRPr>
        </a:p>
      </dsp:txBody>
      <dsp:txXfrm>
        <a:off x="1700979" y="46156"/>
        <a:ext cx="5974242" cy="952502"/>
      </dsp:txXfrm>
    </dsp:sp>
    <dsp:sp modelId="{0404CAEC-D6B5-4677-8B37-44C9A457092A}">
      <dsp:nvSpPr>
        <dsp:cNvPr id="0" name=""/>
        <dsp:cNvSpPr/>
      </dsp:nvSpPr>
      <dsp:spPr>
        <a:xfrm>
          <a:off x="184631" y="24841"/>
          <a:ext cx="1285293" cy="10201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4" cy="498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4" cy="498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607D5-5D35-4493-8200-961973842E36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516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71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4" cy="4987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4" cy="4987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D47D3-35BC-4462-849A-D0F0AAE2A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98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94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693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89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486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384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281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178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5162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731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95413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317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5162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530B-0F82-4A39-AB1F-3920624E0E6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878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5162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455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5162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340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5162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9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5162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555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5162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3" y="1124532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3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675" indent="0" algn="ctr">
              <a:buNone/>
              <a:defRPr sz="2100"/>
            </a:lvl2pPr>
            <a:lvl3pPr marL="685346" indent="0" algn="ctr">
              <a:buNone/>
              <a:defRPr sz="1800"/>
            </a:lvl3pPr>
            <a:lvl4pPr marL="1028021" indent="0" algn="ctr">
              <a:buNone/>
              <a:defRPr sz="1500"/>
            </a:lvl4pPr>
            <a:lvl5pPr marL="1370693" indent="0" algn="ctr">
              <a:buNone/>
              <a:defRPr sz="1500"/>
            </a:lvl5pPr>
            <a:lvl6pPr marL="1713366" indent="0" algn="ctr">
              <a:buNone/>
              <a:defRPr sz="1500"/>
            </a:lvl6pPr>
            <a:lvl7pPr marL="2056038" indent="0" algn="ctr">
              <a:buNone/>
              <a:defRPr sz="1500"/>
            </a:lvl7pPr>
            <a:lvl8pPr marL="2398711" indent="0" algn="ctr">
              <a:buNone/>
              <a:defRPr sz="1500"/>
            </a:lvl8pPr>
            <a:lvl9pPr marL="2741384" indent="0" algn="ctr">
              <a:buNone/>
              <a:defRPr sz="1500"/>
            </a:lvl9pPr>
          </a:lstStyle>
          <a:p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10.09.2024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1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10.09.2024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9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82" y="274641"/>
            <a:ext cx="1971675" cy="5897562"/>
          </a:xfrm>
        </p:spPr>
        <p:txBody>
          <a:bodyPr vert="eaVert"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3" y="274641"/>
            <a:ext cx="5800725" cy="5897562"/>
          </a:xfrm>
        </p:spPr>
        <p:txBody>
          <a:bodyPr vert="eaVert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10.09.2024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72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3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98" indent="0" algn="ctr">
              <a:buNone/>
              <a:defRPr sz="2000"/>
            </a:lvl2pPr>
            <a:lvl3pPr marL="913794" indent="0" algn="ctr">
              <a:buNone/>
              <a:defRPr sz="1800"/>
            </a:lvl3pPr>
            <a:lvl4pPr marL="1370693" indent="0" algn="ctr">
              <a:buNone/>
              <a:defRPr sz="1600"/>
            </a:lvl4pPr>
            <a:lvl5pPr marL="1827589" indent="0" algn="ctr">
              <a:buNone/>
              <a:defRPr sz="1600"/>
            </a:lvl5pPr>
            <a:lvl6pPr marL="2284486" indent="0" algn="ctr">
              <a:buNone/>
              <a:defRPr sz="1600"/>
            </a:lvl6pPr>
            <a:lvl7pPr marL="2741384" indent="0" algn="ctr">
              <a:buNone/>
              <a:defRPr sz="1600"/>
            </a:lvl7pPr>
            <a:lvl8pPr marL="3198281" indent="0" algn="ctr">
              <a:buNone/>
              <a:defRPr sz="1600"/>
            </a:lvl8pPr>
            <a:lvl9pPr marL="3655178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56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10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68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6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5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4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3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2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1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83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7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33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4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8" indent="0">
              <a:buNone/>
              <a:defRPr sz="2000" b="1"/>
            </a:lvl2pPr>
            <a:lvl3pPr marL="913794" indent="0">
              <a:buNone/>
              <a:defRPr sz="1800" b="1"/>
            </a:lvl3pPr>
            <a:lvl4pPr marL="1370693" indent="0">
              <a:buNone/>
              <a:defRPr sz="1600" b="1"/>
            </a:lvl4pPr>
            <a:lvl5pPr marL="1827589" indent="0">
              <a:buNone/>
              <a:defRPr sz="1600" b="1"/>
            </a:lvl5pPr>
            <a:lvl6pPr marL="2284486" indent="0">
              <a:buNone/>
              <a:defRPr sz="1600" b="1"/>
            </a:lvl6pPr>
            <a:lvl7pPr marL="2741384" indent="0">
              <a:buNone/>
              <a:defRPr sz="1600" b="1"/>
            </a:lvl7pPr>
            <a:lvl8pPr marL="3198281" indent="0">
              <a:buNone/>
              <a:defRPr sz="1600" b="1"/>
            </a:lvl8pPr>
            <a:lvl9pPr marL="365517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4" y="2505082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8" indent="0">
              <a:buNone/>
              <a:defRPr sz="2000" b="1"/>
            </a:lvl2pPr>
            <a:lvl3pPr marL="913794" indent="0">
              <a:buNone/>
              <a:defRPr sz="1800" b="1"/>
            </a:lvl3pPr>
            <a:lvl4pPr marL="1370693" indent="0">
              <a:buNone/>
              <a:defRPr sz="1600" b="1"/>
            </a:lvl4pPr>
            <a:lvl5pPr marL="1827589" indent="0">
              <a:buNone/>
              <a:defRPr sz="1600" b="1"/>
            </a:lvl5pPr>
            <a:lvl6pPr marL="2284486" indent="0">
              <a:buNone/>
              <a:defRPr sz="1600" b="1"/>
            </a:lvl6pPr>
            <a:lvl7pPr marL="2741384" indent="0">
              <a:buNone/>
              <a:defRPr sz="1600" b="1"/>
            </a:lvl7pPr>
            <a:lvl8pPr marL="3198281" indent="0">
              <a:buNone/>
              <a:defRPr sz="1600" b="1"/>
            </a:lvl8pPr>
            <a:lvl9pPr marL="365517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82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04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91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64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98" indent="0">
              <a:buNone/>
              <a:defRPr sz="1400"/>
            </a:lvl2pPr>
            <a:lvl3pPr marL="913794" indent="0">
              <a:buNone/>
              <a:defRPr sz="1200"/>
            </a:lvl3pPr>
            <a:lvl4pPr marL="1370693" indent="0">
              <a:buNone/>
              <a:defRPr sz="1000"/>
            </a:lvl4pPr>
            <a:lvl5pPr marL="1827589" indent="0">
              <a:buNone/>
              <a:defRPr sz="1000"/>
            </a:lvl5pPr>
            <a:lvl6pPr marL="2284486" indent="0">
              <a:buNone/>
              <a:defRPr sz="1000"/>
            </a:lvl6pPr>
            <a:lvl7pPr marL="2741384" indent="0">
              <a:buNone/>
              <a:defRPr sz="1000"/>
            </a:lvl7pPr>
            <a:lvl8pPr marL="3198281" indent="0">
              <a:buNone/>
              <a:defRPr sz="1000"/>
            </a:lvl8pPr>
            <a:lvl9pPr marL="365517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10.09.2024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76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898" indent="0">
              <a:buNone/>
              <a:defRPr sz="2800"/>
            </a:lvl2pPr>
            <a:lvl3pPr marL="913794" indent="0">
              <a:buNone/>
              <a:defRPr sz="2400"/>
            </a:lvl3pPr>
            <a:lvl4pPr marL="1370693" indent="0">
              <a:buNone/>
              <a:defRPr sz="2000"/>
            </a:lvl4pPr>
            <a:lvl5pPr marL="1827589" indent="0">
              <a:buNone/>
              <a:defRPr sz="2000"/>
            </a:lvl5pPr>
            <a:lvl6pPr marL="2284486" indent="0">
              <a:buNone/>
              <a:defRPr sz="2000"/>
            </a:lvl6pPr>
            <a:lvl7pPr marL="2741384" indent="0">
              <a:buNone/>
              <a:defRPr sz="2000"/>
            </a:lvl7pPr>
            <a:lvl8pPr marL="3198281" indent="0">
              <a:buNone/>
              <a:defRPr sz="2000"/>
            </a:lvl8pPr>
            <a:lvl9pPr marL="3655178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98" indent="0">
              <a:buNone/>
              <a:defRPr sz="1400"/>
            </a:lvl2pPr>
            <a:lvl3pPr marL="913794" indent="0">
              <a:buNone/>
              <a:defRPr sz="1200"/>
            </a:lvl3pPr>
            <a:lvl4pPr marL="1370693" indent="0">
              <a:buNone/>
              <a:defRPr sz="1000"/>
            </a:lvl4pPr>
            <a:lvl5pPr marL="1827589" indent="0">
              <a:buNone/>
              <a:defRPr sz="1000"/>
            </a:lvl5pPr>
            <a:lvl6pPr marL="2284486" indent="0">
              <a:buNone/>
              <a:defRPr sz="1000"/>
            </a:lvl6pPr>
            <a:lvl7pPr marL="2741384" indent="0">
              <a:buNone/>
              <a:defRPr sz="1000"/>
            </a:lvl7pPr>
            <a:lvl8pPr marL="3198281" indent="0">
              <a:buNone/>
              <a:defRPr sz="1000"/>
            </a:lvl8pPr>
            <a:lvl9pPr marL="365517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01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15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2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8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6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853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02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6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3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03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71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38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10.09.2024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1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8802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8802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10.09.2024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4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936" y="1681851"/>
            <a:ext cx="3867150" cy="731520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675" indent="0">
              <a:buNone/>
              <a:defRPr sz="1500" b="1"/>
            </a:lvl2pPr>
            <a:lvl3pPr marL="685346" indent="0">
              <a:buNone/>
              <a:defRPr sz="1300" b="1"/>
            </a:lvl3pPr>
            <a:lvl4pPr marL="1028021" indent="0">
              <a:buNone/>
              <a:defRPr sz="1200" b="1"/>
            </a:lvl4pPr>
            <a:lvl5pPr marL="1370693" indent="0">
              <a:buNone/>
              <a:defRPr sz="1200" b="1"/>
            </a:lvl5pPr>
            <a:lvl6pPr marL="1713366" indent="0">
              <a:buNone/>
              <a:defRPr sz="1200" b="1"/>
            </a:lvl6pPr>
            <a:lvl7pPr marL="2056038" indent="0">
              <a:buNone/>
              <a:defRPr sz="1200" b="1"/>
            </a:lvl7pPr>
            <a:lvl8pPr marL="2398711" indent="0">
              <a:buNone/>
              <a:defRPr sz="1200" b="1"/>
            </a:lvl8pPr>
            <a:lvl9pPr marL="2741384" indent="0">
              <a:buNone/>
              <a:defRPr sz="12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936" y="2507550"/>
            <a:ext cx="386715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61299" y="1681851"/>
            <a:ext cx="3868340" cy="73152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75" indent="0">
              <a:buNone/>
              <a:defRPr sz="1500" b="1"/>
            </a:lvl2pPr>
            <a:lvl3pPr marL="685346" indent="0">
              <a:buNone/>
              <a:defRPr sz="1300" b="1"/>
            </a:lvl3pPr>
            <a:lvl4pPr marL="1028021" indent="0">
              <a:buNone/>
              <a:defRPr sz="1200" b="1"/>
            </a:lvl4pPr>
            <a:lvl5pPr marL="1370693" indent="0">
              <a:buNone/>
              <a:defRPr sz="1200" b="1"/>
            </a:lvl5pPr>
            <a:lvl6pPr marL="1713366" indent="0">
              <a:buNone/>
              <a:defRPr sz="1200" b="1"/>
            </a:lvl6pPr>
            <a:lvl7pPr marL="2056038" indent="0">
              <a:buNone/>
              <a:defRPr sz="1200" b="1"/>
            </a:lvl7pPr>
            <a:lvl8pPr marL="2398711" indent="0">
              <a:buNone/>
              <a:defRPr sz="1200" b="1"/>
            </a:lvl8pPr>
            <a:lvl9pPr marL="2741384" indent="0">
              <a:buNone/>
              <a:defRPr sz="12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1299" y="2507550"/>
            <a:ext cx="386834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10.09.2024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4561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10.09.2024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004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10.09.2024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2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936" y="457208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6207" y="990600"/>
            <a:ext cx="4529613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/>
            </a:lvl1pPr>
            <a:lvl2pPr marL="342675" indent="0">
              <a:buNone/>
              <a:defRPr sz="900"/>
            </a:lvl2pPr>
            <a:lvl3pPr marL="685346" indent="0">
              <a:buNone/>
              <a:defRPr sz="700"/>
            </a:lvl3pPr>
            <a:lvl4pPr marL="1028021" indent="0">
              <a:buNone/>
              <a:defRPr sz="700"/>
            </a:lvl4pPr>
            <a:lvl5pPr marL="1370693" indent="0">
              <a:buNone/>
              <a:defRPr sz="700"/>
            </a:lvl5pPr>
            <a:lvl6pPr marL="1713366" indent="0">
              <a:buNone/>
              <a:defRPr sz="700"/>
            </a:lvl6pPr>
            <a:lvl7pPr marL="2056038" indent="0">
              <a:buNone/>
              <a:defRPr sz="700"/>
            </a:lvl7pPr>
            <a:lvl8pPr marL="2398711" indent="0">
              <a:buNone/>
              <a:defRPr sz="700"/>
            </a:lvl8pPr>
            <a:lvl9pPr marL="2741384" indent="0">
              <a:buNone/>
              <a:defRPr sz="7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10.09.2024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6202" y="990600"/>
            <a:ext cx="4530852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675" indent="0">
              <a:buNone/>
              <a:defRPr sz="2100"/>
            </a:lvl2pPr>
            <a:lvl3pPr marL="685346" indent="0">
              <a:buNone/>
              <a:defRPr sz="1800"/>
            </a:lvl3pPr>
            <a:lvl4pPr marL="1028021" indent="0">
              <a:buNone/>
              <a:defRPr sz="1500"/>
            </a:lvl4pPr>
            <a:lvl5pPr marL="1370693" indent="0">
              <a:buNone/>
              <a:defRPr sz="1500"/>
            </a:lvl5pPr>
            <a:lvl6pPr marL="1713366" indent="0">
              <a:buNone/>
              <a:defRPr sz="1500"/>
            </a:lvl6pPr>
            <a:lvl7pPr marL="2056038" indent="0">
              <a:buNone/>
              <a:defRPr sz="1500"/>
            </a:lvl7pPr>
            <a:lvl8pPr marL="2398711" indent="0">
              <a:buNone/>
              <a:defRPr sz="1500"/>
            </a:lvl8pPr>
            <a:lvl9pPr marL="2741384" indent="0">
              <a:buNone/>
              <a:defRPr sz="15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936" y="2057407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/>
            </a:lvl1pPr>
            <a:lvl2pPr marL="342675" indent="0">
              <a:buNone/>
              <a:defRPr sz="900"/>
            </a:lvl2pPr>
            <a:lvl3pPr marL="685346" indent="0">
              <a:buNone/>
              <a:defRPr sz="700"/>
            </a:lvl3pPr>
            <a:lvl4pPr marL="1028021" indent="0">
              <a:buNone/>
              <a:defRPr sz="700"/>
            </a:lvl4pPr>
            <a:lvl5pPr marL="1370693" indent="0">
              <a:buNone/>
              <a:defRPr sz="700"/>
            </a:lvl5pPr>
            <a:lvl6pPr marL="1713366" indent="0">
              <a:buNone/>
              <a:defRPr sz="700"/>
            </a:lvl6pPr>
            <a:lvl7pPr marL="2056038" indent="0">
              <a:buNone/>
              <a:defRPr sz="700"/>
            </a:lvl7pPr>
            <a:lvl8pPr marL="2398711" indent="0">
              <a:buNone/>
              <a:defRPr sz="700"/>
            </a:lvl8pPr>
            <a:lvl9pPr marL="2741384" indent="0">
              <a:buNone/>
              <a:defRPr sz="7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10.09.2024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3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73000">
              <a:schemeClr val="accent5">
                <a:lumMod val="60000"/>
                <a:lumOff val="4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380" tIns="45692" rIns="91380" bIns="45692" rtlCol="0" anchor="ctr">
            <a:normAutofit/>
          </a:bodyPr>
          <a:lstStyle/>
          <a:p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3845" y="1828802"/>
            <a:ext cx="7886700" cy="4351337"/>
          </a:xfrm>
          <a:prstGeom prst="rect">
            <a:avLst/>
          </a:prstGeom>
        </p:spPr>
        <p:txBody>
          <a:bodyPr vert="horz" lIns="91380" tIns="45692" rIns="91380" bIns="45692"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10.09.2024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8"/>
            <a:ext cx="30861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63145" y="6356358"/>
            <a:ext cx="20574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0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68534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38" indent="-171338" algn="l" defTabSz="685346" rtl="0" eaLnBrk="1" latinLnBrk="0" hangingPunct="1">
        <a:lnSpc>
          <a:spcPct val="90000"/>
        </a:lnSpc>
        <a:spcBef>
          <a:spcPts val="750"/>
        </a:spcBef>
        <a:buSzPct val="80000"/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14" indent="-171338" algn="l" defTabSz="685346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83" indent="-171338" algn="l" defTabSz="685346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356" indent="-171338" algn="l" defTabSz="685346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028" indent="-171338" algn="l" defTabSz="685346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702" indent="-171338" algn="l" defTabSz="68534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375" indent="-171338" algn="l" defTabSz="68534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047" indent="-171338" algn="l" defTabSz="68534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720" indent="-171338" algn="l" defTabSz="68534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75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46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21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693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366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038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711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384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3"/>
            <a:ext cx="7886700" cy="1325563"/>
          </a:xfrm>
          <a:prstGeom prst="rect">
            <a:avLst/>
          </a:prstGeom>
        </p:spPr>
        <p:txBody>
          <a:bodyPr vert="horz" lIns="91380" tIns="45692" rIns="91380" bIns="45692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380" tIns="45692" rIns="91380" bIns="4569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8"/>
            <a:ext cx="30861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8"/>
            <a:ext cx="20574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4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379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49" indent="-228449" algn="l" defTabSz="91379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46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44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40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38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35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33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30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26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8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4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93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9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86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84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81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78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2052" y="2132856"/>
            <a:ext cx="9108504" cy="4413860"/>
          </a:xfrm>
          <a:noFill/>
        </p:spPr>
        <p:txBody>
          <a:bodyPr>
            <a:normAutofit/>
          </a:bodyPr>
          <a:lstStyle/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Общественные обсуждения </a:t>
            </a:r>
            <a:b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предварительного распределения бюджетных ассигнований на 2025 год </a:t>
            </a:r>
            <a:b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 на плановый период 2026 и 2027 годов</a:t>
            </a:r>
            <a:br>
              <a:rPr lang="ru-RU" altLang="ru-RU" sz="2800" b="1" dirty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Главный распорядитель бюджетных средств – </a:t>
            </a:r>
            <a:b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дорожного хозяйства и транспорта</a:t>
            </a:r>
            <a:br>
              <a:rPr lang="ru-RU" alt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администрации городского округа Тольятти</a:t>
            </a:r>
            <a:br>
              <a:rPr lang="ru-RU" altLang="ru-RU" sz="2800" b="1" u="sng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500" b="1" dirty="0">
              <a:solidFill>
                <a:srgbClr val="FF0000"/>
              </a:solidFill>
              <a:latin typeface="Trebuchet MS" panose="020B060302020202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7544" y="1484784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475656" y="1700808"/>
            <a:ext cx="7668344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627784" y="1916832"/>
            <a:ext cx="651621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691680" y="469093"/>
            <a:ext cx="6117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kern="14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Администрация</a:t>
            </a:r>
            <a:r>
              <a:rPr lang="ru-RU" sz="2000" kern="14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pPr algn="r"/>
            <a:r>
              <a:rPr lang="ru-RU" sz="2000" b="1" kern="14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городского округа Тольятти</a:t>
            </a:r>
          </a:p>
        </p:txBody>
      </p:sp>
      <p:pic>
        <p:nvPicPr>
          <p:cNvPr id="35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4552" y="363029"/>
            <a:ext cx="707169" cy="8617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3"/>
          </a:xfrm>
        </p:spPr>
        <p:txBody>
          <a:bodyPr>
            <a:noAutofit/>
          </a:bodyPr>
          <a:lstStyle/>
          <a:p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Подпрограмма «Повышение безопасности дорожного движения на период 2021-2025 гг.»</a:t>
            </a:r>
            <a:endParaRPr lang="ru-RU" sz="25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848734"/>
            <a:ext cx="6760840" cy="794980"/>
          </a:xfrm>
        </p:spPr>
        <p:txBody>
          <a:bodyPr>
            <a:noAutofit/>
          </a:bodyPr>
          <a:lstStyle/>
          <a:p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Доведено – 193 249 тыс. руб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855" y="840865"/>
            <a:ext cx="8676456" cy="211872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73" tIns="43937" rIns="87873" bIns="43937" rtlCol="0" anchor="ctr"/>
          <a:lstStyle/>
          <a:p>
            <a:pPr algn="ctr"/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54692"/>
            <a:ext cx="2832585" cy="1963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4149080"/>
            <a:ext cx="2815059" cy="1978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787640"/>
            <a:ext cx="2832585" cy="196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3451" y="4164930"/>
            <a:ext cx="2832585" cy="1963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67544" y="6179174"/>
            <a:ext cx="8676456" cy="2160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73" tIns="43937" rIns="87873" bIns="439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633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l"/>
            <a:r>
              <a:rPr lang="en-US" sz="1600" b="1" dirty="0">
                <a:latin typeface="Georgia" panose="02040502050405020303" pitchFamily="18" charset="0"/>
              </a:rPr>
              <a:t>  </a:t>
            </a:r>
            <a:r>
              <a:rPr lang="ru-RU" sz="1600" b="1" dirty="0">
                <a:latin typeface="Georgia" panose="02040502050405020303" pitchFamily="18" charset="0"/>
              </a:rPr>
              <a:t>В том числе: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B713413-97B1-4661-B1ED-85DCDDB49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197632"/>
              </p:ext>
            </p:extLst>
          </p:nvPr>
        </p:nvGraphicFramePr>
        <p:xfrm>
          <a:off x="467544" y="452267"/>
          <a:ext cx="8280920" cy="559048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666842">
                  <a:extLst>
                    <a:ext uri="{9D8B030D-6E8A-4147-A177-3AD203B41FA5}">
                      <a16:colId xmlns:a16="http://schemas.microsoft.com/office/drawing/2014/main" val="2746924174"/>
                    </a:ext>
                  </a:extLst>
                </a:gridCol>
                <a:gridCol w="1614078">
                  <a:extLst>
                    <a:ext uri="{9D8B030D-6E8A-4147-A177-3AD203B41FA5}">
                      <a16:colId xmlns:a16="http://schemas.microsoft.com/office/drawing/2014/main" val="1540233877"/>
                    </a:ext>
                  </a:extLst>
                </a:gridCol>
              </a:tblGrid>
              <a:tr h="516037">
                <a:tc>
                  <a:txBody>
                    <a:bodyPr/>
                    <a:lstStyle/>
                    <a:p>
                      <a:pPr marL="0" marR="0" lvl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ИДН   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4 513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651364"/>
                  </a:ext>
                </a:extLst>
              </a:tr>
              <a:tr h="617360">
                <a:tc>
                  <a:txBody>
                    <a:bodyPr/>
                    <a:lstStyle/>
                    <a:p>
                      <a:pPr marL="0" marR="0" lvl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проектные работы по устройству и переносу остановок общественного транспорта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2 247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935993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marL="0" marR="0" lvl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наземных тактильных указателей для инвалидов и слабовидящих людей на остановках общественного транспорта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740347"/>
                  </a:ext>
                </a:extLst>
              </a:tr>
              <a:tr h="640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обеспечению безопасности участников дорожного движения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5 500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2931"/>
                  </a:ext>
                </a:extLst>
              </a:tr>
              <a:tr h="554665">
                <a:tc>
                  <a:txBody>
                    <a:bodyPr/>
                    <a:lstStyle/>
                    <a:p>
                      <a:pPr marL="0" marR="0" lvl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пешеходных дорожек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5 763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243055"/>
                  </a:ext>
                </a:extLst>
              </a:tr>
              <a:tr h="601683">
                <a:tc>
                  <a:txBody>
                    <a:bodyPr/>
                    <a:lstStyle/>
                    <a:p>
                      <a:pPr marL="0" marR="0" lvl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проектно-изыскательские работы по устройству пешеходных дорожек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3 321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65100"/>
                  </a:ext>
                </a:extLst>
              </a:tr>
              <a:tr h="589758">
                <a:tc>
                  <a:txBody>
                    <a:bodyPr/>
                    <a:lstStyle/>
                    <a:p>
                      <a:pPr marL="0" marR="0" lvl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линий наружного электроосвещения мест концентрации ДТП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61 249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584224"/>
                  </a:ext>
                </a:extLst>
              </a:tr>
              <a:tr h="947345">
                <a:tc>
                  <a:txBody>
                    <a:bodyPr/>
                    <a:lstStyle/>
                    <a:p>
                      <a:pPr marL="0" marR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проектно-изыскательские работы по устройству линий наружного электроосвещения мест концентрации ДТП, в том числе инженерно-геодезические изыскания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10 355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143876"/>
                  </a:ext>
                </a:extLst>
              </a:tr>
              <a:tr h="504111">
                <a:tc>
                  <a:txBody>
                    <a:bodyPr/>
                    <a:lstStyle/>
                    <a:p>
                      <a:pPr marL="0" marR="0" lvl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по МКУ "ЦОДД ГОТ"</a:t>
                      </a:r>
                      <a:endParaRPr lang="ru-RU" sz="16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99 301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20878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6179174"/>
            <a:ext cx="8676456" cy="2160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73" tIns="43937" rIns="87873" bIns="439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200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противолежащие углы 17">
            <a:extLst>
              <a:ext uri="{FF2B5EF4-FFF2-40B4-BE49-F238E27FC236}">
                <a16:creationId xmlns:a16="http://schemas.microsoft.com/office/drawing/2014/main" id="{E6BCCE37-5E6D-4ADA-9A1E-DDB2D62D3774}"/>
              </a:ext>
            </a:extLst>
          </p:cNvPr>
          <p:cNvSpPr/>
          <p:nvPr/>
        </p:nvSpPr>
        <p:spPr>
          <a:xfrm>
            <a:off x="2771800" y="1484783"/>
            <a:ext cx="3395797" cy="4233254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771800" y="-139834"/>
            <a:ext cx="3452388" cy="6906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50"/>
              </a:spcBef>
              <a:buSzPct val="80000"/>
              <a:tabLst>
                <a:tab pos="202749" algn="l"/>
              </a:tabLst>
            </a:pP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Доведено 99 301 тыс. руб.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устройство технических средств организации дорожного движения –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10 933 тыс. руб.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демонтаж ограничивающих пешеходных ограждений –       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14 840 тыс. руб.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материалы для содержания технических средств организации дорожного движения – 5 812 тыс. руб.</a:t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содержание пешеходных	ограждений и павильонов 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ООТ – 11 247 тыс. руб.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b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094" y="3791318"/>
            <a:ext cx="2579271" cy="1854518"/>
          </a:xfrm>
          <a:ln>
            <a:solidFill>
              <a:schemeClr val="tx1"/>
            </a:solidFill>
          </a:ln>
        </p:spPr>
      </p:pic>
      <p:pic>
        <p:nvPicPr>
          <p:cNvPr id="4" name="Picture 4" descr="http://comsignal.ru/html/images/kda2/akda-2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16" y="1570228"/>
            <a:ext cx="2382414" cy="18332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791318"/>
            <a:ext cx="2448273" cy="18853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094" y="1570228"/>
            <a:ext cx="2579271" cy="18657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lIns="91380" tIns="45692" rIns="91380" bIns="45692" anchor="ctr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518" lvl="1" indent="0" algn="ctr"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365518" lvl="1" indent="0"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МКУ «ЦОДД ГОТ»</a:t>
            </a:r>
          </a:p>
          <a:p>
            <a:pPr marL="365518" lvl="1" indent="0" algn="ctr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692696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73" tIns="43937" rIns="87873" bIns="43937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79916" y="6525344"/>
            <a:ext cx="5364088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rgbClr val="4E67C8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15875" cap="flat" cmpd="sng" algn="ctr">
            <a:noFill/>
            <a:prstDash val="solid"/>
          </a:ln>
          <a:effectLst/>
        </p:spPr>
        <p:txBody>
          <a:bodyPr lIns="87862" tIns="43932" rIns="87862" bIns="43932" rtlCol="0" anchor="ctr"/>
          <a:lstStyle/>
          <a:p>
            <a:pPr algn="ctr" defTabSz="878632">
              <a:defRPr/>
            </a:pPr>
            <a:endParaRPr lang="ru-RU" sz="1700" kern="0">
              <a:solidFill>
                <a:prstClr val="white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41609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083" y="2337137"/>
            <a:ext cx="7975834" cy="2183727"/>
          </a:xfrm>
          <a:prstGeom prst="rect">
            <a:avLst/>
          </a:prstGeom>
          <a:noFill/>
        </p:spPr>
        <p:txBody>
          <a:bodyPr wrap="square" lIns="102824" tIns="51412" rIns="102824" bIns="51412" rtlCol="0">
            <a:spAutoFit/>
          </a:bodyPr>
          <a:lstStyle/>
          <a:p>
            <a:pPr algn="ctr"/>
            <a:r>
              <a:rPr lang="ru-RU" sz="4500" b="1" dirty="0">
                <a:solidFill>
                  <a:srgbClr val="376092"/>
                </a:solidFill>
                <a:latin typeface="Georgia" panose="02040502050405020303" pitchFamily="18" charset="0"/>
              </a:rPr>
              <a:t>БЛАГОДАРИМ </a:t>
            </a:r>
          </a:p>
          <a:p>
            <a:pPr algn="ctr"/>
            <a:r>
              <a:rPr lang="ru-RU" sz="4500" b="1" dirty="0">
                <a:solidFill>
                  <a:srgbClr val="376092"/>
                </a:solidFill>
                <a:latin typeface="Georgia" panose="02040502050405020303" pitchFamily="18" charset="0"/>
              </a:rPr>
              <a:t>ЗА</a:t>
            </a:r>
          </a:p>
          <a:p>
            <a:pPr algn="ctr"/>
            <a:r>
              <a:rPr lang="ru-RU" sz="4500" b="1" dirty="0">
                <a:solidFill>
                  <a:srgbClr val="376092"/>
                </a:solidFill>
                <a:latin typeface="Georgia" panose="02040502050405020303" pitchFamily="18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7047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764704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00" rIns="91396" bIns="45700" rtlCol="0" anchor="ctr"/>
          <a:lstStyle/>
          <a:p>
            <a:pPr algn="ctr" defTabSz="913967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59064"/>
            <a:ext cx="9144004" cy="461624"/>
          </a:xfrm>
          <a:prstGeom prst="rect">
            <a:avLst/>
          </a:prstGeom>
          <a:noFill/>
          <a:effectLst/>
        </p:spPr>
        <p:txBody>
          <a:bodyPr wrap="square" lIns="91396" tIns="45700" rIns="91396" bIns="45700" rtlCol="0">
            <a:spAutoFit/>
          </a:bodyPr>
          <a:lstStyle/>
          <a:p>
            <a:pPr algn="ctr" defTabSz="913967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Финансирование на 2025 год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AE8D1BED-915D-429A-8E4F-5DA51DCF9E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582779"/>
              </p:ext>
            </p:extLst>
          </p:nvPr>
        </p:nvGraphicFramePr>
        <p:xfrm>
          <a:off x="467544" y="1124744"/>
          <a:ext cx="813690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60213" y="1268760"/>
            <a:ext cx="343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Всего: 1 265 766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6179174"/>
            <a:ext cx="8676456" cy="2160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73" tIns="43937" rIns="87873" bIns="439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508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 descr="Рамка для изображений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060995"/>
              </p:ext>
            </p:extLst>
          </p:nvPr>
        </p:nvGraphicFramePr>
        <p:xfrm>
          <a:off x="728566" y="1779414"/>
          <a:ext cx="7704856" cy="4700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3"/>
          <p:cNvSpPr txBox="1">
            <a:spLocks/>
          </p:cNvSpPr>
          <p:nvPr/>
        </p:nvSpPr>
        <p:spPr>
          <a:xfrm>
            <a:off x="8994" y="384361"/>
            <a:ext cx="9144000" cy="889272"/>
          </a:xfrm>
          <a:prstGeom prst="rect">
            <a:avLst/>
          </a:prstGeom>
        </p:spPr>
        <p:txBody>
          <a:bodyPr vert="horz" lIns="86952" tIns="43478" rIns="86952" bIns="43478" rtlCol="0" anchor="ctr">
            <a:noAutofit/>
          </a:bodyPr>
          <a:lstStyle>
            <a:lvl1pPr algn="ctr" defTabSz="685800">
              <a:lnSpc>
                <a:spcPct val="90000"/>
              </a:lnSpc>
              <a:spcBef>
                <a:spcPts val="1"/>
              </a:spcBef>
              <a:buNone/>
              <a:defRPr sz="2700">
                <a:gradFill flip="none" rotWithShape="1"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72000">
                      <a:schemeClr val="tx2">
                        <a:lumMod val="2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2700000" scaled="1"/>
                  <a:tileRect/>
                </a:gradFill>
                <a:latin typeface="Lucida Sans Unicode"/>
                <a:ea typeface="+mj-ea"/>
                <a:cs typeface="+mj-cs"/>
              </a:defRPr>
            </a:lvl1pPr>
          </a:lstStyle>
          <a:p>
            <a:endParaRPr lang="ru-RU" sz="1524" b="1" dirty="0">
              <a:solidFill>
                <a:srgbClr val="376092"/>
              </a:solidFill>
              <a:latin typeface="Georgia" panose="02040502050405020303" pitchFamily="18" charset="0"/>
            </a:endParaRPr>
          </a:p>
          <a:p>
            <a:r>
              <a:rPr lang="ru-RU" sz="1693" b="1" dirty="0">
                <a:solidFill>
                  <a:srgbClr val="376092"/>
                </a:solidFill>
                <a:latin typeface="Georgia" panose="02040502050405020303" pitchFamily="18" charset="0"/>
              </a:rPr>
              <a:t>Подпрограммы, входящие в состав муниципальной программы </a:t>
            </a:r>
            <a:br>
              <a:rPr lang="ru-RU" sz="1693" b="1" dirty="0">
                <a:solidFill>
                  <a:srgbClr val="376092"/>
                </a:solidFill>
                <a:latin typeface="Georgia" panose="02040502050405020303" pitchFamily="18" charset="0"/>
              </a:rPr>
            </a:br>
            <a:r>
              <a:rPr lang="ru-RU" sz="1693" b="1" dirty="0">
                <a:solidFill>
                  <a:srgbClr val="376092"/>
                </a:solidFill>
                <a:latin typeface="Georgia" panose="02040502050405020303" pitchFamily="18" charset="0"/>
              </a:rPr>
              <a:t>«Развитие транспортной системы и дорожного  хозяйства городского округа Тольятти  на 2021-2025 гг.» </a:t>
            </a:r>
            <a:r>
              <a:rPr lang="en-US" sz="1693" dirty="0">
                <a:solidFill>
                  <a:srgbClr val="FF0000"/>
                </a:solidFill>
              </a:rPr>
              <a:t> </a:t>
            </a:r>
            <a:r>
              <a:rPr lang="ru-RU" sz="1693" dirty="0">
                <a:solidFill>
                  <a:srgbClr val="FF0000"/>
                </a:solidFill>
              </a:rPr>
              <a:t> </a:t>
            </a:r>
            <a:br>
              <a:rPr lang="ru-RU" sz="1693" dirty="0"/>
            </a:br>
            <a:endParaRPr lang="ru-RU" sz="1693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73633"/>
            <a:ext cx="8676456" cy="19181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67" tIns="43485" rIns="86967" bIns="43485" rtlCol="0" anchor="ctr"/>
          <a:lstStyle/>
          <a:p>
            <a:pPr algn="ctr"/>
            <a:endParaRPr lang="ru-RU" sz="1524"/>
          </a:p>
        </p:txBody>
      </p:sp>
    </p:spTree>
    <p:extLst>
      <p:ext uri="{BB962C8B-B14F-4D97-AF65-F5344CB8AC3E}">
        <p14:creationId xmlns:p14="http://schemas.microsoft.com/office/powerpoint/2010/main" val="217848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V="1">
            <a:off x="683568" y="1196303"/>
            <a:ext cx="8460432" cy="288481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rgbClr val="4E67C8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15875" cap="flat" cmpd="sng" algn="ctr">
            <a:noFill/>
            <a:prstDash val="solid"/>
          </a:ln>
          <a:effectLst/>
        </p:spPr>
        <p:txBody>
          <a:bodyPr lIns="87862" tIns="43932" rIns="87862" bIns="43932" rtlCol="0" anchor="ctr"/>
          <a:lstStyle/>
          <a:p>
            <a:pPr algn="ctr" defTabSz="878632">
              <a:defRPr/>
            </a:pPr>
            <a:endParaRPr lang="ru-RU" sz="1700" kern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326414"/>
            <a:ext cx="9144004" cy="27093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rgbClr val="4E67C8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15875" cap="flat" cmpd="sng" algn="ctr">
            <a:noFill/>
            <a:prstDash val="solid"/>
          </a:ln>
          <a:effectLst/>
        </p:spPr>
        <p:txBody>
          <a:bodyPr lIns="87862" tIns="43932" rIns="87862" bIns="43932" rtlCol="0" anchor="ctr"/>
          <a:lstStyle/>
          <a:p>
            <a:pPr algn="ctr" defTabSz="878632">
              <a:defRPr/>
            </a:pPr>
            <a:endParaRPr lang="ru-RU" sz="1700" kern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72007"/>
            <a:ext cx="9144000" cy="764705"/>
          </a:xfrm>
          <a:prstGeom prst="rect">
            <a:avLst/>
          </a:prstGeom>
        </p:spPr>
        <p:txBody>
          <a:bodyPr vert="horz" lIns="91418" tIns="45708" rIns="91418" bIns="45708" rtlCol="0" anchor="ctr">
            <a:noAutofit/>
          </a:bodyPr>
          <a:lstStyle>
            <a:lvl1pPr algn="ctr" defTabSz="91418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rgbClr val="376092"/>
              </a:solidFill>
              <a:latin typeface="Georgia" panose="02040502050405020303" pitchFamily="18" charset="0"/>
            </a:endParaRPr>
          </a:p>
          <a:p>
            <a:r>
              <a:rPr lang="ru-RU" sz="2400" b="1" dirty="0">
                <a:solidFill>
                  <a:srgbClr val="376092"/>
                </a:solidFill>
                <a:latin typeface="Georgia" panose="02040502050405020303" pitchFamily="18" charset="0"/>
              </a:rPr>
              <a:t>Подпрограмма</a:t>
            </a:r>
          </a:p>
          <a:p>
            <a:r>
              <a:rPr lang="ru-RU" sz="2400" b="1" dirty="0">
                <a:solidFill>
                  <a:srgbClr val="376092"/>
                </a:solidFill>
                <a:latin typeface="Georgia" panose="02040502050405020303" pitchFamily="18" charset="0"/>
              </a:rPr>
              <a:t>«Развитие городского пассажирского транспорта на период 2021-2025 гг.»</a:t>
            </a:r>
            <a:endParaRPr lang="ru-RU" sz="2400" dirty="0">
              <a:solidFill>
                <a:srgbClr val="376092"/>
              </a:solidFill>
              <a:latin typeface="Trebuchet M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1062725"/>
            <a:ext cx="91440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Доведено – 436 984 тыс. руб.</a:t>
            </a:r>
          </a:p>
          <a:p>
            <a:pPr algn="ctr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https://www.s-otk.ru/images/scooltogliatti.jpg">
            <a:extLst>
              <a:ext uri="{FF2B5EF4-FFF2-40B4-BE49-F238E27FC236}">
                <a16:creationId xmlns:a16="http://schemas.microsoft.com/office/drawing/2014/main" id="{EECE1AD3-F6A8-4EAA-97AE-BE0F4985F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94674"/>
            <a:ext cx="1793398" cy="113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www.s-otk.ru/images/card-sk-new.jpg">
            <a:extLst>
              <a:ext uri="{FF2B5EF4-FFF2-40B4-BE49-F238E27FC236}">
                <a16:creationId xmlns:a16="http://schemas.microsoft.com/office/drawing/2014/main" id="{A1F7E6E3-494E-431F-B779-520CC1C97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31" y="2960725"/>
            <a:ext cx="2056767" cy="124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www.s-otk.ru/images/card-betk-new.jpg">
            <a:extLst>
              <a:ext uri="{FF2B5EF4-FFF2-40B4-BE49-F238E27FC236}">
                <a16:creationId xmlns:a16="http://schemas.microsoft.com/office/drawing/2014/main" id="{305E26F8-9903-4EA0-9641-C117C6E88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7" y="3954929"/>
            <a:ext cx="1698500" cy="1074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s://www.s-otk.ru/images/card-etk-new.jpg">
            <a:extLst>
              <a:ext uri="{FF2B5EF4-FFF2-40B4-BE49-F238E27FC236}">
                <a16:creationId xmlns:a16="http://schemas.microsoft.com/office/drawing/2014/main" id="{5F96A64C-8D3C-4362-B298-8DFC10440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718" y="4634048"/>
            <a:ext cx="2163254" cy="124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87" y="2294674"/>
            <a:ext cx="4143953" cy="287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7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8FD71DB-766E-4E00-9032-7A022FAC5B0C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379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latin typeface="Georgia" panose="02040502050405020303" pitchFamily="18" charset="0"/>
              </a:rPr>
              <a:t>  </a:t>
            </a:r>
            <a:r>
              <a:rPr lang="ru-RU" sz="1600" b="1" dirty="0">
                <a:latin typeface="Georgia" panose="02040502050405020303" pitchFamily="18" charset="0"/>
              </a:rPr>
              <a:t>В том числе: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D4C8244-D1F7-4D6B-AB1E-05FDC09DB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025006"/>
              </p:ext>
            </p:extLst>
          </p:nvPr>
        </p:nvGraphicFramePr>
        <p:xfrm>
          <a:off x="323528" y="446512"/>
          <a:ext cx="8208912" cy="615084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696744">
                  <a:extLst>
                    <a:ext uri="{9D8B030D-6E8A-4147-A177-3AD203B41FA5}">
                      <a16:colId xmlns:a16="http://schemas.microsoft.com/office/drawing/2014/main" val="167241507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874374450"/>
                    </a:ext>
                  </a:extLst>
                </a:gridCol>
              </a:tblGrid>
              <a:tr h="1048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закупка работ, связанных с осуществлением регулярных перевозок пассажиров и багажа по регулируемым тарифам автомобильным и городским наземным электрическим транспортом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361 898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750027"/>
                  </a:ext>
                </a:extLst>
              </a:tr>
              <a:tr h="1083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транспортные услуги по перевозке льготных категорий граждан по муниципальным маршрутам по льготному электронному проездному билету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21 886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811540"/>
                  </a:ext>
                </a:extLst>
              </a:tr>
              <a:tr h="10291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приобретению автобусов, работающих на газомоторном топливе, на условиях лизинга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044255"/>
                  </a:ext>
                </a:extLst>
              </a:tr>
              <a:tr h="1160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перевозок маломобильных групп граждан специализированным транспортом 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2 915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6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финансовой аренды (лизинга) подвижного состава транспорта общего пользования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48 682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064143"/>
                  </a:ext>
                </a:extLst>
              </a:tr>
              <a:tr h="850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и размещение информационных табличек с расписанием движения муниципальных маршрутов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г.о.Тольятти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790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427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44624"/>
            <a:ext cx="9144000" cy="648072"/>
          </a:xfrm>
          <a:prstGeom prst="rect">
            <a:avLst/>
          </a:prstGeom>
        </p:spPr>
        <p:txBody>
          <a:bodyPr vert="horz" lIns="68533" tIns="34267" rIns="68533" bIns="34267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84"/>
            <a:r>
              <a:rPr lang="ru-RU" sz="2400" b="1" dirty="0">
                <a:solidFill>
                  <a:srgbClr val="376092"/>
                </a:solidFill>
                <a:latin typeface="Georgia" panose="02040502050405020303" pitchFamily="18" charset="0"/>
              </a:rPr>
              <a:t>Подпрограмма «Содержание улично-дорожной сети на 2021-2025 гг.»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3" y="1009752"/>
            <a:ext cx="6858000" cy="47085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Доведено – 595 971 тыс. руб.</a:t>
            </a: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764704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62" tIns="43932" rIns="87862" bIns="43932" rtlCol="0" anchor="ctr"/>
          <a:lstStyle/>
          <a:p>
            <a:pPr algn="ctr" defTabSz="878632"/>
            <a:endParaRPr lang="ru-RU" sz="1700">
              <a:solidFill>
                <a:prstClr val="white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295" y="1785030"/>
            <a:ext cx="2586849" cy="17255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876" y="1767461"/>
            <a:ext cx="2620707" cy="17430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3629726"/>
            <a:ext cx="2619375" cy="16806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5188" y="4869160"/>
            <a:ext cx="2619375" cy="1743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202" y="4406226"/>
            <a:ext cx="2619375" cy="1743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3632" y="294341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5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8FD71DB-766E-4E00-9032-7A022FAC5B0C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379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latin typeface="Georgia" panose="02040502050405020303" pitchFamily="18" charset="0"/>
              </a:rPr>
              <a:t>  </a:t>
            </a:r>
            <a:r>
              <a:rPr lang="ru-RU" sz="1600" b="1" dirty="0">
                <a:latin typeface="Georgia" panose="02040502050405020303" pitchFamily="18" charset="0"/>
              </a:rPr>
              <a:t>В том числе: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55895BE-D01A-423C-BBC0-1666CE7A8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717673"/>
              </p:ext>
            </p:extLst>
          </p:nvPr>
        </p:nvGraphicFramePr>
        <p:xfrm>
          <a:off x="395536" y="836713"/>
          <a:ext cx="8352928" cy="576064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552728">
                  <a:extLst>
                    <a:ext uri="{9D8B030D-6E8A-4147-A177-3AD203B41FA5}">
                      <a16:colId xmlns:a16="http://schemas.microsoft.com/office/drawing/2014/main" val="17120637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32274467"/>
                    </a:ext>
                  </a:extLst>
                </a:gridCol>
              </a:tblGrid>
              <a:tr h="1556504">
                <a:tc>
                  <a:txBody>
                    <a:bodyPr/>
                    <a:lstStyle/>
                    <a:p>
                      <a:pPr marL="0" marR="0" lvl="0" indent="0" algn="ctr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улично-дорожной сети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538 530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965649"/>
                  </a:ext>
                </a:extLst>
              </a:tr>
              <a:tr h="1385130">
                <a:tc>
                  <a:txBody>
                    <a:bodyPr/>
                    <a:lstStyle/>
                    <a:p>
                      <a:pPr marL="0" marR="0" lvl="0" indent="0" algn="ctr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нанесение дорожной разметки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53 913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88558"/>
                  </a:ext>
                </a:extLst>
              </a:tr>
              <a:tr h="1319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подземных переходов и мостов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454912"/>
                  </a:ext>
                </a:extLst>
              </a:tr>
              <a:tr h="14998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проектно-изыскательские работы по капитальному ремонту путепроводов, подземных пешеходных переходов и мостов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143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878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-1" y="-3207"/>
            <a:ext cx="9155875" cy="1199959"/>
          </a:xfrm>
        </p:spPr>
        <p:txBody>
          <a:bodyPr>
            <a:normAutofit/>
          </a:bodyPr>
          <a:lstStyle/>
          <a:p>
            <a:pPr marL="182760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Подпрограмма «Модернизация и развитие дорог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местного значения городского округа Тольятти на 2021-2025 гг.»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827584" y="1340768"/>
            <a:ext cx="7488832" cy="617097"/>
          </a:xfrm>
        </p:spPr>
        <p:txBody>
          <a:bodyPr>
            <a:normAutofit fontScale="85000" lnSpcReduction="20000"/>
          </a:bodyPr>
          <a:lstStyle/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Доведено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24 823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308" y="3246104"/>
            <a:ext cx="719390" cy="3657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5391552"/>
            <a:ext cx="5976664" cy="151216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7544" y="1268760"/>
            <a:ext cx="8676456" cy="288032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73" tIns="43937" rIns="87873" bIns="43937"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8669" y="4344341"/>
            <a:ext cx="2896297" cy="19329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626" y="2217391"/>
            <a:ext cx="2877561" cy="18838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2310" y="2173025"/>
            <a:ext cx="2880321" cy="19281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8144" y="4316378"/>
            <a:ext cx="2880323" cy="194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57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algn="l"/>
            <a:r>
              <a:rPr lang="en-US" sz="1600" b="1" dirty="0">
                <a:latin typeface="Georgia" panose="02040502050405020303" pitchFamily="18" charset="0"/>
              </a:rPr>
              <a:t>  </a:t>
            </a:r>
            <a:r>
              <a:rPr lang="ru-RU" sz="1600" b="1" dirty="0">
                <a:latin typeface="Georgia" panose="02040502050405020303" pitchFamily="18" charset="0"/>
              </a:rPr>
              <a:t>В том числе: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940EFA8-52B9-4740-8CBA-7E8C847E0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964378"/>
              </p:ext>
            </p:extLst>
          </p:nvPr>
        </p:nvGraphicFramePr>
        <p:xfrm>
          <a:off x="323528" y="631281"/>
          <a:ext cx="8496944" cy="553402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264696">
                  <a:extLst>
                    <a:ext uri="{9D8B030D-6E8A-4147-A177-3AD203B41FA5}">
                      <a16:colId xmlns:a16="http://schemas.microsoft.com/office/drawing/2014/main" val="90540632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439381355"/>
                    </a:ext>
                  </a:extLst>
                </a:gridCol>
              </a:tblGrid>
              <a:tr h="728327">
                <a:tc>
                  <a:txBody>
                    <a:bodyPr/>
                    <a:lstStyle/>
                    <a:p>
                      <a:pPr marL="0" marR="0" lvl="0" indent="0" algn="ctr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проектно-изыскательские</a:t>
                      </a:r>
                      <a:r>
                        <a:rPr lang="ru-R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 по капитальному ремонту, ремонту автомобильных дорог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" marR="4609" marT="460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9 657</a:t>
                      </a:r>
                    </a:p>
                  </a:txBody>
                  <a:tcPr marL="4609" marR="4609" marT="460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831743"/>
                  </a:ext>
                </a:extLst>
              </a:tr>
              <a:tr h="517103">
                <a:tc>
                  <a:txBody>
                    <a:bodyPr/>
                    <a:lstStyle/>
                    <a:p>
                      <a:pPr marL="0" marR="0" lvl="0" indent="0" algn="ctr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отсыпка дорог асфальтогранулятом </a:t>
                      </a:r>
                    </a:p>
                  </a:txBody>
                  <a:tcPr marL="4609" marR="4609" marT="46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3 520</a:t>
                      </a:r>
                    </a:p>
                  </a:txBody>
                  <a:tcPr marL="4609" marR="4609" marT="46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205850"/>
                  </a:ext>
                </a:extLst>
              </a:tr>
              <a:tr h="1005992">
                <a:tc>
                  <a:txBody>
                    <a:bodyPr/>
                    <a:lstStyle/>
                    <a:p>
                      <a:pPr marL="0" marR="0" lvl="0" indent="0" algn="ctr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проектно-изыскательские работы по объекту: "Устройство заездов (выездов) на внутриквартальные проезды (дублеры) по Ленинскому проспекту в квартале 3б и 9 Автозаводского района и места разворота транспортных средств".</a:t>
                      </a:r>
                    </a:p>
                  </a:txBody>
                  <a:tcPr marL="4609" marR="4609" marT="460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3 528</a:t>
                      </a:r>
                    </a:p>
                  </a:txBody>
                  <a:tcPr marL="4609" marR="4609" marT="460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952444"/>
                  </a:ext>
                </a:extLst>
              </a:tr>
              <a:tr h="1345444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строительный контроль и экспертные заключения по результатам проведения лабораторных испытаний асфальтобетонных покрытий проезжей части автодорог и тротуаров на объектах ремонта дорог и ремонта дворовых территорий многоквартирных домов и проездов к дворовым территориям, строительный контроль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6 158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111210"/>
                  </a:ext>
                </a:extLst>
              </a:tr>
              <a:tr h="594498">
                <a:tc>
                  <a:txBody>
                    <a:bodyPr/>
                    <a:lstStyle/>
                    <a:p>
                      <a:pPr marL="0" marR="0" lvl="0" indent="0" algn="ctr" defTabSz="9137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съездов для маломобильной группы населения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1 260</a:t>
                      </a: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775321"/>
                  </a:ext>
                </a:extLst>
              </a:tr>
              <a:tr h="813121">
                <a:tc>
                  <a:txBody>
                    <a:bodyPr/>
                    <a:lstStyle/>
                    <a:p>
                      <a:pPr marL="0" marR="0" lvl="0" indent="0" algn="ctr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работ по изготовлению технических паспортов автомобильных дорог общего пользования местного значения городского округа Тольятти</a:t>
                      </a:r>
                      <a:endParaRPr lang="ru-RU" sz="16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" marR="4609" marT="46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4609" marR="4609" marT="46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814818"/>
                  </a:ext>
                </a:extLst>
              </a:tr>
              <a:tr h="52953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услуг по проведению экспертизы проектов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88357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6179174"/>
            <a:ext cx="8676456" cy="2160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73" tIns="43937" rIns="87873" bIns="439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505268"/>
      </p:ext>
    </p:extLst>
  </p:cSld>
  <p:clrMapOvr>
    <a:masterClrMapping/>
  </p:clrMapOvr>
</p:sld>
</file>

<file path=ppt/theme/theme1.xml><?xml version="1.0" encoding="utf-8"?>
<a:theme xmlns:a="http://schemas.openxmlformats.org/drawingml/2006/main" name="Процесс 19: 16 x 9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Lucida Sans Unicod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cess19_16x9_TP102888318" id="{50CD94BA-DE4D-4946-BD5A-37D8D127E15F}" vid="{05CF0736-5A83-4F52-8A17-02C64D6F33B3}"/>
    </a:ext>
  </a:extLst>
</a:theme>
</file>

<file path=ppt/theme/theme2.xml><?xml version="1.0" encoding="utf-8"?>
<a:theme xmlns:a="http://schemas.openxmlformats.org/drawingml/2006/main" name="Office Them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18229</TotalTime>
  <Words>637</Words>
  <Application>Microsoft Office PowerPoint</Application>
  <PresentationFormat>Экран (4:3)</PresentationFormat>
  <Paragraphs>105</Paragraphs>
  <Slides>13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Lucida Sans Unicode</vt:lpstr>
      <vt:lpstr>Times New Roman</vt:lpstr>
      <vt:lpstr>Trebuchet MS</vt:lpstr>
      <vt:lpstr>Процесс 19: 16 x 9</vt:lpstr>
      <vt:lpstr>Office Theme</vt:lpstr>
      <vt:lpstr>Общественные обсуждения  предварительного распределения бюджетных ассигнований на 2025 год  и на плановый период 2026 и 2027 годов  Главный распорядитель бюджетных средств –   департамент дорожного хозяйства и транспорта администрации городского округа Тольятти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Подпрограмма «Модернизация и развитие дорог  местного значения городского округа Тольятти на 2021-2025 гг.»</vt:lpstr>
      <vt:lpstr>  В том числе:</vt:lpstr>
      <vt:lpstr>Подпрограмма «Повышение безопасности дорожного движения на период 2021-2025 гг.»</vt:lpstr>
      <vt:lpstr>  В том числе:</vt:lpstr>
      <vt:lpstr>       Доведено 99 301 тыс. руб.  - устройство технических средств организации дорожного движения – 10 933 тыс. руб.   - демонтаж ограничивающих пешеходных ограждений –        14 840 тыс. руб.  - материалы для содержания технических средств организации дорожного движения – 5 812 тыс. руб.  - содержание пешеходных ограждений и павильонов  ООТ – 11 247 тыс. руб.       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Общественные обсуждения  предварительного распределения бюджетных ассигнований на 2020 год  и на плановый период 2021 и 2022 годов  Главный распорядитель бюджетных средств –   департамент дорожного хозяйства и транспорта администрации городского округа Тольятти</dc:title>
  <dc:creator>Пронин В.В</dc:creator>
  <cp:lastModifiedBy>Зинченко Надежда Викторовна</cp:lastModifiedBy>
  <cp:revision>1047</cp:revision>
  <cp:lastPrinted>2023-09-08T05:11:34Z</cp:lastPrinted>
  <dcterms:created xsi:type="dcterms:W3CDTF">2014-06-05T04:32:32Z</dcterms:created>
  <dcterms:modified xsi:type="dcterms:W3CDTF">2024-09-10T04:22:25Z</dcterms:modified>
</cp:coreProperties>
</file>