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notesSlides/notesSlide23.xml" ContentType="application/vnd.openxmlformats-officedocument.presentationml.notesSlide+xml"/>
  <Override PartName="/ppt/charts/chart4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56" r:id="rId2"/>
    <p:sldMasterId id="2147483768" r:id="rId3"/>
  </p:sldMasterIdLst>
  <p:notesMasterIdLst>
    <p:notesMasterId r:id="rId48"/>
  </p:notesMasterIdLst>
  <p:sldIdLst>
    <p:sldId id="405" r:id="rId4"/>
    <p:sldId id="462" r:id="rId5"/>
    <p:sldId id="327" r:id="rId6"/>
    <p:sldId id="351" r:id="rId7"/>
    <p:sldId id="339" r:id="rId8"/>
    <p:sldId id="291" r:id="rId9"/>
    <p:sldId id="469" r:id="rId10"/>
    <p:sldId id="468" r:id="rId11"/>
    <p:sldId id="341" r:id="rId12"/>
    <p:sldId id="463" r:id="rId13"/>
    <p:sldId id="464" r:id="rId14"/>
    <p:sldId id="466" r:id="rId15"/>
    <p:sldId id="467" r:id="rId16"/>
    <p:sldId id="471" r:id="rId17"/>
    <p:sldId id="472" r:id="rId18"/>
    <p:sldId id="478" r:id="rId19"/>
    <p:sldId id="479" r:id="rId20"/>
    <p:sldId id="476" r:id="rId21"/>
    <p:sldId id="299" r:id="rId22"/>
    <p:sldId id="355" r:id="rId23"/>
    <p:sldId id="356" r:id="rId24"/>
    <p:sldId id="319" r:id="rId25"/>
    <p:sldId id="324" r:id="rId26"/>
    <p:sldId id="314" r:id="rId27"/>
    <p:sldId id="349" r:id="rId28"/>
    <p:sldId id="346" r:id="rId29"/>
    <p:sldId id="321" r:id="rId30"/>
    <p:sldId id="480" r:id="rId31"/>
    <p:sldId id="459" r:id="rId32"/>
    <p:sldId id="460" r:id="rId33"/>
    <p:sldId id="461" r:id="rId34"/>
    <p:sldId id="477" r:id="rId35"/>
    <p:sldId id="451" r:id="rId36"/>
    <p:sldId id="406" r:id="rId37"/>
    <p:sldId id="415" r:id="rId38"/>
    <p:sldId id="481" r:id="rId39"/>
    <p:sldId id="482" r:id="rId40"/>
    <p:sldId id="483" r:id="rId41"/>
    <p:sldId id="410" r:id="rId42"/>
    <p:sldId id="308" r:id="rId43"/>
    <p:sldId id="318" r:id="rId44"/>
    <p:sldId id="311" r:id="rId45"/>
    <p:sldId id="312" r:id="rId46"/>
    <p:sldId id="420" r:id="rId47"/>
  </p:sldIdLst>
  <p:sldSz cx="9144000" cy="6858000" type="screen4x3"/>
  <p:notesSz cx="6761163" cy="9942513"/>
  <p:defaultTextStyle>
    <a:defPPr>
      <a:defRPr lang="ru-RU"/>
    </a:defPPr>
    <a:lvl1pPr marL="0" algn="l" defTabSz="91379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898" algn="l" defTabSz="91379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794" algn="l" defTabSz="91379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0693" algn="l" defTabSz="91379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7589" algn="l" defTabSz="91379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4486" algn="l" defTabSz="91379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1384" algn="l" defTabSz="91379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8281" algn="l" defTabSz="91379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5178" algn="l" defTabSz="91379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3B95"/>
    <a:srgbClr val="0000CC"/>
    <a:srgbClr val="FFEEB7"/>
    <a:srgbClr val="1E4B94"/>
    <a:srgbClr val="3A55F4"/>
    <a:srgbClr val="FFD653"/>
    <a:srgbClr val="8F40D0"/>
    <a:srgbClr val="F6800A"/>
    <a:srgbClr val="C0F959"/>
    <a:srgbClr val="F0FE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3783" autoAdjust="0"/>
  </p:normalViewPr>
  <p:slideViewPr>
    <p:cSldViewPr>
      <p:cViewPr>
        <p:scale>
          <a:sx n="117" d="100"/>
          <a:sy n="117" d="100"/>
        </p:scale>
        <p:origin x="-1506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112613686520698"/>
          <c:y val="3.2596418433378578E-2"/>
          <c:w val="0.58517537831348276"/>
          <c:h val="0.824987441008970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Потребность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8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Всего</c:v>
                </c:pt>
                <c:pt idx="1">
                  <c:v>Дорожное хозяйство</c:v>
                </c:pt>
                <c:pt idx="2">
                  <c:v>Транспорт</c:v>
                </c:pt>
              </c:strCache>
            </c:strRef>
          </c:cat>
          <c:val>
            <c:numRef>
              <c:f>Лист1!$B$2:$B$4</c:f>
              <c:numCache>
                <c:formatCode>#,##0\ _₽</c:formatCode>
                <c:ptCount val="3"/>
                <c:pt idx="0">
                  <c:v>1745412</c:v>
                </c:pt>
                <c:pt idx="1">
                  <c:v>1417444</c:v>
                </c:pt>
                <c:pt idx="2">
                  <c:v>327968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Потребность на первоочередные мероприятия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 sz="18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Всего</c:v>
                </c:pt>
                <c:pt idx="1">
                  <c:v>Дорожное хозяйство</c:v>
                </c:pt>
                <c:pt idx="2">
                  <c:v>Транспорт</c:v>
                </c:pt>
              </c:strCache>
            </c:strRef>
          </c:cat>
          <c:val>
            <c:numRef>
              <c:f>Лист1!$C$2:$C$4</c:f>
              <c:numCache>
                <c:formatCode>#,##0\ _₽</c:formatCode>
                <c:ptCount val="3"/>
                <c:pt idx="0">
                  <c:v>57752</c:v>
                </c:pt>
                <c:pt idx="1">
                  <c:v>57752</c:v>
                </c:pt>
                <c:pt idx="2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Доведено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 sz="18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Всего</c:v>
                </c:pt>
                <c:pt idx="1">
                  <c:v>Дорожное хозяйство</c:v>
                </c:pt>
                <c:pt idx="2">
                  <c:v>Транспорт</c:v>
                </c:pt>
              </c:strCache>
            </c:strRef>
          </c:cat>
          <c:val>
            <c:numRef>
              <c:f>Лист1!$D$2:$D$4</c:f>
              <c:numCache>
                <c:formatCode>#,##0\ _₽</c:formatCode>
                <c:ptCount val="3"/>
                <c:pt idx="0">
                  <c:v>877897</c:v>
                </c:pt>
                <c:pt idx="1">
                  <c:v>555805</c:v>
                </c:pt>
                <c:pt idx="2">
                  <c:v>322092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Утверждено в бюджете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 sz="18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Всего</c:v>
                </c:pt>
                <c:pt idx="1">
                  <c:v>Дорожное хозяйство</c:v>
                </c:pt>
                <c:pt idx="2">
                  <c:v>Транспорт</c:v>
                </c:pt>
              </c:strCache>
            </c:strRef>
          </c:cat>
          <c:val>
            <c:numRef>
              <c:f>Лист1!$E$2:$E$4</c:f>
              <c:numCache>
                <c:formatCode>#,##0\ _₽</c:formatCode>
                <c:ptCount val="3"/>
                <c:pt idx="0">
                  <c:v>855573</c:v>
                </c:pt>
                <c:pt idx="1">
                  <c:v>533481</c:v>
                </c:pt>
                <c:pt idx="2">
                  <c:v>322092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0384128"/>
        <c:axId val="121000320"/>
      </c:barChart>
      <c:catAx>
        <c:axId val="1203841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21000320"/>
        <c:crosses val="autoZero"/>
        <c:auto val="1"/>
        <c:lblAlgn val="ctr"/>
        <c:lblOffset val="100"/>
        <c:noMultiLvlLbl val="0"/>
      </c:catAx>
      <c:valAx>
        <c:axId val="12100032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 b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тыс</a:t>
                </a:r>
                <a:r>
                  <a:rPr lang="ru-RU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руб.</a:t>
                </a:r>
              </a:p>
            </c:rich>
          </c:tx>
          <c:layout/>
          <c:overlay val="0"/>
        </c:title>
        <c:numFmt formatCode="#,##0\ _₽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203841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324595658532089"/>
          <c:y val="0.28996536616704421"/>
          <c:w val="0.24842071372672189"/>
          <c:h val="0.68078909106717622"/>
        </c:manualLayout>
      </c:layout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4775700337459661"/>
          <c:y val="0.27691434362401462"/>
          <c:w val="0.59605066100102932"/>
          <c:h val="0.579973117227976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explosion val="25"/>
          <c:dPt>
            <c:idx val="0"/>
            <c:bubble3D val="0"/>
            <c:explosion val="0"/>
            <c:spPr>
              <a:solidFill>
                <a:srgbClr val="FF4F4F"/>
              </a:solidFill>
              <a:ln>
                <a:solidFill>
                  <a:schemeClr val="tx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469-4217-BCBC-8D0F03B43D0E}"/>
              </c:ext>
            </c:extLst>
          </c:dPt>
          <c:dPt>
            <c:idx val="1"/>
            <c:bubble3D val="0"/>
            <c:explosion val="21"/>
            <c:spPr>
              <a:solidFill>
                <a:srgbClr val="3A55F4"/>
              </a:solidFill>
              <a:ln>
                <a:solidFill>
                  <a:schemeClr val="tx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469-4217-BCBC-8D0F03B43D0E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solidFill>
                  <a:schemeClr val="tx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469-4217-BCBC-8D0F03B43D0E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услуги по </a:t>
                    </a:r>
                    <a:r>
                      <a: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осуществлению городских </a:t>
                    </a:r>
                    <a:r>
                      <a: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перевозок -</a:t>
                    </a:r>
                  </a:p>
                  <a:p>
                    <a:r>
                      <a: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214 652 </a:t>
                    </a:r>
                    <a:r>
                      <a:rPr lang="ru-RU" sz="1600" b="0" i="0" u="none" strike="noStrike" baseline="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тыс. руб.</a:t>
                    </a:r>
                    <a:endParaRPr lang="ru-RU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469-4217-BCBC-8D0F03B43D0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6981311912254206E-2"/>
                  <c:y val="-0.10403733465607068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лизинговые </a:t>
                    </a:r>
                    <a:r>
                      <a: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платежи за </a:t>
                    </a:r>
                    <a:r>
                      <a: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автобусы -</a:t>
                    </a:r>
                  </a:p>
                  <a:p>
                    <a:r>
                      <a: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80 931 тыс. руб.</a:t>
                    </a:r>
                    <a:endParaRPr lang="ru-RU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469-4217-BCBC-8D0F03B43D0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369821798714711E-2"/>
                  <c:y val="-6.7553190815143965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субсидии </a:t>
                    </a:r>
                    <a:r>
                      <a: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за </a:t>
                    </a:r>
                    <a:r>
                      <a: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перевозки -</a:t>
                    </a:r>
                  </a:p>
                  <a:p>
                    <a:r>
                      <a: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26 509 тыс. руб.</a:t>
                    </a:r>
                    <a:endParaRPr lang="ru-RU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5469-4217-BCBC-8D0F03B43D0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услуги по осуществлению городских перевозок</c:v>
                </c:pt>
                <c:pt idx="1">
                  <c:v>лизинговые платежи за автобусы</c:v>
                </c:pt>
                <c:pt idx="2">
                  <c:v>субсидии за перевозки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214652</c:v>
                </c:pt>
                <c:pt idx="1">
                  <c:v>80931</c:v>
                </c:pt>
                <c:pt idx="2">
                  <c:v>26509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5469-4217-BCBC-8D0F03B43D0E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explosion val="25"/>
          <c:dPt>
            <c:idx val="0"/>
            <c:bubble3D val="0"/>
            <c:explosion val="0"/>
            <c:spPr>
              <a:solidFill>
                <a:srgbClr val="3A55F4"/>
              </a:solidFill>
              <a:ln>
                <a:solidFill>
                  <a:schemeClr val="tx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EA0-43D7-93D4-9F886A531705}"/>
              </c:ext>
            </c:extLst>
          </c:dPt>
          <c:dPt>
            <c:idx val="1"/>
            <c:bubble3D val="0"/>
            <c:explosion val="21"/>
            <c:spPr>
              <a:solidFill>
                <a:srgbClr val="FF4F4F"/>
              </a:solidFill>
              <a:ln>
                <a:solidFill>
                  <a:schemeClr val="tx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EA0-43D7-93D4-9F886A531705}"/>
              </c:ext>
            </c:extLst>
          </c:dPt>
          <c:dLbls>
            <c:delete val="1"/>
          </c:dLbls>
          <c:cat>
            <c:strRef>
              <c:f>Лист1!$A$2:$A$3</c:f>
              <c:strCache>
                <c:ptCount val="2"/>
                <c:pt idx="0">
                  <c:v> с льготами</c:v>
                </c:pt>
                <c:pt idx="1">
                  <c:v>без льгот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EA0-43D7-93D4-9F886A531705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503002646261237E-2"/>
          <c:y val="0.24890261466755742"/>
          <c:w val="0.45801677421938974"/>
          <c:h val="0.6993629993404346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Доведенная сумма субсидии по отрасли – 26509 тыс. руб.</c:v>
                </c:pt>
              </c:strCache>
            </c:strRef>
          </c:tx>
          <c:dPt>
            <c:idx val="0"/>
            <c:bubble3D val="0"/>
            <c:explosion val="4"/>
            <c:spPr>
              <a:solidFill>
                <a:srgbClr val="FF4F4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1CA-4B91-A454-97BF496B19DC}"/>
              </c:ext>
            </c:extLst>
          </c:dPt>
          <c:dPt>
            <c:idx val="1"/>
            <c:bubble3D val="0"/>
            <c:explosion val="17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1CA-4B91-A454-97BF496B19DC}"/>
              </c:ext>
            </c:extLst>
          </c:dPt>
          <c:dPt>
            <c:idx val="2"/>
            <c:bubble3D val="0"/>
            <c:explosion val="13"/>
            <c:spPr>
              <a:solidFill>
                <a:srgbClr val="3A55F4"/>
              </a:solidFill>
              <a:ln>
                <a:solidFill>
                  <a:srgbClr val="3A55F4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1CA-4B91-A454-97BF496B19DC}"/>
              </c:ext>
            </c:extLst>
          </c:dPt>
          <c:dLbls>
            <c:dLbl>
              <c:idx val="0"/>
              <c:layout>
                <c:manualLayout>
                  <c:x val="-0.14113905297165033"/>
                  <c:y val="-0.2050879643962574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a:t>12 953 тыс. руб.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1CA-4B91-A454-97BF496B19D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1597487917955968E-2"/>
                  <c:y val="7.220675051380171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a:t>1 909 тыс. руб.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1CA-4B91-A454-97BF496B19D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3869717832268742E-2"/>
                  <c:y val="-0.13932082545480565"/>
                </c:manualLayout>
              </c:layout>
              <c:tx>
                <c:rich>
                  <a:bodyPr/>
                  <a:lstStyle/>
                  <a:p>
                    <a:r>
                      <a: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11 647 тыс. руб.</a:t>
                    </a:r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1CA-4B91-A454-97BF496B19D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ru-RU" sz="1600" dirty="0" smtClean="0"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a:t>190 243 тыс. руб.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1CA-4B91-A454-97BF496B19DC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ru-RU" sz="1600" dirty="0" smtClean="0"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a:t> 196 318 тыс. руб.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1CA-4B91-A454-97BF496B19D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при предоставлении дополнительных мер социальной поддержки при осуществлении регулярных перевозок отдельных категорий граждан по межмуниципальным маршрутам на садово-дачные массивы автомобильным транспортом</c:v>
                </c:pt>
                <c:pt idx="1">
                  <c:v>при с предоставлении дополнительных мер социальной поддержки при осуществлении регулярных перевозок отдельных категорий граждан речным транспортом на городской паромной переправе "Микрорайон Шлюзовой – полуостров Копылово"</c:v>
                </c:pt>
                <c:pt idx="2">
                  <c:v>при осуществлении регулярных перевозок льготных категорий граждан по муниципальным маршрутам по льготному электронному проездному билету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12953</c:v>
                </c:pt>
                <c:pt idx="1">
                  <c:v>1909</c:v>
                </c:pt>
                <c:pt idx="2">
                  <c:v>11647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1CA-4B91-A454-97BF496B19D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6660833640461539"/>
          <c:y val="0.19066429882192493"/>
          <c:w val="0.41725804484642215"/>
          <c:h val="0.75632507102307711"/>
        </c:manualLayout>
      </c:layout>
      <c:overlay val="0"/>
      <c:txPr>
        <a:bodyPr/>
        <a:lstStyle/>
        <a:p>
          <a:pPr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EB44E2-8A9A-44B3-AA02-AF5C59C32B76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A46CF12-FA12-4798-BBF8-855974B3A95A}">
      <dgm:prSet phldrT="[Текст]" custT="1"/>
      <dgm:spPr>
        <a:solidFill>
          <a:schemeClr val="accent1"/>
        </a:solidFill>
      </dgm:spPr>
      <dgm:t>
        <a:bodyPr/>
        <a:lstStyle/>
        <a:p>
          <a:pPr rtl="0"/>
          <a:r>
            <a:rPr lang="ru-RU" sz="1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Муниципальная программа </a:t>
          </a:r>
          <a:br>
            <a:rPr lang="ru-RU" sz="1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«Формирование беспрепятственного доступа инвалидов и других маломобильных групп населения к объектам социальной инфраструктуры на территории городского округа Тольятти на 2014-2020 годы»</a:t>
          </a:r>
          <a:endParaRPr lang="ru-RU" sz="18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15D05F-70A4-4132-815A-48E4701594E2}" type="parTrans" cxnId="{308E2A45-0499-4A0A-A84D-490CE242ED4F}">
      <dgm:prSet/>
      <dgm:spPr/>
      <dgm:t>
        <a:bodyPr/>
        <a:lstStyle/>
        <a:p>
          <a:endParaRPr lang="ru-RU"/>
        </a:p>
      </dgm:t>
    </dgm:pt>
    <dgm:pt modelId="{6DB7C4D2-316B-4036-9BDD-092A0DCFCC4E}" type="sibTrans" cxnId="{308E2A45-0499-4A0A-A84D-490CE242ED4F}">
      <dgm:prSet/>
      <dgm:spPr/>
      <dgm:t>
        <a:bodyPr/>
        <a:lstStyle/>
        <a:p>
          <a:endParaRPr lang="ru-RU"/>
        </a:p>
      </dgm:t>
    </dgm:pt>
    <dgm:pt modelId="{840F3128-9978-493C-A205-F582883BA1C7}">
      <dgm:prSet phldrT="[Текст]" custT="1"/>
      <dgm:spPr/>
      <dgm:t>
        <a:bodyPr anchor="ctr" anchorCtr="0"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Устройство съездов 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1057DB-360D-41CE-B110-422EB8A83D4A}" type="parTrans" cxnId="{0AD22CF3-A502-4BE5-897A-22D93231ECD4}">
      <dgm:prSet/>
      <dgm:spPr/>
      <dgm:t>
        <a:bodyPr/>
        <a:lstStyle/>
        <a:p>
          <a:endParaRPr lang="ru-RU"/>
        </a:p>
      </dgm:t>
    </dgm:pt>
    <dgm:pt modelId="{BF892561-83AF-4453-882D-C23554D771BB}" type="sibTrans" cxnId="{0AD22CF3-A502-4BE5-897A-22D93231ECD4}">
      <dgm:prSet/>
      <dgm:spPr/>
      <dgm:t>
        <a:bodyPr/>
        <a:lstStyle/>
        <a:p>
          <a:endParaRPr lang="ru-RU"/>
        </a:p>
      </dgm:t>
    </dgm:pt>
    <dgm:pt modelId="{35553FC0-14DB-4BF3-B917-813F6F814755}">
      <dgm:prSet phldrT="[Текст]" custT="1"/>
      <dgm:spPr>
        <a:solidFill>
          <a:schemeClr val="accent1"/>
        </a:solidFill>
      </dgm:spPr>
      <dgm:t>
        <a:bodyPr/>
        <a:lstStyle/>
        <a:p>
          <a:pPr rtl="0"/>
          <a:r>
            <a:rPr lang="ru-RU" sz="1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Муниципальная программа </a:t>
          </a:r>
          <a:br>
            <a:rPr lang="ru-RU" sz="1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«Развитие транспортной системы и дорожного хозяйства городского округа Тольятти на 2014-2020 </a:t>
          </a:r>
          <a:r>
            <a:rPr lang="ru-RU" sz="1800" b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г.г</a:t>
          </a:r>
          <a:r>
            <a:rPr lang="ru-RU" sz="1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.»</a:t>
          </a:r>
          <a:endParaRPr lang="ru-RU" sz="18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4666D20-F774-41AC-A450-E96B06E7ED37}" type="parTrans" cxnId="{A4B800FD-6A01-45E8-9498-9BB29292B018}">
      <dgm:prSet/>
      <dgm:spPr/>
      <dgm:t>
        <a:bodyPr/>
        <a:lstStyle/>
        <a:p>
          <a:endParaRPr lang="ru-RU"/>
        </a:p>
      </dgm:t>
    </dgm:pt>
    <dgm:pt modelId="{7A8977F3-25C4-4915-953D-E983AFA36678}" type="sibTrans" cxnId="{A4B800FD-6A01-45E8-9498-9BB29292B018}">
      <dgm:prSet/>
      <dgm:spPr/>
      <dgm:t>
        <a:bodyPr/>
        <a:lstStyle/>
        <a:p>
          <a:endParaRPr lang="ru-RU"/>
        </a:p>
      </dgm:t>
    </dgm:pt>
    <dgm:pt modelId="{4F1E8F27-94D3-4424-9937-62F91C4E1A61}">
      <dgm:prSet phldrT="[Текст]" custT="1"/>
      <dgm:spPr/>
      <dgm:t>
        <a:bodyPr/>
        <a:lstStyle/>
        <a:p>
          <a:pPr marL="0" indent="177800" algn="l"/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Модернизация и развитие автомобильных дорог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AF1EE4A-9844-4E58-BF69-B59EDC082431}" type="parTrans" cxnId="{E45E5D3E-4758-411B-8214-3F3AB983433A}">
      <dgm:prSet/>
      <dgm:spPr/>
      <dgm:t>
        <a:bodyPr/>
        <a:lstStyle/>
        <a:p>
          <a:endParaRPr lang="ru-RU"/>
        </a:p>
      </dgm:t>
    </dgm:pt>
    <dgm:pt modelId="{641FFA35-8545-4357-A56F-019BDA1EE96C}" type="sibTrans" cxnId="{E45E5D3E-4758-411B-8214-3F3AB983433A}">
      <dgm:prSet/>
      <dgm:spPr/>
      <dgm:t>
        <a:bodyPr/>
        <a:lstStyle/>
        <a:p>
          <a:endParaRPr lang="ru-RU"/>
        </a:p>
      </dgm:t>
    </dgm:pt>
    <dgm:pt modelId="{7CE1894A-EE07-44A6-B7D6-F68C33FC94F0}">
      <dgm:prSet phldrT="[Текст]" custT="1"/>
      <dgm:spPr/>
      <dgm:t>
        <a:bodyPr/>
        <a:lstStyle/>
        <a:p>
          <a:pPr marL="0" indent="177800" algn="l"/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Повышение безопасности дорожного движения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619CF52-B631-4ED8-8E85-79F9CEB2D920}" type="parTrans" cxnId="{88BE317E-5600-452C-A86F-FFC24140C635}">
      <dgm:prSet/>
      <dgm:spPr/>
      <dgm:t>
        <a:bodyPr/>
        <a:lstStyle/>
        <a:p>
          <a:endParaRPr lang="ru-RU"/>
        </a:p>
      </dgm:t>
    </dgm:pt>
    <dgm:pt modelId="{BD0BAE3F-3D8D-4926-B5A4-A48AD314E61F}" type="sibTrans" cxnId="{88BE317E-5600-452C-A86F-FFC24140C635}">
      <dgm:prSet/>
      <dgm:spPr/>
      <dgm:t>
        <a:bodyPr/>
        <a:lstStyle/>
        <a:p>
          <a:endParaRPr lang="ru-RU"/>
        </a:p>
      </dgm:t>
    </dgm:pt>
    <dgm:pt modelId="{A6440E5E-83D9-4796-8689-29350DFA11E1}">
      <dgm:prSet phldrT="[Текст]" custT="1"/>
      <dgm:spPr/>
      <dgm:t>
        <a:bodyPr/>
        <a:lstStyle/>
        <a:p>
          <a:pPr marL="0" indent="177800" algn="l"/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Развитие автомобильных дорог, расположенных в зоне застройки индивидуальными жилыми домами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D299582-3756-40DD-ACF7-A44DB3AC9E3D}" type="parTrans" cxnId="{EA40043A-6CAB-4356-B195-BFF7F2EE8441}">
      <dgm:prSet/>
      <dgm:spPr/>
      <dgm:t>
        <a:bodyPr/>
        <a:lstStyle/>
        <a:p>
          <a:endParaRPr lang="ru-RU"/>
        </a:p>
      </dgm:t>
    </dgm:pt>
    <dgm:pt modelId="{218FDCD7-A447-4E10-8EAD-9AFD5D4541AB}" type="sibTrans" cxnId="{EA40043A-6CAB-4356-B195-BFF7F2EE8441}">
      <dgm:prSet/>
      <dgm:spPr/>
      <dgm:t>
        <a:bodyPr/>
        <a:lstStyle/>
        <a:p>
          <a:endParaRPr lang="ru-RU"/>
        </a:p>
      </dgm:t>
    </dgm:pt>
    <dgm:pt modelId="{4363CF41-3F31-4891-B194-23C7C7FE32D3}">
      <dgm:prSet phldrT="[Текст]" custT="1"/>
      <dgm:spPr/>
      <dgm:t>
        <a:bodyPr/>
        <a:lstStyle/>
        <a:p>
          <a:pPr marL="0" indent="177800" algn="l"/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Развитие городского пассажирского транспорта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40A0B2-3EB8-436D-AB08-C1DAF14CE863}" type="parTrans" cxnId="{D927888C-A20F-4C6F-9E02-512488F3217A}">
      <dgm:prSet/>
      <dgm:spPr/>
      <dgm:t>
        <a:bodyPr/>
        <a:lstStyle/>
        <a:p>
          <a:endParaRPr lang="ru-RU"/>
        </a:p>
      </dgm:t>
    </dgm:pt>
    <dgm:pt modelId="{28C1C884-DBAC-477A-B5F2-9B9B801CD8F6}" type="sibTrans" cxnId="{D927888C-A20F-4C6F-9E02-512488F3217A}">
      <dgm:prSet/>
      <dgm:spPr/>
      <dgm:t>
        <a:bodyPr/>
        <a:lstStyle/>
        <a:p>
          <a:endParaRPr lang="ru-RU"/>
        </a:p>
      </dgm:t>
    </dgm:pt>
    <dgm:pt modelId="{45085E48-570C-4399-A3C6-2BAAACAF47FC}">
      <dgm:prSet phldrT="[Текст]" custT="1"/>
      <dgm:spPr/>
      <dgm:t>
        <a:bodyPr/>
        <a:lstStyle/>
        <a:p>
          <a:pPr marL="0" indent="177800" algn="l"/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Содержание улично-дорожной сети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4B49EE-89A1-4D30-A5FA-92209888919F}" type="parTrans" cxnId="{34079F6F-89CA-4E63-BD9E-AE0448333324}">
      <dgm:prSet/>
      <dgm:spPr/>
      <dgm:t>
        <a:bodyPr/>
        <a:lstStyle/>
        <a:p>
          <a:endParaRPr lang="ru-RU"/>
        </a:p>
      </dgm:t>
    </dgm:pt>
    <dgm:pt modelId="{23FFE05E-E949-4007-B88D-5A00E1F84634}" type="sibTrans" cxnId="{34079F6F-89CA-4E63-BD9E-AE0448333324}">
      <dgm:prSet/>
      <dgm:spPr/>
      <dgm:t>
        <a:bodyPr/>
        <a:lstStyle/>
        <a:p>
          <a:endParaRPr lang="ru-RU"/>
        </a:p>
      </dgm:t>
    </dgm:pt>
    <dgm:pt modelId="{733A7424-11C3-4F75-8B5D-AB9950C47514}" type="pres">
      <dgm:prSet presAssocID="{D6EB44E2-8A9A-44B3-AA02-AF5C59C32B7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7227637-3EF8-4452-BCCF-31691A18388C}" type="pres">
      <dgm:prSet presAssocID="{BA46CF12-FA12-4798-BBF8-855974B3A95A}" presName="linNode" presStyleCnt="0"/>
      <dgm:spPr/>
    </dgm:pt>
    <dgm:pt modelId="{C97331FC-C6B7-4B9D-B1CB-1BEA2DCDC3B7}" type="pres">
      <dgm:prSet presAssocID="{BA46CF12-FA12-4798-BBF8-855974B3A95A}" presName="parentShp" presStyleLbl="node1" presStyleIdx="0" presStyleCnt="2" custScaleX="117970" custScaleY="28786" custLinFactNeighborX="-3926" custLinFactNeighborY="581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913AAD-D769-4756-833B-0B574CB55CDE}" type="pres">
      <dgm:prSet presAssocID="{BA46CF12-FA12-4798-BBF8-855974B3A95A}" presName="childShp" presStyleLbl="bgAccFollowNode1" presStyleIdx="0" presStyleCnt="2" custScaleX="76376" custScaleY="12186" custLinFactNeighborX="9164" custLinFactNeighborY="58356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ru-RU"/>
        </a:p>
      </dgm:t>
    </dgm:pt>
    <dgm:pt modelId="{6451D2A9-7DAB-46F6-8F4A-99744E562ACE}" type="pres">
      <dgm:prSet presAssocID="{6DB7C4D2-316B-4036-9BDD-092A0DCFCC4E}" presName="spacing" presStyleCnt="0"/>
      <dgm:spPr/>
    </dgm:pt>
    <dgm:pt modelId="{FC30CED6-5A43-4B2F-8D9A-7DDD18DE7CA5}" type="pres">
      <dgm:prSet presAssocID="{35553FC0-14DB-4BF3-B917-813F6F814755}" presName="linNode" presStyleCnt="0"/>
      <dgm:spPr/>
    </dgm:pt>
    <dgm:pt modelId="{9EEF8F12-A932-409C-B5D7-8E352A6D4E43}" type="pres">
      <dgm:prSet presAssocID="{35553FC0-14DB-4BF3-B917-813F6F814755}" presName="parentShp" presStyleLbl="node1" presStyleIdx="1" presStyleCnt="2" custScaleX="117369" custScaleY="22502" custLinFactNeighborX="-5540" custLinFactNeighborY="-443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8626E0-22EC-48E3-A778-177AA43CE988}" type="pres">
      <dgm:prSet presAssocID="{35553FC0-14DB-4BF3-B917-813F6F814755}" presName="childShp" presStyleLbl="bgAccFollowNode1" presStyleIdx="1" presStyleCnt="2" custScaleX="76375" custScaleY="48750" custLinFactNeighborX="8227" custLinFactNeighborY="-36638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ru-RU"/>
        </a:p>
      </dgm:t>
    </dgm:pt>
  </dgm:ptLst>
  <dgm:cxnLst>
    <dgm:cxn modelId="{88BE317E-5600-452C-A86F-FFC24140C635}" srcId="{35553FC0-14DB-4BF3-B917-813F6F814755}" destId="{7CE1894A-EE07-44A6-B7D6-F68C33FC94F0}" srcOrd="1" destOrd="0" parTransId="{8619CF52-B631-4ED8-8E85-79F9CEB2D920}" sibTransId="{BD0BAE3F-3D8D-4926-B5A4-A48AD314E61F}"/>
    <dgm:cxn modelId="{46607A24-71F6-4952-878C-D1AAF680935A}" type="presOf" srcId="{45085E48-570C-4399-A3C6-2BAAACAF47FC}" destId="{858626E0-22EC-48E3-A778-177AA43CE988}" srcOrd="0" destOrd="4" presId="urn:microsoft.com/office/officeart/2005/8/layout/vList6"/>
    <dgm:cxn modelId="{34079F6F-89CA-4E63-BD9E-AE0448333324}" srcId="{35553FC0-14DB-4BF3-B917-813F6F814755}" destId="{45085E48-570C-4399-A3C6-2BAAACAF47FC}" srcOrd="4" destOrd="0" parTransId="{2D4B49EE-89A1-4D30-A5FA-92209888919F}" sibTransId="{23FFE05E-E949-4007-B88D-5A00E1F84634}"/>
    <dgm:cxn modelId="{D927888C-A20F-4C6F-9E02-512488F3217A}" srcId="{35553FC0-14DB-4BF3-B917-813F6F814755}" destId="{4363CF41-3F31-4891-B194-23C7C7FE32D3}" srcOrd="3" destOrd="0" parTransId="{D840A0B2-3EB8-436D-AB08-C1DAF14CE863}" sibTransId="{28C1C884-DBAC-477A-B5F2-9B9B801CD8F6}"/>
    <dgm:cxn modelId="{BBEDE36E-16E1-41CB-9B1A-5C83457C9650}" type="presOf" srcId="{A6440E5E-83D9-4796-8689-29350DFA11E1}" destId="{858626E0-22EC-48E3-A778-177AA43CE988}" srcOrd="0" destOrd="2" presId="urn:microsoft.com/office/officeart/2005/8/layout/vList6"/>
    <dgm:cxn modelId="{0AD22CF3-A502-4BE5-897A-22D93231ECD4}" srcId="{BA46CF12-FA12-4798-BBF8-855974B3A95A}" destId="{840F3128-9978-493C-A205-F582883BA1C7}" srcOrd="0" destOrd="0" parTransId="{CE1057DB-360D-41CE-B110-422EB8A83D4A}" sibTransId="{BF892561-83AF-4453-882D-C23554D771BB}"/>
    <dgm:cxn modelId="{1ECB402C-5A94-4200-9136-8CCCCF115727}" type="presOf" srcId="{7CE1894A-EE07-44A6-B7D6-F68C33FC94F0}" destId="{858626E0-22EC-48E3-A778-177AA43CE988}" srcOrd="0" destOrd="1" presId="urn:microsoft.com/office/officeart/2005/8/layout/vList6"/>
    <dgm:cxn modelId="{DDC2EA92-A61D-4F57-8887-352C36E55CD1}" type="presOf" srcId="{D6EB44E2-8A9A-44B3-AA02-AF5C59C32B76}" destId="{733A7424-11C3-4F75-8B5D-AB9950C47514}" srcOrd="0" destOrd="0" presId="urn:microsoft.com/office/officeart/2005/8/layout/vList6"/>
    <dgm:cxn modelId="{E45E5D3E-4758-411B-8214-3F3AB983433A}" srcId="{35553FC0-14DB-4BF3-B917-813F6F814755}" destId="{4F1E8F27-94D3-4424-9937-62F91C4E1A61}" srcOrd="0" destOrd="0" parTransId="{8AF1EE4A-9844-4E58-BF69-B59EDC082431}" sibTransId="{641FFA35-8545-4357-A56F-019BDA1EE96C}"/>
    <dgm:cxn modelId="{A4B800FD-6A01-45E8-9498-9BB29292B018}" srcId="{D6EB44E2-8A9A-44B3-AA02-AF5C59C32B76}" destId="{35553FC0-14DB-4BF3-B917-813F6F814755}" srcOrd="1" destOrd="0" parTransId="{B4666D20-F774-41AC-A450-E96B06E7ED37}" sibTransId="{7A8977F3-25C4-4915-953D-E983AFA36678}"/>
    <dgm:cxn modelId="{F2EC2712-F18D-4AA4-9F4F-26914D8491DE}" type="presOf" srcId="{BA46CF12-FA12-4798-BBF8-855974B3A95A}" destId="{C97331FC-C6B7-4B9D-B1CB-1BEA2DCDC3B7}" srcOrd="0" destOrd="0" presId="urn:microsoft.com/office/officeart/2005/8/layout/vList6"/>
    <dgm:cxn modelId="{EA40043A-6CAB-4356-B195-BFF7F2EE8441}" srcId="{35553FC0-14DB-4BF3-B917-813F6F814755}" destId="{A6440E5E-83D9-4796-8689-29350DFA11E1}" srcOrd="2" destOrd="0" parTransId="{5D299582-3756-40DD-ACF7-A44DB3AC9E3D}" sibTransId="{218FDCD7-A447-4E10-8EAD-9AFD5D4541AB}"/>
    <dgm:cxn modelId="{F0ED1F53-471B-4C5D-B6AA-FF838B1B1DF3}" type="presOf" srcId="{35553FC0-14DB-4BF3-B917-813F6F814755}" destId="{9EEF8F12-A932-409C-B5D7-8E352A6D4E43}" srcOrd="0" destOrd="0" presId="urn:microsoft.com/office/officeart/2005/8/layout/vList6"/>
    <dgm:cxn modelId="{2792D0B8-8CC0-4659-AFA8-EFE7D13C889C}" type="presOf" srcId="{840F3128-9978-493C-A205-F582883BA1C7}" destId="{EE913AAD-D769-4756-833B-0B574CB55CDE}" srcOrd="0" destOrd="0" presId="urn:microsoft.com/office/officeart/2005/8/layout/vList6"/>
    <dgm:cxn modelId="{308E2A45-0499-4A0A-A84D-490CE242ED4F}" srcId="{D6EB44E2-8A9A-44B3-AA02-AF5C59C32B76}" destId="{BA46CF12-FA12-4798-BBF8-855974B3A95A}" srcOrd="0" destOrd="0" parTransId="{DE15D05F-70A4-4132-815A-48E4701594E2}" sibTransId="{6DB7C4D2-316B-4036-9BDD-092A0DCFCC4E}"/>
    <dgm:cxn modelId="{35452F19-BA2A-4565-81E1-7B19147A1FC8}" type="presOf" srcId="{4363CF41-3F31-4891-B194-23C7C7FE32D3}" destId="{858626E0-22EC-48E3-A778-177AA43CE988}" srcOrd="0" destOrd="3" presId="urn:microsoft.com/office/officeart/2005/8/layout/vList6"/>
    <dgm:cxn modelId="{F1529EC3-35BB-416B-9E90-3D14F8D81E8C}" type="presOf" srcId="{4F1E8F27-94D3-4424-9937-62F91C4E1A61}" destId="{858626E0-22EC-48E3-A778-177AA43CE988}" srcOrd="0" destOrd="0" presId="urn:microsoft.com/office/officeart/2005/8/layout/vList6"/>
    <dgm:cxn modelId="{982D4CBE-011D-4E79-B7A0-F0399DF88C14}" type="presParOf" srcId="{733A7424-11C3-4F75-8B5D-AB9950C47514}" destId="{C7227637-3EF8-4452-BCCF-31691A18388C}" srcOrd="0" destOrd="0" presId="urn:microsoft.com/office/officeart/2005/8/layout/vList6"/>
    <dgm:cxn modelId="{79CA6CD0-596E-41A8-9F5D-3A59EE613168}" type="presParOf" srcId="{C7227637-3EF8-4452-BCCF-31691A18388C}" destId="{C97331FC-C6B7-4B9D-B1CB-1BEA2DCDC3B7}" srcOrd="0" destOrd="0" presId="urn:microsoft.com/office/officeart/2005/8/layout/vList6"/>
    <dgm:cxn modelId="{2BF24678-A05B-46D5-A086-845E9462B087}" type="presParOf" srcId="{C7227637-3EF8-4452-BCCF-31691A18388C}" destId="{EE913AAD-D769-4756-833B-0B574CB55CDE}" srcOrd="1" destOrd="0" presId="urn:microsoft.com/office/officeart/2005/8/layout/vList6"/>
    <dgm:cxn modelId="{4AB418E5-8903-4746-9800-55B1D00FD91C}" type="presParOf" srcId="{733A7424-11C3-4F75-8B5D-AB9950C47514}" destId="{6451D2A9-7DAB-46F6-8F4A-99744E562ACE}" srcOrd="1" destOrd="0" presId="urn:microsoft.com/office/officeart/2005/8/layout/vList6"/>
    <dgm:cxn modelId="{C63E0911-83CF-48A9-96BF-8B70FB8E0498}" type="presParOf" srcId="{733A7424-11C3-4F75-8B5D-AB9950C47514}" destId="{FC30CED6-5A43-4B2F-8D9A-7DDD18DE7CA5}" srcOrd="2" destOrd="0" presId="urn:microsoft.com/office/officeart/2005/8/layout/vList6"/>
    <dgm:cxn modelId="{7D2D1C8E-6282-47AB-961B-8F9BD5B221B3}" type="presParOf" srcId="{FC30CED6-5A43-4B2F-8D9A-7DDD18DE7CA5}" destId="{9EEF8F12-A932-409C-B5D7-8E352A6D4E43}" srcOrd="0" destOrd="0" presId="urn:microsoft.com/office/officeart/2005/8/layout/vList6"/>
    <dgm:cxn modelId="{04AF43CB-7231-4822-85D6-BA3E39B35F06}" type="presParOf" srcId="{FC30CED6-5A43-4B2F-8D9A-7DDD18DE7CA5}" destId="{858626E0-22EC-48E3-A778-177AA43CE988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10B6E47-9503-4955-8D83-C2E6AAB96A57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F04E1AF-9BF6-419E-B1BB-2CEFABCBA401}" type="pres">
      <dgm:prSet presAssocID="{C10B6E47-9503-4955-8D83-C2E6AAB96A5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57AFED25-A5AB-4ADE-8BD8-29010DF0F5E4}" type="presOf" srcId="{C10B6E47-9503-4955-8D83-C2E6AAB96A57}" destId="{1F04E1AF-9BF6-419E-B1BB-2CEFABCBA401}" srcOrd="0" destOrd="0" presId="urn:microsoft.com/office/officeart/2008/layout/BendingPictureSemiTransparentText"/>
  </dgm:cxnLst>
  <dgm:bg/>
  <dgm:whole>
    <a:ln>
      <a:solidFill>
        <a:schemeClr val="tx2">
          <a:lumMod val="40000"/>
          <a:lumOff val="60000"/>
        </a:schemeClr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10B6E47-9503-4955-8D83-C2E6AAB96A57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F04E1AF-9BF6-419E-B1BB-2CEFABCBA401}" type="pres">
      <dgm:prSet presAssocID="{C10B6E47-9503-4955-8D83-C2E6AAB96A5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75097226-B667-42F8-94C1-982C13DB9769}" type="presOf" srcId="{C10B6E47-9503-4955-8D83-C2E6AAB96A57}" destId="{1F04E1AF-9BF6-419E-B1BB-2CEFABCBA401}" srcOrd="0" destOrd="0" presId="urn:microsoft.com/office/officeart/2008/layout/BendingPictureSemiTransparentText"/>
  </dgm:cxnLst>
  <dgm:bg/>
  <dgm:whole>
    <a:ln>
      <a:solidFill>
        <a:schemeClr val="tx2">
          <a:lumMod val="40000"/>
          <a:lumOff val="60000"/>
        </a:schemeClr>
      </a:solidFill>
    </a:ln>
  </dgm:whole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913AAD-D769-4756-833B-0B574CB55CDE}">
      <dsp:nvSpPr>
        <dsp:cNvPr id="0" name=""/>
        <dsp:cNvSpPr/>
      </dsp:nvSpPr>
      <dsp:spPr>
        <a:xfrm>
          <a:off x="4870564" y="4640784"/>
          <a:ext cx="4119963" cy="775363"/>
        </a:xfrm>
        <a:prstGeom prst="round2Diag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Устройство съездов 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908414" y="4678634"/>
        <a:ext cx="4044263" cy="699663"/>
      </dsp:txXfrm>
    </dsp:sp>
    <dsp:sp modelId="{C97331FC-C6B7-4B9D-B1CB-1BEA2DCDC3B7}">
      <dsp:nvSpPr>
        <dsp:cNvPr id="0" name=""/>
        <dsp:cNvSpPr/>
      </dsp:nvSpPr>
      <dsp:spPr>
        <a:xfrm>
          <a:off x="102276" y="4097087"/>
          <a:ext cx="4242450" cy="1831578"/>
        </a:xfrm>
        <a:prstGeom prst="round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Муниципальная программа </a:t>
          </a:r>
          <a:br>
            <a:rPr lang="ru-RU" sz="1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«Формирование беспрепятственного доступа инвалидов и других маломобильных групп населения к объектам социальной инфраструктуры на территории городского округа Тольятти на 2014-2020 годы»</a:t>
          </a:r>
          <a:endParaRPr lang="ru-RU" sz="18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1686" y="4186497"/>
        <a:ext cx="4063630" cy="1652758"/>
      </dsp:txXfrm>
    </dsp:sp>
    <dsp:sp modelId="{858626E0-22EC-48E3-A778-177AA43CE988}">
      <dsp:nvSpPr>
        <dsp:cNvPr id="0" name=""/>
        <dsp:cNvSpPr/>
      </dsp:nvSpPr>
      <dsp:spPr>
        <a:xfrm>
          <a:off x="4841588" y="536307"/>
          <a:ext cx="4119909" cy="3101835"/>
        </a:xfrm>
        <a:prstGeom prst="round2Diag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0" lvl="1" indent="1778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Модернизация и развитие автомобильных дорог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1" indent="1778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Повышение безопасности дорожного движения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1" indent="1778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Развитие автомобильных дорог, расположенных в зоне застройки индивидуальными жилыми домами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1" indent="1778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Развитие городского пассажирского транспорта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1" indent="1778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Содержание улично-дорожной сети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993007" y="687726"/>
        <a:ext cx="3817071" cy="2798997"/>
      </dsp:txXfrm>
    </dsp:sp>
    <dsp:sp modelId="{9EEF8F12-A932-409C-B5D7-8E352A6D4E43}">
      <dsp:nvSpPr>
        <dsp:cNvPr id="0" name=""/>
        <dsp:cNvSpPr/>
      </dsp:nvSpPr>
      <dsp:spPr>
        <a:xfrm>
          <a:off x="26045" y="880149"/>
          <a:ext cx="4220837" cy="1431743"/>
        </a:xfrm>
        <a:prstGeom prst="round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Муниципальная программа </a:t>
          </a:r>
          <a:br>
            <a:rPr lang="ru-RU" sz="1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«Развитие транспортной системы и дорожного хозяйства городского округа Тольятти на 2014-2020 </a:t>
          </a:r>
          <a:r>
            <a:rPr lang="ru-RU" sz="1800" b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г.г</a:t>
          </a:r>
          <a:r>
            <a:rPr lang="ru-RU" sz="1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.»</a:t>
          </a:r>
          <a:endParaRPr lang="ru-RU" sz="18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5937" y="950041"/>
        <a:ext cx="4081053" cy="12919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0.41667</cdr:x>
      <cdr:y>0.30652</cdr:y>
    </cdr:from>
    <cdr:to>
      <cdr:x>0.60004</cdr:x>
      <cdr:y>0.37359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600400" y="1567081"/>
          <a:ext cx="1584503" cy="3429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8%</a:t>
          </a:r>
        </a:p>
      </cdr:txBody>
    </cdr:sp>
  </cdr:relSizeAnchor>
  <cdr:relSizeAnchor xmlns:cdr="http://schemas.openxmlformats.org/drawingml/2006/chartDrawing">
    <cdr:from>
      <cdr:x>0.3533</cdr:x>
      <cdr:y>0.40511</cdr:y>
    </cdr:from>
    <cdr:to>
      <cdr:x>0.40582</cdr:x>
      <cdr:y>0.48405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3052872" y="2071137"/>
          <a:ext cx="453820" cy="4035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25%</a:t>
          </a:r>
        </a:p>
      </cdr:txBody>
    </cdr:sp>
  </cdr:relSizeAnchor>
  <cdr:relSizeAnchor xmlns:cdr="http://schemas.openxmlformats.org/drawingml/2006/chartDrawing">
    <cdr:from>
      <cdr:x>0.56667</cdr:x>
      <cdr:y>0.5037</cdr:y>
    </cdr:from>
    <cdr:to>
      <cdr:x>0.73473</cdr:x>
      <cdr:y>0.5585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4896544" y="2575193"/>
          <a:ext cx="1452224" cy="2801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67%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607D5-5D35-4493-8200-961973842E36}" type="datetimeFigureOut">
              <a:rPr lang="ru-RU" smtClean="0"/>
              <a:pPr/>
              <a:t>17.09.2019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1243013"/>
            <a:ext cx="4475163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7D47D3-35BC-4462-849A-D0F0AAE2A9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28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79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898" algn="l" defTabSz="91379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94" algn="l" defTabSz="91379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693" algn="l" defTabSz="91379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589" algn="l" defTabSz="91379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486" algn="l" defTabSz="91379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384" algn="l" defTabSz="91379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281" algn="l" defTabSz="91379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178" algn="l" defTabSz="91379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7314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95350" y="746125"/>
            <a:ext cx="4970463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44A5AE-73BE-4648-8147-8F12A17C04A4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2267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396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0530B-0F82-4A39-AB1F-3920624E0E6C}" type="slidenum">
              <a:rPr lang="ru-RU" noProof="0" smtClean="0"/>
              <a:pPr/>
              <a:t>20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2826391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0530B-0F82-4A39-AB1F-3920624E0E6C}" type="slidenum">
              <a:rPr lang="ru-RU" noProof="0" smtClean="0"/>
              <a:pPr/>
              <a:t>21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0712929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9945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2079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8722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9967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2559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337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4382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5945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3405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0530B-0F82-4A39-AB1F-3920624E0E6C}" type="slidenum">
              <a:rPr lang="ru-RU" smtClean="0">
                <a:solidFill>
                  <a:prstClr val="black"/>
                </a:solidFill>
              </a:rPr>
              <a:pPr/>
              <a:t>34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8780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>
                <a:solidFill>
                  <a:prstClr val="black"/>
                </a:solidFill>
              </a:rPr>
              <a:pPr/>
              <a:t>36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3408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1381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1709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6717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/>
              <a:pPr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7818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>
                <a:solidFill>
                  <a:prstClr val="black"/>
                </a:solidFill>
              </a:rPr>
              <a:pPr/>
              <a:t>44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2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619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317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340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4140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5945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1243013"/>
            <a:ext cx="44751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D47D3-35BC-4462-849A-D0F0AAE2A9AC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5945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95350" y="746125"/>
            <a:ext cx="4970463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44A5AE-73BE-4648-8147-8F12A17C04A4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226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3" y="1124532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3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675" indent="0" algn="ctr">
              <a:buNone/>
              <a:defRPr sz="2100"/>
            </a:lvl2pPr>
            <a:lvl3pPr marL="685346" indent="0" algn="ctr">
              <a:buNone/>
              <a:defRPr sz="1800"/>
            </a:lvl3pPr>
            <a:lvl4pPr marL="1028021" indent="0" algn="ctr">
              <a:buNone/>
              <a:defRPr sz="1500"/>
            </a:lvl4pPr>
            <a:lvl5pPr marL="1370693" indent="0" algn="ctr">
              <a:buNone/>
              <a:defRPr sz="1500"/>
            </a:lvl5pPr>
            <a:lvl6pPr marL="1713366" indent="0" algn="ctr">
              <a:buNone/>
              <a:defRPr sz="1500"/>
            </a:lvl6pPr>
            <a:lvl7pPr marL="2056038" indent="0" algn="ctr">
              <a:buNone/>
              <a:defRPr sz="1500"/>
            </a:lvl7pPr>
            <a:lvl8pPr marL="2398711" indent="0" algn="ctr">
              <a:buNone/>
              <a:defRPr sz="1500"/>
            </a:lvl8pPr>
            <a:lvl9pPr marL="2741384" indent="0" algn="ctr">
              <a:buNone/>
              <a:defRPr sz="1500"/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ru-RU" smtClean="0">
                <a:solidFill>
                  <a:prstClr val="white">
                    <a:lumMod val="65000"/>
                    <a:lumOff val="35000"/>
                  </a:prstClr>
                </a:solidFill>
              </a:rPr>
              <a:pPr/>
              <a:t>17.09.2019</a:t>
            </a:fld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319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ru-RU" smtClean="0">
                <a:solidFill>
                  <a:prstClr val="white">
                    <a:lumMod val="65000"/>
                    <a:lumOff val="35000"/>
                  </a:prstClr>
                </a:solidFill>
              </a:rPr>
              <a:pPr/>
              <a:t>17.09.2019</a:t>
            </a:fld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698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82" y="274641"/>
            <a:ext cx="1971675" cy="5897562"/>
          </a:xfrm>
        </p:spPr>
        <p:txBody>
          <a:bodyPr vert="eaVert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3" y="274641"/>
            <a:ext cx="5800725" cy="5897562"/>
          </a:xfrm>
        </p:spPr>
        <p:txBody>
          <a:bodyPr vert="eaVert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ru-RU" smtClean="0">
                <a:solidFill>
                  <a:prstClr val="white">
                    <a:lumMod val="65000"/>
                    <a:lumOff val="35000"/>
                  </a:prstClr>
                </a:solidFill>
              </a:rPr>
              <a:pPr/>
              <a:t>17.09.2019</a:t>
            </a:fld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0725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3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8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5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8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A083-472C-45E2-9547-0ADADEADC9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DC6F8-EDCB-4482-99A4-CE1AA308D94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7985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A083-472C-45E2-9547-0ADADEADC9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DC6F8-EDCB-4482-99A4-CE1AA308D94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5684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85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70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5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4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27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1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79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48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A083-472C-45E2-9547-0ADADEADC9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DC6F8-EDCB-4482-99A4-CE1AA308D94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6499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A083-472C-45E2-9547-0ADADEADC9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DC6F8-EDCB-4482-99A4-CE1AA308D94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5549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55" indent="0">
              <a:buNone/>
              <a:defRPr sz="2000" b="1"/>
            </a:lvl2pPr>
            <a:lvl3pPr marL="913707" indent="0">
              <a:buNone/>
              <a:defRPr sz="1800" b="1"/>
            </a:lvl3pPr>
            <a:lvl4pPr marL="1370563" indent="0">
              <a:buNone/>
              <a:defRPr sz="1600" b="1"/>
            </a:lvl4pPr>
            <a:lvl5pPr marL="1827416" indent="0">
              <a:buNone/>
              <a:defRPr sz="1600" b="1"/>
            </a:lvl5pPr>
            <a:lvl6pPr marL="2284270" indent="0">
              <a:buNone/>
              <a:defRPr sz="1600" b="1"/>
            </a:lvl6pPr>
            <a:lvl7pPr marL="2741124" indent="0">
              <a:buNone/>
              <a:defRPr sz="1600" b="1"/>
            </a:lvl7pPr>
            <a:lvl8pPr marL="3197978" indent="0">
              <a:buNone/>
              <a:defRPr sz="1600" b="1"/>
            </a:lvl8pPr>
            <a:lvl9pPr marL="365483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7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55" indent="0">
              <a:buNone/>
              <a:defRPr sz="2000" b="1"/>
            </a:lvl2pPr>
            <a:lvl3pPr marL="913707" indent="0">
              <a:buNone/>
              <a:defRPr sz="1800" b="1"/>
            </a:lvl3pPr>
            <a:lvl4pPr marL="1370563" indent="0">
              <a:buNone/>
              <a:defRPr sz="1600" b="1"/>
            </a:lvl4pPr>
            <a:lvl5pPr marL="1827416" indent="0">
              <a:buNone/>
              <a:defRPr sz="1600" b="1"/>
            </a:lvl5pPr>
            <a:lvl6pPr marL="2284270" indent="0">
              <a:buNone/>
              <a:defRPr sz="1600" b="1"/>
            </a:lvl6pPr>
            <a:lvl7pPr marL="2741124" indent="0">
              <a:buNone/>
              <a:defRPr sz="1600" b="1"/>
            </a:lvl7pPr>
            <a:lvl8pPr marL="3197978" indent="0">
              <a:buNone/>
              <a:defRPr sz="1600" b="1"/>
            </a:lvl8pPr>
            <a:lvl9pPr marL="365483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2174877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A083-472C-45E2-9547-0ADADEADC9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DC6F8-EDCB-4482-99A4-CE1AA308D94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6287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A083-472C-45E2-9547-0ADADEADC9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DC6F8-EDCB-4482-99A4-CE1AA308D94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4429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A083-472C-45E2-9547-0ADADEADC9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DC6F8-EDCB-4482-99A4-CE1AA308D94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3632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2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855" indent="0">
              <a:buNone/>
              <a:defRPr sz="1200"/>
            </a:lvl2pPr>
            <a:lvl3pPr marL="913707" indent="0">
              <a:buNone/>
              <a:defRPr sz="1000"/>
            </a:lvl3pPr>
            <a:lvl4pPr marL="1370563" indent="0">
              <a:buNone/>
              <a:defRPr sz="900"/>
            </a:lvl4pPr>
            <a:lvl5pPr marL="1827416" indent="0">
              <a:buNone/>
              <a:defRPr sz="900"/>
            </a:lvl5pPr>
            <a:lvl6pPr marL="2284270" indent="0">
              <a:buNone/>
              <a:defRPr sz="900"/>
            </a:lvl6pPr>
            <a:lvl7pPr marL="2741124" indent="0">
              <a:buNone/>
              <a:defRPr sz="900"/>
            </a:lvl7pPr>
            <a:lvl8pPr marL="3197978" indent="0">
              <a:buNone/>
              <a:defRPr sz="900"/>
            </a:lvl8pPr>
            <a:lvl9pPr marL="365483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A083-472C-45E2-9547-0ADADEADC9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DC6F8-EDCB-4482-99A4-CE1AA308D94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7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ru-RU" smtClean="0">
                <a:solidFill>
                  <a:prstClr val="white">
                    <a:lumMod val="65000"/>
                    <a:lumOff val="35000"/>
                  </a:prstClr>
                </a:solidFill>
              </a:rPr>
              <a:pPr/>
              <a:t>17.09.2019</a:t>
            </a:fld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9760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855" indent="0">
              <a:buNone/>
              <a:defRPr sz="2800"/>
            </a:lvl2pPr>
            <a:lvl3pPr marL="913707" indent="0">
              <a:buNone/>
              <a:defRPr sz="2400"/>
            </a:lvl3pPr>
            <a:lvl4pPr marL="1370563" indent="0">
              <a:buNone/>
              <a:defRPr sz="2000"/>
            </a:lvl4pPr>
            <a:lvl5pPr marL="1827416" indent="0">
              <a:buNone/>
              <a:defRPr sz="2000"/>
            </a:lvl5pPr>
            <a:lvl6pPr marL="2284270" indent="0">
              <a:buNone/>
              <a:defRPr sz="2000"/>
            </a:lvl6pPr>
            <a:lvl7pPr marL="2741124" indent="0">
              <a:buNone/>
              <a:defRPr sz="2000"/>
            </a:lvl7pPr>
            <a:lvl8pPr marL="3197978" indent="0">
              <a:buNone/>
              <a:defRPr sz="2000"/>
            </a:lvl8pPr>
            <a:lvl9pPr marL="3654833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855" indent="0">
              <a:buNone/>
              <a:defRPr sz="1200"/>
            </a:lvl2pPr>
            <a:lvl3pPr marL="913707" indent="0">
              <a:buNone/>
              <a:defRPr sz="1000"/>
            </a:lvl3pPr>
            <a:lvl4pPr marL="1370563" indent="0">
              <a:buNone/>
              <a:defRPr sz="900"/>
            </a:lvl4pPr>
            <a:lvl5pPr marL="1827416" indent="0">
              <a:buNone/>
              <a:defRPr sz="900"/>
            </a:lvl5pPr>
            <a:lvl6pPr marL="2284270" indent="0">
              <a:buNone/>
              <a:defRPr sz="900"/>
            </a:lvl6pPr>
            <a:lvl7pPr marL="2741124" indent="0">
              <a:buNone/>
              <a:defRPr sz="900"/>
            </a:lvl7pPr>
            <a:lvl8pPr marL="3197978" indent="0">
              <a:buNone/>
              <a:defRPr sz="900"/>
            </a:lvl8pPr>
            <a:lvl9pPr marL="365483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A083-472C-45E2-9547-0ADADEADC9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DC6F8-EDCB-4482-99A4-CE1AA308D94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3708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A083-472C-45E2-9547-0ADADEADC9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DC6F8-EDCB-4482-99A4-CE1AA308D94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5775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A083-472C-45E2-9547-0ADADEADC9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DC6F8-EDCB-4482-99A4-CE1AA308D94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8064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3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98" indent="0" algn="ctr">
              <a:buNone/>
              <a:defRPr sz="2000"/>
            </a:lvl2pPr>
            <a:lvl3pPr marL="913794" indent="0" algn="ctr">
              <a:buNone/>
              <a:defRPr sz="1800"/>
            </a:lvl3pPr>
            <a:lvl4pPr marL="1370693" indent="0" algn="ctr">
              <a:buNone/>
              <a:defRPr sz="1600"/>
            </a:lvl4pPr>
            <a:lvl5pPr marL="1827589" indent="0" algn="ctr">
              <a:buNone/>
              <a:defRPr sz="1600"/>
            </a:lvl5pPr>
            <a:lvl6pPr marL="2284486" indent="0" algn="ctr">
              <a:buNone/>
              <a:defRPr sz="1600"/>
            </a:lvl6pPr>
            <a:lvl7pPr marL="2741384" indent="0" algn="ctr">
              <a:buNone/>
              <a:defRPr sz="1600"/>
            </a:lvl7pPr>
            <a:lvl8pPr marL="3198281" indent="0" algn="ctr">
              <a:buNone/>
              <a:defRPr sz="1600"/>
            </a:lvl8pPr>
            <a:lvl9pPr marL="3655178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4AB69-F3D7-45F3-AD37-8176D4CD87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B869D-FE8B-4C74-9531-DBFFA167BC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1562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4AB69-F3D7-45F3-AD37-8176D4CD87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B869D-FE8B-4C74-9531-DBFFA167BC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1109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689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79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6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5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4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3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82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51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4AB69-F3D7-45F3-AD37-8176D4CD87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B869D-FE8B-4C74-9531-DBFFA167BC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2831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4AB69-F3D7-45F3-AD37-8176D4CD87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B869D-FE8B-4C74-9531-DBFFA167BC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874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33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4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98" indent="0">
              <a:buNone/>
              <a:defRPr sz="2000" b="1"/>
            </a:lvl2pPr>
            <a:lvl3pPr marL="913794" indent="0">
              <a:buNone/>
              <a:defRPr sz="1800" b="1"/>
            </a:lvl3pPr>
            <a:lvl4pPr marL="1370693" indent="0">
              <a:buNone/>
              <a:defRPr sz="1600" b="1"/>
            </a:lvl4pPr>
            <a:lvl5pPr marL="1827589" indent="0">
              <a:buNone/>
              <a:defRPr sz="1600" b="1"/>
            </a:lvl5pPr>
            <a:lvl6pPr marL="2284486" indent="0">
              <a:buNone/>
              <a:defRPr sz="1600" b="1"/>
            </a:lvl6pPr>
            <a:lvl7pPr marL="2741384" indent="0">
              <a:buNone/>
              <a:defRPr sz="1600" b="1"/>
            </a:lvl7pPr>
            <a:lvl8pPr marL="3198281" indent="0">
              <a:buNone/>
              <a:defRPr sz="1600" b="1"/>
            </a:lvl8pPr>
            <a:lvl9pPr marL="365517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4" y="2505082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7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98" indent="0">
              <a:buNone/>
              <a:defRPr sz="2000" b="1"/>
            </a:lvl2pPr>
            <a:lvl3pPr marL="913794" indent="0">
              <a:buNone/>
              <a:defRPr sz="1800" b="1"/>
            </a:lvl3pPr>
            <a:lvl4pPr marL="1370693" indent="0">
              <a:buNone/>
              <a:defRPr sz="1600" b="1"/>
            </a:lvl4pPr>
            <a:lvl5pPr marL="1827589" indent="0">
              <a:buNone/>
              <a:defRPr sz="1600" b="1"/>
            </a:lvl5pPr>
            <a:lvl6pPr marL="2284486" indent="0">
              <a:buNone/>
              <a:defRPr sz="1600" b="1"/>
            </a:lvl6pPr>
            <a:lvl7pPr marL="2741384" indent="0">
              <a:buNone/>
              <a:defRPr sz="1600" b="1"/>
            </a:lvl7pPr>
            <a:lvl8pPr marL="3198281" indent="0">
              <a:buNone/>
              <a:defRPr sz="1600" b="1"/>
            </a:lvl8pPr>
            <a:lvl9pPr marL="365517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7" y="2505082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4AB69-F3D7-45F3-AD37-8176D4CD87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B869D-FE8B-4C74-9531-DBFFA167BC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4047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4AB69-F3D7-45F3-AD37-8176D4CD87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B869D-FE8B-4C74-9531-DBFFA167BC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7917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4AB69-F3D7-45F3-AD37-8176D4CD87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B869D-FE8B-4C74-9531-DBFFA167BC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764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6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2pPr>
            <a:lvl3pPr marL="68534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021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069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336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603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398711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138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ru-RU" smtClean="0">
                <a:solidFill>
                  <a:prstClr val="white">
                    <a:lumMod val="65000"/>
                    <a:lumOff val="35000"/>
                  </a:prstClr>
                </a:solidFill>
              </a:rPr>
              <a:pPr/>
              <a:t>17.09.2019</a:t>
            </a:fld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5142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2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98" indent="0">
              <a:buNone/>
              <a:defRPr sz="1400"/>
            </a:lvl2pPr>
            <a:lvl3pPr marL="913794" indent="0">
              <a:buNone/>
              <a:defRPr sz="1200"/>
            </a:lvl3pPr>
            <a:lvl4pPr marL="1370693" indent="0">
              <a:buNone/>
              <a:defRPr sz="1000"/>
            </a:lvl4pPr>
            <a:lvl5pPr marL="1827589" indent="0">
              <a:buNone/>
              <a:defRPr sz="1000"/>
            </a:lvl5pPr>
            <a:lvl6pPr marL="2284486" indent="0">
              <a:buNone/>
              <a:defRPr sz="1000"/>
            </a:lvl6pPr>
            <a:lvl7pPr marL="2741384" indent="0">
              <a:buNone/>
              <a:defRPr sz="1000"/>
            </a:lvl7pPr>
            <a:lvl8pPr marL="3198281" indent="0">
              <a:buNone/>
              <a:defRPr sz="1000"/>
            </a:lvl8pPr>
            <a:lvl9pPr marL="365517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4AB69-F3D7-45F3-AD37-8176D4CD87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B869D-FE8B-4C74-9531-DBFFA167BC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372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2" y="987427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6898" indent="0">
              <a:buNone/>
              <a:defRPr sz="2800"/>
            </a:lvl2pPr>
            <a:lvl3pPr marL="913794" indent="0">
              <a:buNone/>
              <a:defRPr sz="2400"/>
            </a:lvl3pPr>
            <a:lvl4pPr marL="1370693" indent="0">
              <a:buNone/>
              <a:defRPr sz="2000"/>
            </a:lvl4pPr>
            <a:lvl5pPr marL="1827589" indent="0">
              <a:buNone/>
              <a:defRPr sz="2000"/>
            </a:lvl5pPr>
            <a:lvl6pPr marL="2284486" indent="0">
              <a:buNone/>
              <a:defRPr sz="2000"/>
            </a:lvl6pPr>
            <a:lvl7pPr marL="2741384" indent="0">
              <a:buNone/>
              <a:defRPr sz="2000"/>
            </a:lvl7pPr>
            <a:lvl8pPr marL="3198281" indent="0">
              <a:buNone/>
              <a:defRPr sz="2000"/>
            </a:lvl8pPr>
            <a:lvl9pPr marL="3655178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98" indent="0">
              <a:buNone/>
              <a:defRPr sz="1400"/>
            </a:lvl2pPr>
            <a:lvl3pPr marL="913794" indent="0">
              <a:buNone/>
              <a:defRPr sz="1200"/>
            </a:lvl3pPr>
            <a:lvl4pPr marL="1370693" indent="0">
              <a:buNone/>
              <a:defRPr sz="1000"/>
            </a:lvl4pPr>
            <a:lvl5pPr marL="1827589" indent="0">
              <a:buNone/>
              <a:defRPr sz="1000"/>
            </a:lvl5pPr>
            <a:lvl6pPr marL="2284486" indent="0">
              <a:buNone/>
              <a:defRPr sz="1000"/>
            </a:lvl6pPr>
            <a:lvl7pPr marL="2741384" indent="0">
              <a:buNone/>
              <a:defRPr sz="1000"/>
            </a:lvl7pPr>
            <a:lvl8pPr marL="3198281" indent="0">
              <a:buNone/>
              <a:defRPr sz="1000"/>
            </a:lvl8pPr>
            <a:lvl9pPr marL="365517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4AB69-F3D7-45F3-AD37-8176D4CD87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B869D-FE8B-4C74-9531-DBFFA167BC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4016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4AB69-F3D7-45F3-AD37-8176D4CD87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B869D-FE8B-4C74-9531-DBFFA167BC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2159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82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4AB69-F3D7-45F3-AD37-8176D4CD87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B869D-FE8B-4C74-9531-DBFFA167BC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881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8802"/>
            <a:ext cx="3886200" cy="4351337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8802"/>
            <a:ext cx="3886200" cy="4351337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ru-RU" smtClean="0">
                <a:solidFill>
                  <a:prstClr val="white">
                    <a:lumMod val="65000"/>
                    <a:lumOff val="35000"/>
                  </a:prstClr>
                </a:solidFill>
              </a:rPr>
              <a:pPr/>
              <a:t>17.09.2019</a:t>
            </a:fld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344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936" y="1681851"/>
            <a:ext cx="3867150" cy="731520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675" indent="0">
              <a:buNone/>
              <a:defRPr sz="1500" b="1"/>
            </a:lvl2pPr>
            <a:lvl3pPr marL="685346" indent="0">
              <a:buNone/>
              <a:defRPr sz="1300" b="1"/>
            </a:lvl3pPr>
            <a:lvl4pPr marL="1028021" indent="0">
              <a:buNone/>
              <a:defRPr sz="1200" b="1"/>
            </a:lvl4pPr>
            <a:lvl5pPr marL="1370693" indent="0">
              <a:buNone/>
              <a:defRPr sz="1200" b="1"/>
            </a:lvl5pPr>
            <a:lvl6pPr marL="1713366" indent="0">
              <a:buNone/>
              <a:defRPr sz="1200" b="1"/>
            </a:lvl6pPr>
            <a:lvl7pPr marL="2056038" indent="0">
              <a:buNone/>
              <a:defRPr sz="1200" b="1"/>
            </a:lvl7pPr>
            <a:lvl8pPr marL="2398711" indent="0">
              <a:buNone/>
              <a:defRPr sz="1200" b="1"/>
            </a:lvl8pPr>
            <a:lvl9pPr marL="2741384" indent="0">
              <a:buNone/>
              <a:defRPr sz="12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936" y="2507550"/>
            <a:ext cx="3867150" cy="372825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61299" y="1681851"/>
            <a:ext cx="3868340" cy="73152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675" indent="0">
              <a:buNone/>
              <a:defRPr sz="1500" b="1"/>
            </a:lvl2pPr>
            <a:lvl3pPr marL="685346" indent="0">
              <a:buNone/>
              <a:defRPr sz="1300" b="1"/>
            </a:lvl3pPr>
            <a:lvl4pPr marL="1028021" indent="0">
              <a:buNone/>
              <a:defRPr sz="1200" b="1"/>
            </a:lvl4pPr>
            <a:lvl5pPr marL="1370693" indent="0">
              <a:buNone/>
              <a:defRPr sz="1200" b="1"/>
            </a:lvl5pPr>
            <a:lvl6pPr marL="1713366" indent="0">
              <a:buNone/>
              <a:defRPr sz="1200" b="1"/>
            </a:lvl6pPr>
            <a:lvl7pPr marL="2056038" indent="0">
              <a:buNone/>
              <a:defRPr sz="1200" b="1"/>
            </a:lvl7pPr>
            <a:lvl8pPr marL="2398711" indent="0">
              <a:buNone/>
              <a:defRPr sz="1200" b="1"/>
            </a:lvl8pPr>
            <a:lvl9pPr marL="2741384" indent="0">
              <a:buNone/>
              <a:defRPr sz="12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1299" y="2507550"/>
            <a:ext cx="3868340" cy="372825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ru-RU" smtClean="0">
                <a:solidFill>
                  <a:prstClr val="white">
                    <a:lumMod val="65000"/>
                    <a:lumOff val="35000"/>
                  </a:prstClr>
                </a:solidFill>
              </a:rPr>
              <a:pPr/>
              <a:t>17.09.2019</a:t>
            </a:fld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45618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1">
              <a:rPr lang="ru-RU" smtClean="0">
                <a:solidFill>
                  <a:prstClr val="white">
                    <a:lumMod val="65000"/>
                    <a:lumOff val="35000"/>
                  </a:prstClr>
                </a:solidFill>
              </a:rPr>
              <a:pPr/>
              <a:t>17.09.2019</a:t>
            </a:fld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30042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1">
              <a:rPr lang="ru-RU" smtClean="0">
                <a:solidFill>
                  <a:prstClr val="white">
                    <a:lumMod val="65000"/>
                    <a:lumOff val="35000"/>
                  </a:prstClr>
                </a:solidFill>
              </a:rPr>
              <a:pPr/>
              <a:t>17.09.2019</a:t>
            </a:fld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020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936" y="457208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6207" y="990600"/>
            <a:ext cx="4529613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/>
            </a:lvl1pPr>
            <a:lvl2pPr marL="342675" indent="0">
              <a:buNone/>
              <a:defRPr sz="900"/>
            </a:lvl2pPr>
            <a:lvl3pPr marL="685346" indent="0">
              <a:buNone/>
              <a:defRPr sz="700"/>
            </a:lvl3pPr>
            <a:lvl4pPr marL="1028021" indent="0">
              <a:buNone/>
              <a:defRPr sz="700"/>
            </a:lvl4pPr>
            <a:lvl5pPr marL="1370693" indent="0">
              <a:buNone/>
              <a:defRPr sz="700"/>
            </a:lvl5pPr>
            <a:lvl6pPr marL="1713366" indent="0">
              <a:buNone/>
              <a:defRPr sz="700"/>
            </a:lvl6pPr>
            <a:lvl7pPr marL="2056038" indent="0">
              <a:buNone/>
              <a:defRPr sz="700"/>
            </a:lvl7pPr>
            <a:lvl8pPr marL="2398711" indent="0">
              <a:buNone/>
              <a:defRPr sz="700"/>
            </a:lvl8pPr>
            <a:lvl9pPr marL="2741384" indent="0">
              <a:buNone/>
              <a:defRPr sz="7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1">
              <a:rPr lang="ru-RU" smtClean="0">
                <a:solidFill>
                  <a:prstClr val="white">
                    <a:lumMod val="65000"/>
                    <a:lumOff val="35000"/>
                  </a:prstClr>
                </a:solidFill>
              </a:rPr>
              <a:pPr/>
              <a:t>17.09.2019</a:t>
            </a:fld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77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6202" y="990600"/>
            <a:ext cx="4530852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675" indent="0">
              <a:buNone/>
              <a:defRPr sz="2100"/>
            </a:lvl2pPr>
            <a:lvl3pPr marL="685346" indent="0">
              <a:buNone/>
              <a:defRPr sz="1800"/>
            </a:lvl3pPr>
            <a:lvl4pPr marL="1028021" indent="0">
              <a:buNone/>
              <a:defRPr sz="1500"/>
            </a:lvl4pPr>
            <a:lvl5pPr marL="1370693" indent="0">
              <a:buNone/>
              <a:defRPr sz="1500"/>
            </a:lvl5pPr>
            <a:lvl6pPr marL="1713366" indent="0">
              <a:buNone/>
              <a:defRPr sz="1500"/>
            </a:lvl6pPr>
            <a:lvl7pPr marL="2056038" indent="0">
              <a:buNone/>
              <a:defRPr sz="1500"/>
            </a:lvl7pPr>
            <a:lvl8pPr marL="2398711" indent="0">
              <a:buNone/>
              <a:defRPr sz="1500"/>
            </a:lvl8pPr>
            <a:lvl9pPr marL="2741384" indent="0">
              <a:buNone/>
              <a:defRPr sz="1500"/>
            </a:lvl9pPr>
          </a:lstStyle>
          <a:p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936" y="2057407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/>
            </a:lvl1pPr>
            <a:lvl2pPr marL="342675" indent="0">
              <a:buNone/>
              <a:defRPr sz="900"/>
            </a:lvl2pPr>
            <a:lvl3pPr marL="685346" indent="0">
              <a:buNone/>
              <a:defRPr sz="700"/>
            </a:lvl3pPr>
            <a:lvl4pPr marL="1028021" indent="0">
              <a:buNone/>
              <a:defRPr sz="700"/>
            </a:lvl4pPr>
            <a:lvl5pPr marL="1370693" indent="0">
              <a:buNone/>
              <a:defRPr sz="700"/>
            </a:lvl5pPr>
            <a:lvl6pPr marL="1713366" indent="0">
              <a:buNone/>
              <a:defRPr sz="700"/>
            </a:lvl6pPr>
            <a:lvl7pPr marL="2056038" indent="0">
              <a:buNone/>
              <a:defRPr sz="700"/>
            </a:lvl7pPr>
            <a:lvl8pPr marL="2398711" indent="0">
              <a:buNone/>
              <a:defRPr sz="700"/>
            </a:lvl8pPr>
            <a:lvl9pPr marL="2741384" indent="0">
              <a:buNone/>
              <a:defRPr sz="7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4940-A916-4C8B-9648-02A2D3898F9E}" type="datetime1">
              <a:rPr lang="ru-RU" smtClean="0">
                <a:solidFill>
                  <a:prstClr val="white">
                    <a:lumMod val="65000"/>
                    <a:lumOff val="35000"/>
                  </a:prstClr>
                </a:solidFill>
              </a:rPr>
              <a:pPr/>
              <a:t>17.09.2019</a:t>
            </a:fld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537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5">
                <a:lumMod val="40000"/>
                <a:lumOff val="60000"/>
              </a:schemeClr>
            </a:gs>
            <a:gs pos="73000">
              <a:schemeClr val="accent5">
                <a:lumMod val="60000"/>
                <a:lumOff val="4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380" tIns="45692" rIns="91380" bIns="45692" rtlCol="0" anchor="ctr">
            <a:normAutofit/>
          </a:bodyPr>
          <a:lstStyle/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3845" y="1828802"/>
            <a:ext cx="7886700" cy="4351337"/>
          </a:xfrm>
          <a:prstGeom prst="rect">
            <a:avLst/>
          </a:prstGeom>
        </p:spPr>
        <p:txBody>
          <a:bodyPr vert="horz" lIns="91380" tIns="45692" rIns="91380" bIns="45692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8"/>
            <a:ext cx="20574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l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586B75A-687E-405C-8A0B-8D00578BA2C3}" type="datetime1">
              <a:rPr lang="ru-RU" smtClean="0">
                <a:solidFill>
                  <a:prstClr val="white">
                    <a:lumMod val="65000"/>
                    <a:lumOff val="35000"/>
                  </a:prstClr>
                </a:solidFill>
              </a:rPr>
              <a:pPr/>
              <a:t>17.09.2019</a:t>
            </a:fld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8"/>
            <a:ext cx="30861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ct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63145" y="6356358"/>
            <a:ext cx="20574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601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346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338" indent="-171338" algn="l" defTabSz="685346" rtl="0" eaLnBrk="1" latinLnBrk="0" hangingPunct="1">
        <a:lnSpc>
          <a:spcPct val="90000"/>
        </a:lnSpc>
        <a:spcBef>
          <a:spcPts val="750"/>
        </a:spcBef>
        <a:buSzPct val="80000"/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014" indent="-171338" algn="l" defTabSz="685346" rtl="0" eaLnBrk="1" latinLnBrk="0" hangingPunct="1">
        <a:lnSpc>
          <a:spcPct val="90000"/>
        </a:lnSpc>
        <a:spcBef>
          <a:spcPts val="375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6683" indent="-171338" algn="l" defTabSz="685346" rtl="0" eaLnBrk="1" latinLnBrk="0" hangingPunct="1">
        <a:lnSpc>
          <a:spcPct val="90000"/>
        </a:lnSpc>
        <a:spcBef>
          <a:spcPts val="375"/>
        </a:spcBef>
        <a:buSzPct val="8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356" indent="-171338" algn="l" defTabSz="685346" rtl="0" eaLnBrk="1" latinLnBrk="0" hangingPunct="1">
        <a:lnSpc>
          <a:spcPct val="90000"/>
        </a:lnSpc>
        <a:spcBef>
          <a:spcPts val="375"/>
        </a:spcBef>
        <a:buSzPct val="80000"/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028" indent="-171338" algn="l" defTabSz="685346" rtl="0" eaLnBrk="1" latinLnBrk="0" hangingPunct="1">
        <a:lnSpc>
          <a:spcPct val="90000"/>
        </a:lnSpc>
        <a:spcBef>
          <a:spcPts val="375"/>
        </a:spcBef>
        <a:buSzPct val="80000"/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4702" indent="-171338" algn="l" defTabSz="68534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7375" indent="-171338" algn="l" defTabSz="68534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0047" indent="-171338" algn="l" defTabSz="68534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2720" indent="-171338" algn="l" defTabSz="68534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34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675" algn="l" defTabSz="68534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346" algn="l" defTabSz="68534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021" algn="l" defTabSz="68534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0693" algn="l" defTabSz="68534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3366" algn="l" defTabSz="68534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038" algn="l" defTabSz="68534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8711" algn="l" defTabSz="68534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1384" algn="l" defTabSz="68534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4638"/>
            <a:ext cx="8229600" cy="1143000"/>
          </a:xfrm>
          <a:prstGeom prst="rect">
            <a:avLst/>
          </a:prstGeom>
        </p:spPr>
        <p:txBody>
          <a:bodyPr vert="horz" lIns="91372" tIns="45688" rIns="91372" bIns="4568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600208"/>
            <a:ext cx="8229600" cy="4525963"/>
          </a:xfrm>
          <a:prstGeom prst="rect">
            <a:avLst/>
          </a:prstGeom>
        </p:spPr>
        <p:txBody>
          <a:bodyPr vert="horz" lIns="91372" tIns="45688" rIns="91372" bIns="4568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372" tIns="45688" rIns="91372" bIns="4568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707"/>
            <a:fld id="{6221A083-472C-45E2-9547-0ADADEADC9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3707"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372" tIns="45688" rIns="91372" bIns="4568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70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3" y="6356358"/>
            <a:ext cx="2133600" cy="365125"/>
          </a:xfrm>
          <a:prstGeom prst="rect">
            <a:avLst/>
          </a:prstGeom>
        </p:spPr>
        <p:txBody>
          <a:bodyPr vert="horz" lIns="91372" tIns="45688" rIns="91372" bIns="4568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707"/>
            <a:fld id="{AD5DC6F8-EDCB-4482-99A4-CE1AA308D94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3707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664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370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643" indent="-342643" algn="l" defTabSz="913707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387" indent="-285534" algn="l" defTabSz="913707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136" indent="-228427" algn="l" defTabSz="913707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89" indent="-228427" algn="l" defTabSz="913707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44" indent="-228427" algn="l" defTabSz="913707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697" indent="-228427" algn="l" defTabSz="91370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52" indent="-228427" algn="l" defTabSz="91370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406" indent="-228427" algn="l" defTabSz="91370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58" indent="-228427" algn="l" defTabSz="91370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7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55" algn="l" defTabSz="9137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07" algn="l" defTabSz="9137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63" algn="l" defTabSz="9137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416" algn="l" defTabSz="9137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70" algn="l" defTabSz="9137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124" algn="l" defTabSz="9137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78" algn="l" defTabSz="9137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833" algn="l" defTabSz="9137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33"/>
            <a:ext cx="7886700" cy="1325563"/>
          </a:xfrm>
          <a:prstGeom prst="rect">
            <a:avLst/>
          </a:prstGeom>
        </p:spPr>
        <p:txBody>
          <a:bodyPr vert="horz" lIns="91380" tIns="45692" rIns="91380" bIns="4569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380" tIns="45692" rIns="91380" bIns="4569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8"/>
            <a:ext cx="20574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4AB69-F3D7-45F3-AD37-8176D4CD87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8"/>
            <a:ext cx="30861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8"/>
            <a:ext cx="20574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B869D-FE8B-4C74-9531-DBFFA167BC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548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379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49" indent="-228449" algn="l" defTabSz="91379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346" indent="-228449" algn="l" defTabSz="9137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244" indent="-228449" algn="l" defTabSz="9137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140" indent="-228449" algn="l" defTabSz="9137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038" indent="-228449" algn="l" defTabSz="9137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935" indent="-228449" algn="l" defTabSz="9137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833" indent="-228449" algn="l" defTabSz="9137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730" indent="-228449" algn="l" defTabSz="9137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626" indent="-228449" algn="l" defTabSz="9137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98" algn="l" defTabSz="9137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94" algn="l" defTabSz="9137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693" algn="l" defTabSz="9137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589" algn="l" defTabSz="9137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486" algn="l" defTabSz="9137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384" algn="l" defTabSz="9137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281" algn="l" defTabSz="9137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178" algn="l" defTabSz="9137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microsoft.com/office/2007/relationships/diagramDrawing" Target="../diagrams/drawing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diagramColors" Target="../diagrams/colors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11" Type="http://schemas.openxmlformats.org/officeDocument/2006/relationships/diagramQuickStyle" Target="../diagrams/quickStyle3.xml"/><Relationship Id="rId5" Type="http://schemas.openxmlformats.org/officeDocument/2006/relationships/diagramQuickStyle" Target="../diagrams/quickStyle2.xml"/><Relationship Id="rId10" Type="http://schemas.openxmlformats.org/officeDocument/2006/relationships/diagramLayout" Target="../diagrams/layout3.xml"/><Relationship Id="rId4" Type="http://schemas.openxmlformats.org/officeDocument/2006/relationships/diagramLayout" Target="../diagrams/layout2.xml"/><Relationship Id="rId9" Type="http://schemas.openxmlformats.org/officeDocument/2006/relationships/diagramData" Target="../diagrams/data3.xml"/><Relationship Id="rId1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3.jpe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6.png"/><Relationship Id="rId5" Type="http://schemas.openxmlformats.org/officeDocument/2006/relationships/image" Target="../media/image65.jpeg"/><Relationship Id="rId4" Type="http://schemas.openxmlformats.org/officeDocument/2006/relationships/image" Target="../media/image64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3.png"/><Relationship Id="rId4" Type="http://schemas.openxmlformats.org/officeDocument/2006/relationships/image" Target="../media/image8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6.pn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7" Type="http://schemas.openxmlformats.org/officeDocument/2006/relationships/image" Target="../media/image92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97.jpeg"/><Relationship Id="rId4" Type="http://schemas.openxmlformats.org/officeDocument/2006/relationships/image" Target="../media/image9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7" Type="http://schemas.openxmlformats.org/officeDocument/2006/relationships/image" Target="../media/image10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3.png"/><Relationship Id="rId5" Type="http://schemas.openxmlformats.org/officeDocument/2006/relationships/image" Target="../media/image112.jpeg"/><Relationship Id="rId4" Type="http://schemas.openxmlformats.org/officeDocument/2006/relationships/image" Target="../media/image11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2052" y="2132856"/>
            <a:ext cx="9108504" cy="4413860"/>
          </a:xfrm>
          <a:noFill/>
        </p:spPr>
        <p:txBody>
          <a:bodyPr>
            <a:normAutofit/>
          </a:bodyPr>
          <a:lstStyle/>
          <a:p>
            <a:pPr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Общественные </a:t>
            </a:r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обсуждения </a:t>
            </a:r>
            <a:br>
              <a:rPr lang="ru-RU" sz="26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</a:br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предварительного распределения бюджетных ассигнований </a:t>
            </a:r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на </a:t>
            </a:r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2020 год </a:t>
            </a:r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/>
            </a:r>
            <a:b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</a:br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и </a:t>
            </a:r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на плановый период 2021 и 2022 годов</a:t>
            </a:r>
            <a:r>
              <a:rPr lang="ru-RU" altLang="ru-RU" sz="2800" b="1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800" b="1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Главный распорядитель бюджетных средств – </a:t>
            </a:r>
            <a:b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департамент дорожного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хозяйства и транспорта</a:t>
            </a:r>
            <a:b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администрации городского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округа Тольятти</a:t>
            </a:r>
            <a:r>
              <a:rPr lang="ru-RU" altLang="ru-RU" sz="2800" b="1" u="sng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800" b="1" u="sng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500" b="1" dirty="0">
              <a:solidFill>
                <a:srgbClr val="FF0000"/>
              </a:solidFill>
              <a:latin typeface="Trebuchet MS" panose="020B0603020202020204" pitchFamily="34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67544" y="1484784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475656" y="1700808"/>
            <a:ext cx="7668344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627784" y="1916832"/>
            <a:ext cx="651621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1691680" y="469093"/>
            <a:ext cx="6117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kern="14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Администрация</a:t>
            </a:r>
            <a:r>
              <a:rPr lang="ru-RU" sz="2000" kern="14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 </a:t>
            </a:r>
          </a:p>
          <a:p>
            <a:pPr algn="r"/>
            <a:r>
              <a:rPr lang="ru-RU" sz="2000" b="1" kern="14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городского округа Тольятти</a:t>
            </a:r>
          </a:p>
        </p:txBody>
      </p:sp>
      <p:pic>
        <p:nvPicPr>
          <p:cNvPr id="35" name="Picture 5" descr="C:\Users\ПЕТРО\Desktop\Герб тольятти мал-0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14552" y="363029"/>
            <a:ext cx="707169" cy="86177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2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0" y="-335160"/>
            <a:ext cx="9289032" cy="6432466"/>
          </a:xfrm>
          <a:prstGeom prst="rect">
            <a:avLst/>
          </a:prstGeom>
          <a:noFill/>
          <a:effectLst>
            <a:softEdge rad="635000"/>
          </a:effectLst>
        </p:spPr>
        <p:txBody>
          <a:bodyPr vert="horz" wrap="square" lIns="91372" tIns="45688" rIns="91372" bIns="45688" rtlCol="0" anchor="ctr">
            <a:spAutoFit/>
          </a:bodyPr>
          <a:lstStyle>
            <a:lvl1pPr algn="ctr" defTabSz="913707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  <a:t>Ремонт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  <a:t>и капитальный ремонт автомобильных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  <a:t>дорог общего пользования местного значения </a:t>
            </a:r>
            <a:r>
              <a:rPr lang="ru-RU" sz="2400" b="1" dirty="0" err="1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  <a:t>г.о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  <a:t>. Тольятти</a:t>
            </a:r>
          </a:p>
          <a:p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  <a:ea typeface="+mn-ea"/>
              <a:cs typeface="+mn-cs"/>
            </a:endParaRPr>
          </a:p>
          <a:p>
            <a:r>
              <a:rPr lang="ru-RU" sz="2800" b="1" dirty="0" smtClean="0">
                <a:latin typeface="Trebuchet MS" panose="020B0603020202020204" pitchFamily="34" charset="0"/>
                <a:ea typeface="+mn-ea"/>
                <a:cs typeface="+mn-cs"/>
              </a:rPr>
              <a:t/>
            </a:r>
            <a:br>
              <a:rPr lang="ru-RU" sz="2800" b="1" dirty="0" smtClean="0">
                <a:latin typeface="Trebuchet MS" panose="020B0603020202020204" pitchFamily="34" charset="0"/>
                <a:ea typeface="+mn-ea"/>
                <a:cs typeface="+mn-cs"/>
              </a:rPr>
            </a:br>
            <a:endParaRPr lang="en-US" sz="2800" b="1" dirty="0" smtClean="0">
              <a:latin typeface="Trebuchet MS" panose="020B0603020202020204" pitchFamily="34" charset="0"/>
              <a:ea typeface="+mn-ea"/>
              <a:cs typeface="+mn-cs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Доведено – 25 103 тыс. руб.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26 153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Капитальный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ремонт и ремонт дворовых территорий многоквартирных дворов и проездов к дворовым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территориям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2800" b="1" dirty="0">
                <a:solidFill>
                  <a:srgbClr val="9933FF"/>
                </a:solidFill>
                <a:latin typeface="Trebuchet MS" panose="020B0603020202020204" pitchFamily="34" charset="0"/>
              </a:rPr>
              <a:t/>
            </a:r>
            <a:br>
              <a:rPr lang="ru-RU" sz="2800" b="1" dirty="0">
                <a:solidFill>
                  <a:srgbClr val="9933FF"/>
                </a:solidFill>
                <a:latin typeface="Trebuchet MS" panose="020B0603020202020204" pitchFamily="34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Доведено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14 420 тыс. руб.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Утверждено – 3 987 тыс. руб.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25 875 тыс. руб.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3274" y="516150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4470179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4580" y="1484784"/>
            <a:ext cx="2403204" cy="17488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4966" y="1556792"/>
            <a:ext cx="2491530" cy="16768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164" y="5013176"/>
            <a:ext cx="2274035" cy="16561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5150245"/>
            <a:ext cx="2520280" cy="14836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0" y="3209188"/>
            <a:ext cx="914400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330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556792"/>
            <a:ext cx="9144000" cy="707821"/>
          </a:xfrm>
          <a:prstGeom prst="rect">
            <a:avLst/>
          </a:prstGeom>
          <a:solidFill>
            <a:srgbClr val="EBF8FF"/>
          </a:solidFill>
          <a:effectLst>
            <a:softEdge rad="635000"/>
          </a:effectLst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Общая потребность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финансирование первоочередных мероприятий подпрограммы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20 289 тыс. руб.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1" y="-140042"/>
            <a:ext cx="9144000" cy="1569596"/>
          </a:xfrm>
          <a:prstGeom prst="rect">
            <a:avLst/>
          </a:prstGeom>
          <a:solidFill>
            <a:srgbClr val="EBF8FF"/>
          </a:solidFill>
          <a:effectLst>
            <a:softEdge rad="635000"/>
          </a:effectLst>
        </p:spPr>
        <p:txBody>
          <a:bodyPr vert="horz" wrap="square" lIns="91372" tIns="45688" rIns="91372" bIns="45688" rtlCol="0" anchor="ctr">
            <a:spAutoFit/>
          </a:bodyPr>
          <a:lstStyle>
            <a:lvl1pPr algn="ctr" defTabSz="913707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Первоочередные мероприятия по подпрограмме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«Модернизация и развитие дорог» местного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значения городского округа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Тольятти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(не обеспеченные финансированием)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359780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0132" y="4336771"/>
            <a:ext cx="3024336" cy="19467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0132" y="2348880"/>
            <a:ext cx="3024336" cy="18439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2924944"/>
            <a:ext cx="5289575" cy="26996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779913" y="6453336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29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-27384"/>
            <a:ext cx="9143999" cy="813615"/>
          </a:xfrm>
        </p:spPr>
        <p:txBody>
          <a:bodyPr>
            <a:noAutofit/>
          </a:bodyPr>
          <a:lstStyle/>
          <a:p>
            <a:r>
              <a:rPr lang="ru-RU" sz="23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Строительство автомобильной дороги по </a:t>
            </a:r>
            <a:r>
              <a:rPr lang="en-US" sz="23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/>
            </a:r>
            <a:br>
              <a:rPr lang="en-US" sz="23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</a:br>
            <a:r>
              <a:rPr lang="ru-RU" sz="23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ул</a:t>
            </a:r>
            <a:r>
              <a:rPr lang="ru-RU" sz="23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. Механизаторов </a:t>
            </a:r>
            <a:r>
              <a:rPr lang="ru-RU" sz="23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от </a:t>
            </a:r>
            <a:r>
              <a:rPr lang="ru-RU" sz="23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ул. Громовой до </a:t>
            </a:r>
            <a:r>
              <a:rPr lang="ru-RU" sz="23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ул.</a:t>
            </a:r>
            <a:r>
              <a:rPr lang="en-US" sz="23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 </a:t>
            </a:r>
            <a:r>
              <a:rPr lang="ru-RU" sz="23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Л</a:t>
            </a:r>
            <a:r>
              <a:rPr lang="en-US" sz="23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.</a:t>
            </a:r>
            <a:r>
              <a:rPr lang="ru-RU" sz="23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 Чайкиной</a:t>
            </a:r>
            <a:endParaRPr lang="ru-RU" sz="2300" dirty="0">
              <a:latin typeface="Georgia" panose="02040502050405020303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4002" y="1700808"/>
            <a:ext cx="4369067" cy="452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0" y="1052736"/>
            <a:ext cx="9162713" cy="5823249"/>
          </a:xfrm>
          <a:prstGeom prst="rect">
            <a:avLst/>
          </a:prstGeom>
        </p:spPr>
        <p:txBody>
          <a:bodyPr wrap="square" lIns="78145" tIns="39072" rIns="78145" bIns="39072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indent="379870" algn="just">
              <a:tabLst>
                <a:tab pos="227922" algn="l"/>
              </a:tabLst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завершены работы по корректировке проекта по объекту «Строительство автомобильной дороги по ул. Механизаторов от ул. Громовой до ул.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  <a:p>
            <a:pPr indent="379870" algn="just">
              <a:tabLst>
                <a:tab pos="227922" algn="l"/>
              </a:tabLst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Лизы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Чайкиной»,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имеется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79870" algn="just">
              <a:tabLst>
                <a:tab pos="227922" algn="l"/>
              </a:tabLst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экспертизы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проекта.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79870" algn="just">
              <a:tabLst>
                <a:tab pos="227922" algn="l"/>
              </a:tabLst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79870" algn="just">
              <a:tabLst>
                <a:tab pos="227922" algn="l"/>
              </a:tabLst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(МК № 857-дг/2.2 от 24.09.2018г.)</a:t>
            </a:r>
          </a:p>
          <a:p>
            <a:pPr indent="379870" algn="just">
              <a:tabLst>
                <a:tab pos="227922" algn="l"/>
              </a:tabLst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79870" algn="just">
              <a:tabLst>
                <a:tab pos="227922" algn="l"/>
              </a:tabLst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Утверждено  – 4913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т.р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79870" algn="just">
              <a:tabLst>
                <a:tab pos="227922" algn="l"/>
              </a:tabLst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на 2020г- 1 600 тыс. руб.</a:t>
            </a:r>
          </a:p>
          <a:p>
            <a:pPr indent="379870" algn="just">
              <a:tabLst>
                <a:tab pos="227922" algn="l"/>
              </a:tabLst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Потребность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2021г- 3 639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79870" algn="just">
              <a:tabLst>
                <a:tab pos="227922" algn="l"/>
              </a:tabLst>
            </a:pP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79870" algn="just">
              <a:tabLst>
                <a:tab pos="227922" algn="l"/>
              </a:tabLst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Проектом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предусмотрены следующие </a:t>
            </a:r>
            <a:endParaRPr lang="en-US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79870" algn="just">
              <a:tabLst>
                <a:tab pos="227922" algn="l"/>
              </a:tabLst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379870" algn="just">
              <a:tabLst>
                <a:tab pos="227922" algn="l"/>
              </a:tabLst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территории;</a:t>
            </a:r>
          </a:p>
          <a:p>
            <a:pPr indent="379870" algn="just">
              <a:tabLst>
                <a:tab pos="227922" algn="l"/>
              </a:tabLst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основных объемов </a:t>
            </a:r>
            <a:endParaRPr lang="en-US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79870" algn="just">
              <a:tabLst>
                <a:tab pos="227922" algn="l"/>
              </a:tabLst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строительства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indent="379870" algn="just">
              <a:tabLst>
                <a:tab pos="227922" algn="l"/>
              </a:tabLst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существующих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379870" algn="just">
              <a:tabLst>
                <a:tab pos="227922" algn="l"/>
              </a:tabLst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трубопроводов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канализации, </a:t>
            </a:r>
            <a:endParaRPr lang="en-US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79870" algn="just">
              <a:tabLst>
                <a:tab pos="227922" algn="l"/>
              </a:tabLst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водопровода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тепловых сетей;</a:t>
            </a:r>
          </a:p>
          <a:p>
            <a:pPr indent="379870">
              <a:tabLst>
                <a:tab pos="0" algn="l"/>
              </a:tabLst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 и озеленение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том числе: устройство тротуаров; устройство ливневой канализации; устройство наружного освещения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1628110" y="4149080"/>
            <a:ext cx="92731" cy="534074"/>
          </a:xfrm>
          <a:prstGeom prst="line">
            <a:avLst/>
          </a:prstGeom>
          <a:ln w="76200" cap="rnd"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 prst="angle"/>
          </a:sp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467544" y="836712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779912" y="6659961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58243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908720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779913" y="6326415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sp>
        <p:nvSpPr>
          <p:cNvPr id="7" name="TextBox 1"/>
          <p:cNvSpPr txBox="1"/>
          <p:nvPr/>
        </p:nvSpPr>
        <p:spPr>
          <a:xfrm>
            <a:off x="3768327" y="1061740"/>
            <a:ext cx="5375672" cy="5264675"/>
          </a:xfrm>
          <a:prstGeom prst="rect">
            <a:avLst/>
          </a:prstGeom>
        </p:spPr>
        <p:txBody>
          <a:bodyPr wrap="square" lIns="78145" tIns="39072" rIns="78145" bIns="39072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00" dirty="0"/>
              <a:t>	</a:t>
            </a:r>
            <a:endParaRPr lang="ru-RU" sz="1500" dirty="0">
              <a:latin typeface="Georgia" pitchFamily="18" charset="0"/>
            </a:endParaRPr>
          </a:p>
          <a:p>
            <a:endParaRPr lang="ru-RU" sz="1500" baseline="30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43980"/>
            <a:ext cx="9144000" cy="786793"/>
          </a:xfrm>
          <a:prstGeom prst="rect">
            <a:avLst/>
          </a:prstGeom>
          <a:noFill/>
        </p:spPr>
        <p:txBody>
          <a:bodyPr wrap="square" lIns="78145" tIns="39072" rIns="78145" bIns="39072" rtlCol="0">
            <a:spAutoFit/>
          </a:bodyPr>
          <a:lstStyle/>
          <a:p>
            <a:pPr algn="ctr"/>
            <a:r>
              <a:rPr lang="ru-RU" sz="2300" b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Строительство автомобильной дороги по </a:t>
            </a:r>
            <a:endParaRPr lang="en-US" sz="2300" b="1" dirty="0" smtClean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  <a:p>
            <a:pPr algn="ctr"/>
            <a:r>
              <a:rPr lang="ru-RU" sz="23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ул</a:t>
            </a:r>
            <a:r>
              <a:rPr lang="ru-RU" sz="2300" b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. Механизаторов </a:t>
            </a:r>
            <a:r>
              <a:rPr lang="ru-RU" sz="23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от </a:t>
            </a:r>
            <a:r>
              <a:rPr lang="ru-RU" sz="2300" b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ул. Громовой до ул. </a:t>
            </a:r>
            <a:r>
              <a:rPr lang="ru-RU" sz="23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Л</a:t>
            </a:r>
            <a:r>
              <a:rPr lang="en-US" sz="2300" b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.</a:t>
            </a:r>
            <a:r>
              <a:rPr lang="ru-RU" sz="23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2300" b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Чайкиной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491159"/>
              </p:ext>
            </p:extLst>
          </p:nvPr>
        </p:nvGraphicFramePr>
        <p:xfrm>
          <a:off x="1295810" y="1700808"/>
          <a:ext cx="6552382" cy="42463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14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571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1428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2381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609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Количество </a:t>
                      </a: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32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Строительная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длина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 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0,57339 </a:t>
                      </a: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232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Расчетная скорость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движения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км/ч 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60; 40 </a:t>
                      </a: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232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Ширина полосы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движения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 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3,5 </a:t>
                      </a: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32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Ширина проезжей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 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7,0 </a:t>
                      </a: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232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полос, ед. 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 </a:t>
                      </a: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232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Ширина пешеходной части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тротуара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 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2,25; 4,0 </a:t>
                      </a: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459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Тип дорожной одежды 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капитальный 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390313" y="1156682"/>
            <a:ext cx="43633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Технико-экономические показатели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97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7200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itchFamily="18" charset="0"/>
              </a:rPr>
              <a:t>Капитальный ремонт </a:t>
            </a:r>
            <a:r>
              <a:rPr lang="ru-RU" sz="2400" b="1" dirty="0">
                <a:solidFill>
                  <a:schemeClr val="tx2"/>
                </a:solidFill>
                <a:latin typeface="Georgia" panose="02040502050405020303" pitchFamily="18" charset="0"/>
                <a:cs typeface="Times New Roman" pitchFamily="18" charset="0"/>
              </a:rPr>
              <a:t>автомобильной дороги </a:t>
            </a:r>
            <a:r>
              <a:rPr lang="ru-RU" sz="2400" b="1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itchFamily="18" charset="0"/>
              </a:rPr>
              <a:t>по ул</a:t>
            </a:r>
            <a:r>
              <a:rPr lang="ru-RU" sz="2400" b="1" dirty="0">
                <a:solidFill>
                  <a:schemeClr val="tx2"/>
                </a:solidFill>
                <a:latin typeface="Georgia" panose="02040502050405020303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chemeClr val="tx2"/>
                </a:solidFill>
                <a:latin typeface="Georgia" panose="02040502050405020303" pitchFamily="18" charset="0"/>
                <a:cs typeface="Times New Roman" pitchFamily="18" charset="0"/>
              </a:rPr>
              <a:t>Ингельберга</a:t>
            </a:r>
            <a:endParaRPr lang="ru-RU" sz="2400" dirty="0">
              <a:solidFill>
                <a:schemeClr val="tx2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4402" y="836712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5735" y="3068008"/>
            <a:ext cx="6862649" cy="33853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1866" y="1488670"/>
            <a:ext cx="89289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Потребность – 2 680 тыс. руб., строительный контроль – 1 171 тыс. руб.</a:t>
            </a:r>
          </a:p>
          <a:p>
            <a:pPr indent="355600"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(решение Центрального районного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г.Тольятти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№ 2-5768/2014 от 20.11.2014г.)</a:t>
            </a:r>
          </a:p>
          <a:p>
            <a:pPr indent="355600" algn="just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indent="3556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ООО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«АТ»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выполнены работы по проектированию капитального ремонта             </a:t>
            </a:r>
          </a:p>
          <a:p>
            <a:pPr indent="3556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автодороги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ул. Ингельберга (от ул. Никонова до пер. Ученический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79916" y="6525344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52780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153"/>
            <a:ext cx="9144000" cy="562074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Паспортизация и диагностика автомобильных дорог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94" y="580227"/>
            <a:ext cx="9109012" cy="2992789"/>
          </a:xfrm>
        </p:spPr>
        <p:txBody>
          <a:bodyPr>
            <a:noAutofit/>
          </a:bodyPr>
          <a:lstStyle/>
          <a:p>
            <a:pPr marL="0" indent="449263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Потребность на паспортизацию автодорог на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2020 г. - 1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403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тыс. руб.</a:t>
            </a:r>
          </a:p>
          <a:p>
            <a:pPr marL="0" indent="449263" algn="ctr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Паспортизация дорог - это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комплекс полевых и камеральных работ по обследованию и измерению 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дороги (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подлежат все автомобильные дороги независимо от принадлежности, состояния и вида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покрытия). На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основе 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паспортизации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изготавливается паспорт 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дороги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включающий в себя основные данные и параметры 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дороги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449263" algn="ctr">
              <a:spcBef>
                <a:spcPts val="0"/>
              </a:spcBef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Потребность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- 702 тыс. руб.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528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диагностируемых объектов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площадью 6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177,035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м2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обязательное условие для участия в национальных проектах</a:t>
            </a: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449263" algn="ctr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476671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539552" y="5255957"/>
            <a:ext cx="5112568" cy="1080120"/>
          </a:xfrm>
          <a:prstGeom prst="rect">
            <a:avLst/>
          </a:prstGeom>
        </p:spPr>
        <p:txBody>
          <a:bodyPr vert="horz" lIns="91372" tIns="45688" rIns="91372" bIns="45688" rtlCol="0">
            <a:normAutofit/>
          </a:bodyPr>
          <a:lstStyle>
            <a:lvl1pPr marL="342643" indent="-342643" algn="l" defTabSz="91370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387" indent="-285534" algn="l" defTabSz="91370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136" indent="-228427" algn="l" defTabSz="91370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89" indent="-228427" algn="l" defTabSz="91370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5844" indent="-228427" algn="l" defTabSz="913707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2697" indent="-228427" algn="l" defTabSz="91370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552" indent="-228427" algn="l" defTabSz="91370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6406" indent="-228427" algn="l" defTabSz="91370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3258" indent="-228427" algn="l" defTabSz="91370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5771" y="4612961"/>
            <a:ext cx="2688047" cy="18048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5771" y="2844593"/>
            <a:ext cx="2688047" cy="16835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6415" y="2844593"/>
            <a:ext cx="4074018" cy="357319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779916" y="6525344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152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Строительство автомобильных </a:t>
            </a:r>
            <a:r>
              <a:rPr lang="ru-RU" sz="27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дорог </a:t>
            </a:r>
            <a:br>
              <a:rPr lang="ru-RU" sz="27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ул</a:t>
            </a:r>
            <a: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. Калмыцкая и ул. </a:t>
            </a:r>
            <a:r>
              <a:rPr lang="ru-RU" sz="27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Васильевская</a:t>
            </a:r>
            <a:endParaRPr lang="ru-RU" sz="3100" dirty="0">
              <a:latin typeface="Georgia" panose="02040502050405020303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0236" y="776898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pic>
        <p:nvPicPr>
          <p:cNvPr id="8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378" y="3345747"/>
            <a:ext cx="4357930" cy="2874001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  <a:ex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2133" y="3375542"/>
            <a:ext cx="4066332" cy="28442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07503" y="5438905"/>
            <a:ext cx="4357931" cy="294351"/>
          </a:xfrm>
          <a:prstGeom prst="rect">
            <a:avLst/>
          </a:prstGeom>
          <a:noFill/>
        </p:spPr>
        <p:txBody>
          <a:bodyPr wrap="square" lIns="78145" tIns="39072" rIns="78145" bIns="39072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Ситуационный план ул. Калмыцкая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96462" y="5422955"/>
            <a:ext cx="4447537" cy="294351"/>
          </a:xfrm>
          <a:prstGeom prst="rect">
            <a:avLst/>
          </a:prstGeom>
          <a:noFill/>
        </p:spPr>
        <p:txBody>
          <a:bodyPr wrap="square" lIns="78145" tIns="39072" rIns="78145" bIns="39072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Ситуационный план ул. Васильевская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2824" y="847164"/>
            <a:ext cx="89644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7656" algn="just">
              <a:lnSpc>
                <a:spcPct val="8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потребность – 5 161 тыс. руб., в том числе:</a:t>
            </a:r>
          </a:p>
          <a:p>
            <a:pPr marL="285750" indent="-285750" algn="just">
              <a:lnSpc>
                <a:spcPct val="80000"/>
              </a:lnSpc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ул.Калмыцкой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ул.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Новозаводская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ж/д переезда (территория промышленно-коммунальной зоны) – 3 342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285750" indent="-285750" algn="just">
              <a:lnSpc>
                <a:spcPct val="80000"/>
              </a:lnSpc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проектно-изыскательские работы 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капитальный ремонт ул. Васильевская от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ул.Калмыцкой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Обводного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шоссе – 478 тыс. руб.;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80000"/>
              </a:lnSpc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проектно-изыскательские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на капитальный ремонт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ул.Калмыцкой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участке от ж/д переезда до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ул.Васильевской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- 407 тыс. руб.;</a:t>
            </a:r>
          </a:p>
          <a:p>
            <a:pPr marL="285750" indent="-285750" algn="just">
              <a:lnSpc>
                <a:spcPct val="80000"/>
              </a:lnSpc>
              <a:buFontTx/>
              <a:buChar char="-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роектно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-изыскательские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на устройство освещения  вдоль ул.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Калмыцкая – 214 тыс. руб.</a:t>
            </a:r>
          </a:p>
          <a:p>
            <a:pPr marL="285750" indent="-285750" algn="just">
              <a:lnSpc>
                <a:spcPct val="80000"/>
              </a:lnSpc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Проектно-изыскательские работы на устройство парковки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ул.Калмыцкая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районе ОАО «Куйбышевазот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 - 720 тыс. руб.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581" y="3390037"/>
            <a:ext cx="4357931" cy="315240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06259" y="3390036"/>
            <a:ext cx="4283032" cy="315240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779916" y="6326415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68787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908720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0" y="44624"/>
            <a:ext cx="9154141" cy="827396"/>
          </a:xfrm>
          <a:prstGeom prst="rect">
            <a:avLst/>
          </a:prstGeom>
          <a:noFill/>
          <a:effectLst/>
        </p:spPr>
        <p:txBody>
          <a:bodyPr wrap="square" lIns="87873" tIns="43937" rIns="87873" bIns="43937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Проектирование капитального ремонта 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ул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.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Калмыцкая и ул. Васильевская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10365" y="1124744"/>
            <a:ext cx="3923271" cy="355906"/>
          </a:xfrm>
          <a:prstGeom prst="rect">
            <a:avLst/>
          </a:prstGeom>
        </p:spPr>
        <p:txBody>
          <a:bodyPr wrap="none" lIns="78145" tIns="39072" rIns="78145" bIns="39072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Технико-экономические показатели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391706"/>
              </p:ext>
            </p:extLst>
          </p:nvPr>
        </p:nvGraphicFramePr>
        <p:xfrm>
          <a:off x="179512" y="1572776"/>
          <a:ext cx="4176464" cy="214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482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Кол-во 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13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Строительная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длина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1,02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Расчетная скорость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движения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км/ч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40; 60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Ширина полосы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движения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3,5 </a:t>
                      </a: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467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Ширина проезжей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7,0 </a:t>
                      </a: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полос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 </a:t>
                      </a: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520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Ширина пешеходной части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тротуара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1,5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8532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Тип дорожной одежды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капитальный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14" name="Группа 13"/>
          <p:cNvGrpSpPr/>
          <p:nvPr/>
        </p:nvGrpSpPr>
        <p:grpSpPr>
          <a:xfrm>
            <a:off x="996040" y="3861048"/>
            <a:ext cx="2711864" cy="2924944"/>
            <a:chOff x="172108" y="1894076"/>
            <a:chExt cx="4114288" cy="4270698"/>
          </a:xfrm>
        </p:grpSpPr>
        <p:graphicFrame>
          <p:nvGraphicFramePr>
            <p:cNvPr id="15" name="Схема 14"/>
            <p:cNvGraphicFramePr/>
            <p:nvPr>
              <p:extLst>
                <p:ext uri="{D42A27DB-BD31-4B8C-83A1-F6EECF244321}">
                  <p14:modId xmlns:p14="http://schemas.microsoft.com/office/powerpoint/2010/main" val="1401910634"/>
                </p:ext>
              </p:extLst>
            </p:nvPr>
          </p:nvGraphicFramePr>
          <p:xfrm>
            <a:off x="172108" y="2424814"/>
            <a:ext cx="4114286" cy="373996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6" name="Прямоугольник с двумя скругленными соседними углами 15"/>
            <p:cNvSpPr/>
            <p:nvPr/>
          </p:nvSpPr>
          <p:spPr>
            <a:xfrm>
              <a:off x="172110" y="1894076"/>
              <a:ext cx="4114286" cy="478634"/>
            </a:xfrm>
            <a:prstGeom prst="round2SameRect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square" lIns="78145" tIns="39072" rIns="78145" bIns="39072">
              <a:spAutoFit/>
            </a:bodyPr>
            <a:lstStyle/>
            <a:p>
              <a:pPr algn="ctr" defTabSz="878736"/>
              <a:r>
                <a:rPr lang="ru-RU" altLang="ru-RU" sz="1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Фото </a:t>
              </a:r>
              <a:r>
                <a:rPr lang="ru-RU" altLang="ru-RU" sz="14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объекта</a:t>
              </a:r>
              <a:endParaRPr lang="ru-RU" alt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110" y="2439125"/>
              <a:ext cx="4114286" cy="371720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619206"/>
              </p:ext>
            </p:extLst>
          </p:nvPr>
        </p:nvGraphicFramePr>
        <p:xfrm>
          <a:off x="4788025" y="1583432"/>
          <a:ext cx="4176463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482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2007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Кол-во 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733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Строительная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длина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0,86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0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Расчетная скорость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движения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км/ч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40; 60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Ширина полосы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движения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3,5 </a:t>
                      </a: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Ширина проезжей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14,0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полос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Ширина пешеходной части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тротуара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1,5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Тип дорожной одежды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капитальный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20" name="Группа 19"/>
          <p:cNvGrpSpPr/>
          <p:nvPr/>
        </p:nvGrpSpPr>
        <p:grpSpPr>
          <a:xfrm>
            <a:off x="5508104" y="3827778"/>
            <a:ext cx="2808312" cy="2952429"/>
            <a:chOff x="172107" y="1565166"/>
            <a:chExt cx="4114286" cy="4275629"/>
          </a:xfrm>
        </p:grpSpPr>
        <p:graphicFrame>
          <p:nvGraphicFramePr>
            <p:cNvPr id="21" name="Схема 20"/>
            <p:cNvGraphicFramePr/>
            <p:nvPr>
              <p:extLst>
                <p:ext uri="{D42A27DB-BD31-4B8C-83A1-F6EECF244321}">
                  <p14:modId xmlns:p14="http://schemas.microsoft.com/office/powerpoint/2010/main" val="2325626337"/>
                </p:ext>
              </p:extLst>
            </p:nvPr>
          </p:nvGraphicFramePr>
          <p:xfrm>
            <a:off x="172107" y="2095905"/>
            <a:ext cx="4114286" cy="373996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9" r:lo="rId10" r:qs="rId11" r:cs="rId12"/>
            </a:graphicData>
          </a:graphic>
        </p:graphicFrame>
        <p:sp>
          <p:nvSpPr>
            <p:cNvPr id="22" name="Прямоугольник с двумя скругленными соседними углами 21"/>
            <p:cNvSpPr/>
            <p:nvPr/>
          </p:nvSpPr>
          <p:spPr>
            <a:xfrm>
              <a:off x="172108" y="1565166"/>
              <a:ext cx="4114285" cy="452840"/>
            </a:xfrm>
            <a:prstGeom prst="round2SameRect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square" lIns="78145" tIns="39072" rIns="78145" bIns="39072">
              <a:spAutoFit/>
            </a:bodyPr>
            <a:lstStyle/>
            <a:p>
              <a:pPr algn="ctr" defTabSz="878736"/>
              <a:r>
                <a:rPr lang="ru-RU" altLang="ru-RU" sz="1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Фото объекта </a:t>
              </a:r>
            </a:p>
          </p:txBody>
        </p:sp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107" y="2095905"/>
              <a:ext cx="4114285" cy="374489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4569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19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Выполнение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проектно-изыскательских работ на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строительство автомобильных дорог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п.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Загородный</a:t>
            </a:r>
            <a:endParaRPr lang="ru-RU" sz="2400" dirty="0">
              <a:latin typeface="Georgia" panose="0204050205040502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3284" y="5805264"/>
            <a:ext cx="3084900" cy="294351"/>
          </a:xfrm>
          <a:prstGeom prst="rect">
            <a:avLst/>
          </a:prstGeom>
        </p:spPr>
        <p:txBody>
          <a:bodyPr wrap="none" lIns="78145" tIns="39072" rIns="78145" bIns="39072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Ситуационный план по п.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Загородный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908720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3" y="1196752"/>
            <a:ext cx="8229600" cy="504056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– 4 200 тыс. руб.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59632" y="1772816"/>
            <a:ext cx="6783594" cy="4032448"/>
          </a:xfrm>
          <a:prstGeom prst="rect">
            <a:avLst/>
          </a:prstGeom>
          <a:noFill/>
          <a:ln w="127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59632" y="5805264"/>
            <a:ext cx="6783594" cy="360040"/>
          </a:xfrm>
          <a:prstGeom prst="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779916" y="6381328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96008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64703"/>
          </a:xfrm>
        </p:spPr>
        <p:txBody>
          <a:bodyPr>
            <a:noAutofit/>
          </a:bodyPr>
          <a:lstStyle/>
          <a:p>
            <a:pPr algn="ctr"/>
            <a:r>
              <a:rPr lang="ru-RU" sz="25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Подпрограмма «Повышение </a:t>
            </a:r>
            <a:r>
              <a:rPr lang="ru-RU" sz="25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безопасности дорожного </a:t>
            </a:r>
            <a:r>
              <a:rPr lang="ru-RU" sz="25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движения»</a:t>
            </a:r>
            <a:endParaRPr lang="ru-RU" sz="2500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848734"/>
            <a:ext cx="6760840" cy="794980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Доведено – 103 317 тыс. руб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Утверждено - 106 111 тыс. руб.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– 613 351 тыс. руб.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692696"/>
            <a:ext cx="8676456" cy="144016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1916832"/>
            <a:ext cx="3704043" cy="23291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779916" y="6381328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988840"/>
            <a:ext cx="2747229" cy="183387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092485"/>
            <a:ext cx="2747229" cy="25728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4531117"/>
            <a:ext cx="2672425" cy="17782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4531117"/>
            <a:ext cx="3112439" cy="17782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263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764704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700" rIns="91396" bIns="45700" rtlCol="0" anchor="ctr"/>
          <a:lstStyle/>
          <a:p>
            <a:pPr algn="ctr" defTabSz="913967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159064"/>
            <a:ext cx="9144004" cy="461624"/>
          </a:xfrm>
          <a:prstGeom prst="rect">
            <a:avLst/>
          </a:prstGeom>
          <a:noFill/>
          <a:effectLst/>
        </p:spPr>
        <p:txBody>
          <a:bodyPr wrap="square" lIns="91396" tIns="45700" rIns="91396" bIns="45700" rtlCol="0">
            <a:spAutoFit/>
          </a:bodyPr>
          <a:lstStyle/>
          <a:p>
            <a:pPr algn="ctr" defTabSz="913967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Финансирование на 2020 год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6" y="6525344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286026707"/>
              </p:ext>
            </p:extLst>
          </p:nvPr>
        </p:nvGraphicFramePr>
        <p:xfrm>
          <a:off x="0" y="1340768"/>
          <a:ext cx="9144004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1850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96013"/>
            <a:ext cx="9144000" cy="424675"/>
          </a:xfrm>
          <a:prstGeom prst="rect">
            <a:avLst/>
          </a:prstGeom>
        </p:spPr>
        <p:txBody>
          <a:bodyPr wrap="square" lIns="91380" tIns="45692" rIns="91380" bIns="45692">
            <a:spAutoFit/>
          </a:bodyPr>
          <a:lstStyle/>
          <a:p>
            <a:pPr algn="ctr">
              <a:lnSpc>
                <a:spcPct val="90000"/>
              </a:lnSpc>
              <a:spcBef>
                <a:spcPts val="750"/>
              </a:spcBef>
              <a:buSzPct val="80000"/>
              <a:tabLst>
                <a:tab pos="202749" algn="l"/>
              </a:tabLst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Устройство искусственных дорожных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неровностей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504" y="1005753"/>
            <a:ext cx="8928992" cy="1938936"/>
          </a:xfrm>
          <a:prstGeom prst="rect">
            <a:avLst/>
          </a:prstGeom>
        </p:spPr>
        <p:txBody>
          <a:bodyPr wrap="square" lIns="91380" tIns="45692" rIns="91380" bIns="45692">
            <a:spAutoFit/>
          </a:bodyPr>
          <a:lstStyle/>
          <a:p>
            <a:pPr algn="ctr">
              <a:buSzPct val="80000"/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Доведено (утверждено)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197 тыс. руб.</a:t>
            </a:r>
          </a:p>
          <a:p>
            <a:pPr algn="ctr">
              <a:buSzPct val="80000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(на оплату МК от 02.09.2019г. С ООО «ПЛЮС») </a:t>
            </a:r>
          </a:p>
          <a:p>
            <a:pPr algn="ctr">
              <a:buSzPct val="80000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работ с 01.10.2019 по 30.07.2020 гг., </a:t>
            </a:r>
          </a:p>
          <a:p>
            <a:pPr algn="ctr">
              <a:buSzPct val="80000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Оплата 2020-2021гг.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SzPct val="80000"/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6 722 тыс. руб.</a:t>
            </a:r>
          </a:p>
          <a:p>
            <a:pPr algn="ctr">
              <a:buSzPct val="80000"/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3161" y="4653136"/>
            <a:ext cx="2695303" cy="172819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3161" y="2708921"/>
            <a:ext cx="2685801" cy="184979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67544" y="764704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79916" y="6525344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1" y="2708921"/>
            <a:ext cx="5328592" cy="36724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90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5772"/>
            <a:ext cx="9144000" cy="830940"/>
          </a:xfrm>
          <a:prstGeom prst="rect">
            <a:avLst/>
          </a:prstGeom>
          <a:solidFill>
            <a:srgbClr val="EBF8FF"/>
          </a:solidFill>
          <a:effectLst>
            <a:softEdge rad="635000"/>
          </a:effectLst>
        </p:spPr>
        <p:txBody>
          <a:bodyPr wrap="square" lIns="91380" tIns="45692" rIns="91380" bIns="45692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Работы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по устройству и переносу остановок общественного транспорта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052736"/>
            <a:ext cx="9144000" cy="830940"/>
          </a:xfrm>
          <a:prstGeom prst="rect">
            <a:avLst/>
          </a:prstGeom>
        </p:spPr>
        <p:txBody>
          <a:bodyPr wrap="square" lIns="91380" tIns="45692" rIns="91380" bIns="45692">
            <a:spAutoFit/>
          </a:bodyPr>
          <a:lstStyle/>
          <a:p>
            <a:pPr algn="ctr">
              <a:lnSpc>
                <a:spcPct val="80000"/>
              </a:lnSpc>
              <a:buSzPct val="80000"/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Проектные работы:</a:t>
            </a:r>
          </a:p>
          <a:p>
            <a:pPr algn="ctr">
              <a:lnSpc>
                <a:spcPct val="80000"/>
              </a:lnSpc>
              <a:buSzPct val="80000"/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Доведено (утверждено) в рамках потребности - 843 тыс. руб.</a:t>
            </a:r>
          </a:p>
          <a:p>
            <a:pPr algn="ctr">
              <a:lnSpc>
                <a:spcPct val="80000"/>
              </a:lnSpc>
              <a:buSzPct val="80000"/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Планируемая дата проведения электронного аукциона - 11.10.2019г.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www.mediazavod.ru/system/pictures/images/000/043/852/original/rd11.jpg?125741548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3714" y="1883676"/>
            <a:ext cx="3642502" cy="185919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7544" y="836712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779916" y="6597352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3791999"/>
            <a:ext cx="9144000" cy="1077161"/>
          </a:xfrm>
          <a:prstGeom prst="rect">
            <a:avLst/>
          </a:prstGeom>
        </p:spPr>
        <p:txBody>
          <a:bodyPr wrap="square" lIns="91380" tIns="45692" rIns="91380" bIns="45692">
            <a:spAutoFit/>
          </a:bodyPr>
          <a:lstStyle/>
          <a:p>
            <a:pPr algn="ctr">
              <a:lnSpc>
                <a:spcPct val="80000"/>
              </a:lnSpc>
              <a:buSzPct val="80000"/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и перенос ООТ:</a:t>
            </a:r>
          </a:p>
          <a:p>
            <a:pPr algn="ctr">
              <a:lnSpc>
                <a:spcPct val="80000"/>
              </a:lnSpc>
              <a:buSzPct val="80000"/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оведено (утверждено – 20 432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т.р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 – 20 349 тыс. руб. </a:t>
            </a:r>
          </a:p>
          <a:p>
            <a:pPr algn="ctr">
              <a:lnSpc>
                <a:spcPct val="80000"/>
              </a:lnSpc>
              <a:buSzPct val="80000"/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(на оплату МК с ООО «СТС» от 06.09.2019г.)</a:t>
            </a:r>
          </a:p>
          <a:p>
            <a:pPr algn="ctr">
              <a:lnSpc>
                <a:spcPct val="80000"/>
              </a:lnSpc>
              <a:buSzPct val="80000"/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 работ: 31.10.2020 г. Потребность – 25 626 тыс. руб., 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0" y="3789040"/>
            <a:ext cx="914400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9302" y="4942937"/>
            <a:ext cx="1976794" cy="152266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4797152"/>
            <a:ext cx="2475384" cy="1814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1916832"/>
            <a:ext cx="2110506" cy="18388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4491" y="4942937"/>
            <a:ext cx="2175941" cy="14969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146" y="1977670"/>
            <a:ext cx="2420526" cy="17171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88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159080"/>
            <a:ext cx="9144000" cy="461608"/>
          </a:xfrm>
          <a:prstGeom prst="rect">
            <a:avLst/>
          </a:prstGeom>
          <a:solidFill>
            <a:srgbClr val="EBF8FF"/>
          </a:solidFill>
          <a:effectLst>
            <a:softEdge rad="635000"/>
          </a:effectLst>
        </p:spPr>
        <p:txBody>
          <a:bodyPr wrap="square" lIns="91380" tIns="45692" rIns="91380" bIns="45692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Устройство пешеходных дорожек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952715"/>
            <a:ext cx="9144004" cy="1015606"/>
          </a:xfrm>
          <a:prstGeom prst="rect">
            <a:avLst/>
          </a:prstGeom>
        </p:spPr>
        <p:txBody>
          <a:bodyPr wrap="square" lIns="91380" tIns="45692" rIns="91380" bIns="45692">
            <a:spAutoFit/>
          </a:bodyPr>
          <a:lstStyle/>
          <a:p>
            <a:pPr algn="ctr">
              <a:buSzPct val="80000"/>
              <a:tabLst>
                <a:tab pos="202749" algn="l"/>
              </a:tabLst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Доведено (утверждено – 18 988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т.р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 – 18 978 тыс. руб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SzPct val="80000"/>
              <a:tabLst>
                <a:tab pos="202749" algn="l"/>
              </a:tabLst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102 961 тыс. руб.</a:t>
            </a:r>
          </a:p>
          <a:p>
            <a:pPr algn="ctr">
              <a:buSzPct val="80000"/>
              <a:tabLst>
                <a:tab pos="202749" algn="l"/>
              </a:tabLst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повторное проведение эл. аукцион планируется на октябрь 2019г.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414" y="2173572"/>
            <a:ext cx="2970474" cy="450132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Прямоугольник 15"/>
          <p:cNvSpPr/>
          <p:nvPr/>
        </p:nvSpPr>
        <p:spPr>
          <a:xfrm>
            <a:off x="4499993" y="1854097"/>
            <a:ext cx="3786277" cy="355425"/>
          </a:xfrm>
          <a:prstGeom prst="rect">
            <a:avLst/>
          </a:prstGeom>
        </p:spPr>
        <p:txBody>
          <a:bodyPr wrap="square" lIns="91380" tIns="45692" rIns="91380" bIns="45692">
            <a:spAutoFit/>
          </a:bodyPr>
          <a:lstStyle/>
          <a:p>
            <a:pPr algn="ctr">
              <a:lnSpc>
                <a:spcPct val="90000"/>
              </a:lnSpc>
              <a:spcBef>
                <a:spcPts val="750"/>
              </a:spcBef>
              <a:buSzPct val="80000"/>
              <a:defRPr/>
            </a:pPr>
            <a:r>
              <a:rPr lang="ru-RU" sz="1900" dirty="0">
                <a:solidFill>
                  <a:srgbClr val="3F007E"/>
                </a:solidFill>
              </a:rPr>
              <a:t>.</a:t>
            </a:r>
          </a:p>
        </p:txBody>
      </p:sp>
      <p:sp>
        <p:nvSpPr>
          <p:cNvPr id="18" name="Овал 17"/>
          <p:cNvSpPr/>
          <p:nvPr/>
        </p:nvSpPr>
        <p:spPr>
          <a:xfrm>
            <a:off x="7850221" y="5014947"/>
            <a:ext cx="1144609" cy="1130358"/>
          </a:xfrm>
          <a:prstGeom prst="ellipse">
            <a:avLst/>
          </a:prstGeom>
          <a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Прямоугольник 6"/>
          <p:cNvSpPr/>
          <p:nvPr/>
        </p:nvSpPr>
        <p:spPr>
          <a:xfrm>
            <a:off x="467544" y="692696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79916" y="6597352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04290" y="2184949"/>
            <a:ext cx="4112126" cy="23493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215" y="4725144"/>
            <a:ext cx="3044081" cy="17099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09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424675"/>
          </a:xfrm>
          <a:prstGeom prst="rect">
            <a:avLst/>
          </a:prstGeom>
        </p:spPr>
        <p:txBody>
          <a:bodyPr wrap="square" lIns="91380" tIns="45692" rIns="91380" bIns="45692">
            <a:spAutoFit/>
          </a:bodyPr>
          <a:lstStyle/>
          <a:p>
            <a:pPr algn="ctr">
              <a:lnSpc>
                <a:spcPct val="90000"/>
              </a:lnSpc>
              <a:spcBef>
                <a:spcPts val="750"/>
              </a:spcBef>
              <a:buSzPct val="80000"/>
              <a:tabLst>
                <a:tab pos="202749" algn="l"/>
              </a:tabLst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Устройство линий наружного электроосвещения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833841"/>
            <a:ext cx="8712968" cy="2246712"/>
          </a:xfrm>
          <a:prstGeom prst="rect">
            <a:avLst/>
          </a:prstGeom>
        </p:spPr>
        <p:txBody>
          <a:bodyPr wrap="square" lIns="91380" tIns="45692" rIns="91380" bIns="45692">
            <a:spAutoFit/>
          </a:bodyPr>
          <a:lstStyle/>
          <a:p>
            <a:pPr algn="ctr">
              <a:buSzPct val="80000"/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Доведено в рамках потребности – 29 458 тыс. руб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SzPct val="80000"/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(утверждено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32 169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5600">
              <a:buSzPct val="80000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оплату следующих МК:</a:t>
            </a:r>
          </a:p>
          <a:p>
            <a:pPr indent="355600" algn="just">
              <a:buSzPct val="80000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ООО «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СервисЭлектроСнаб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от 20.11.2018г. (ул. Бурлацкая) оплата в сумме 20 266 тыс. руб.;</a:t>
            </a:r>
          </a:p>
          <a:p>
            <a:pPr indent="355600" algn="just">
              <a:buSzPct val="80000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ОАО «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Автодоринжиниринг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от 02.08.2019г. (ул. Васильевская, ул. Мичурина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оплата в сумме 9 192 тыс. руб.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692696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79916" y="6525344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3068960"/>
            <a:ext cx="4687747" cy="33097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485" y="3068960"/>
            <a:ext cx="2479355" cy="159539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642" y="4754539"/>
            <a:ext cx="2479355" cy="16241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992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6550"/>
            <a:ext cx="7772400" cy="646266"/>
          </a:xfrm>
        </p:spPr>
        <p:txBody>
          <a:bodyPr wrap="square">
            <a:spAutoFit/>
          </a:bodyPr>
          <a:lstStyle/>
          <a:p>
            <a:pPr lvl="1" algn="ctr" rtl="0">
              <a:lnSpc>
                <a:spcPct val="90000"/>
              </a:lnSpc>
              <a:spcBef>
                <a:spcPts val="750"/>
              </a:spcBef>
              <a:buSzPct val="80000"/>
              <a:tabLst>
                <a:tab pos="202749" algn="l"/>
              </a:tabLst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цель -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безопасности дорожного движения в городском округе Тольятти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1772816"/>
            <a:ext cx="7389440" cy="79208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Доведено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(утверждено) –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33 482 тыс. руб.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– 199 834 тыс. руб.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32624" y="0"/>
            <a:ext cx="8278752" cy="908720"/>
          </a:xfrm>
          <a:prstGeom prst="rect">
            <a:avLst/>
          </a:prstGeom>
        </p:spPr>
        <p:txBody>
          <a:bodyPr lIns="91380" tIns="45692" rIns="91380" bIns="45692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518" lvl="1" indent="0" algn="ctr">
              <a:buNone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МКУ «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Центр организации дорожного движения городского округа Тольятти»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528242"/>
            <a:ext cx="2509664" cy="18918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7544" y="908720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779916" y="6525344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5299" y="4528242"/>
            <a:ext cx="3352885" cy="18918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4528243"/>
            <a:ext cx="2589010" cy="189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044" y="2676688"/>
            <a:ext cx="2513131" cy="166623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39046" y="2676688"/>
            <a:ext cx="2455318" cy="16884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52372" y="2676688"/>
            <a:ext cx="3375811" cy="16884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110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723460" y="2106461"/>
            <a:ext cx="3360708" cy="707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Bef>
                <a:spcPts val="750"/>
              </a:spcBef>
              <a:buSzPct val="80000"/>
              <a:tabLst>
                <a:tab pos="202749" algn="l"/>
              </a:tabLst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- 242 светофорных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3193" y="4365104"/>
            <a:ext cx="2681295" cy="1927874"/>
          </a:xfrm>
          <a:ln>
            <a:solidFill>
              <a:schemeClr val="tx1"/>
            </a:solidFill>
          </a:ln>
        </p:spPr>
      </p:pic>
      <p:pic>
        <p:nvPicPr>
          <p:cNvPr id="4" name="Picture 4" descr="http://comsignal.ru/html/images/kda2/akda-2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2535697" cy="195117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3723994"/>
            <a:ext cx="2535697" cy="195269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7094" y="2197903"/>
            <a:ext cx="2697394" cy="19511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Заголовок 8"/>
          <p:cNvSpPr txBox="1">
            <a:spLocks/>
          </p:cNvSpPr>
          <p:nvPr/>
        </p:nvSpPr>
        <p:spPr>
          <a:xfrm>
            <a:off x="3347864" y="3000390"/>
            <a:ext cx="4392489" cy="346202"/>
          </a:xfrm>
          <a:prstGeom prst="rect">
            <a:avLst/>
          </a:prstGeom>
        </p:spPr>
        <p:txBody>
          <a:bodyPr vert="horz" wrap="square" lIns="68533" tIns="34267" rIns="68533" bIns="34267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750"/>
              </a:spcBef>
              <a:buSzPct val="80000"/>
              <a:tabLst>
                <a:tab pos="202749" algn="l"/>
              </a:tabLst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18195 дорожных знаков -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8"/>
          <p:cNvSpPr txBox="1">
            <a:spLocks/>
          </p:cNvSpPr>
          <p:nvPr/>
        </p:nvSpPr>
        <p:spPr>
          <a:xfrm>
            <a:off x="323528" y="5862373"/>
            <a:ext cx="4320480" cy="346202"/>
          </a:xfrm>
          <a:prstGeom prst="rect">
            <a:avLst/>
          </a:prstGeom>
        </p:spPr>
        <p:txBody>
          <a:bodyPr vert="horz" wrap="square" lIns="68533" tIns="34267" rIns="68533" bIns="34267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750"/>
              </a:spcBef>
              <a:buSzPct val="80000"/>
              <a:tabLst>
                <a:tab pos="202749" algn="l"/>
              </a:tabLst>
            </a:pPr>
            <a:r>
              <a:rPr lang="ru-RU" sz="1800" b="1" dirty="0" smtClean="0">
                <a:solidFill>
                  <a:srgbClr val="0064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- 45691 </a:t>
            </a:r>
            <a:r>
              <a:rPr lang="ru-RU" sz="1800" b="1" dirty="0" err="1" smtClean="0">
                <a:solidFill>
                  <a:srgbClr val="0064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</a:t>
            </a:r>
            <a:r>
              <a:rPr lang="ru-RU" sz="1800" b="1" dirty="0" smtClean="0">
                <a:solidFill>
                  <a:srgbClr val="0064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пешеходных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ограждений</a:t>
            </a:r>
          </a:p>
        </p:txBody>
      </p:sp>
      <p:sp>
        <p:nvSpPr>
          <p:cNvPr id="13" name="Заголовок 8"/>
          <p:cNvSpPr txBox="1">
            <a:spLocks/>
          </p:cNvSpPr>
          <p:nvPr/>
        </p:nvSpPr>
        <p:spPr>
          <a:xfrm>
            <a:off x="576000" y="980728"/>
            <a:ext cx="7182000" cy="346202"/>
          </a:xfrm>
          <a:prstGeom prst="rect">
            <a:avLst/>
          </a:prstGeom>
        </p:spPr>
        <p:txBody>
          <a:bodyPr vert="horz" wrap="square" lIns="68533" tIns="34267" rIns="68533" bIns="34267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750"/>
              </a:spcBef>
              <a:buSzPct val="80000"/>
              <a:tabLst>
                <a:tab pos="202749" algn="l"/>
              </a:tabLst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МКУ «ЦОДД ГОТ» осуществляет содержание:</a:t>
            </a:r>
          </a:p>
        </p:txBody>
      </p:sp>
      <p:sp>
        <p:nvSpPr>
          <p:cNvPr id="14" name="Заголовок 8"/>
          <p:cNvSpPr txBox="1">
            <a:spLocks/>
          </p:cNvSpPr>
          <p:nvPr/>
        </p:nvSpPr>
        <p:spPr>
          <a:xfrm>
            <a:off x="3491880" y="5229200"/>
            <a:ext cx="3181363" cy="346202"/>
          </a:xfrm>
          <a:prstGeom prst="rect">
            <a:avLst/>
          </a:prstGeom>
        </p:spPr>
        <p:txBody>
          <a:bodyPr vert="horz" wrap="square" lIns="68533" tIns="34267" rIns="68533" bIns="34267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750"/>
              </a:spcBef>
              <a:buSzPct val="80000"/>
              <a:tabLst>
                <a:tab pos="202749" algn="l"/>
              </a:tabLst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620 павильонов ООТ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</p:spPr>
        <p:txBody>
          <a:bodyPr lIns="91380" tIns="45692" rIns="91380" bIns="45692" anchor="ctr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518" lvl="1" indent="0" algn="ctr">
              <a:buNone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МКУ «ЦОДД ГОТ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»</a:t>
            </a: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67544" y="692696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779916" y="6525344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57112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3626" y="5780"/>
            <a:ext cx="6512511" cy="830932"/>
          </a:xfrm>
        </p:spPr>
        <p:txBody>
          <a:bodyPr wrap="square">
            <a:spAutoFit/>
          </a:bodyPr>
          <a:lstStyle/>
          <a:p>
            <a:pPr algn="ctr">
              <a:spcBef>
                <a:spcPts val="750"/>
              </a:spcBef>
              <a:buSzPct val="80000"/>
              <a:tabLst>
                <a:tab pos="202749" algn="l"/>
              </a:tabLst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  <a:t>Работы связанные с внесенными  изменениями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  <a:t>в ГОСТ</a:t>
            </a: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1331640" y="1124744"/>
            <a:ext cx="6480720" cy="1368152"/>
          </a:xfrm>
          <a:prstGeom prst="rect">
            <a:avLst/>
          </a:prstGeom>
        </p:spPr>
        <p:txBody>
          <a:bodyPr vert="horz" lIns="91380" tIns="45692" rIns="91380" bIns="45692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692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– 84 994 тыс. руб.</a:t>
            </a:r>
          </a:p>
          <a:p>
            <a:pPr marL="45692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Доведено – 5 956 тыс. руб.</a:t>
            </a:r>
          </a:p>
          <a:p>
            <a:pPr marL="45692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(Заключен МК  от 30.08.2019г.  С ООО «М-Строй» на Устройство светофорных объектов). </a:t>
            </a:r>
          </a:p>
          <a:p>
            <a:pPr marL="45692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исполнения – 2021г.)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836712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2675932"/>
            <a:ext cx="6491848" cy="36333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779916" y="6525344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96237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79638"/>
            <a:ext cx="9144000" cy="757074"/>
          </a:xfrm>
          <a:prstGeom prst="rect">
            <a:avLst/>
          </a:prstGeom>
        </p:spPr>
        <p:txBody>
          <a:bodyPr wrap="square" lIns="91380" tIns="45692" rIns="91380" bIns="45692">
            <a:spAutoFit/>
          </a:bodyPr>
          <a:lstStyle/>
          <a:p>
            <a:pPr algn="ctr" defTabSz="913707">
              <a:lnSpc>
                <a:spcPct val="90000"/>
              </a:lnSpc>
              <a:spcBef>
                <a:spcPts val="750"/>
              </a:spcBef>
              <a:buSzPct val="80000"/>
              <a:tabLst>
                <a:tab pos="202749" algn="l"/>
              </a:tabLst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Приобретение и установка ограничивающих пешеходных ограждений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4401" y="4011879"/>
            <a:ext cx="4688079" cy="229744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313218" y="1793072"/>
            <a:ext cx="4297484" cy="1938936"/>
          </a:xfrm>
          <a:prstGeom prst="rect">
            <a:avLst/>
          </a:prstGeom>
        </p:spPr>
        <p:txBody>
          <a:bodyPr wrap="square" lIns="91380" tIns="45692" rIns="91380" bIns="45692">
            <a:spAutoFit/>
          </a:bodyPr>
          <a:lstStyle/>
          <a:p>
            <a:pPr marL="45692" algn="ctr" defTabSz="914400">
              <a:buSzPct val="80000"/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Доведено – 2 263 тыс. руб.</a:t>
            </a:r>
          </a:p>
          <a:p>
            <a:pPr marL="45692" algn="ctr" defTabSz="914400">
              <a:buSzPct val="80000"/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10 046 тыс. руб.</a:t>
            </a:r>
          </a:p>
          <a:p>
            <a:pPr marL="45692" algn="ctr" defTabSz="914400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(на оплату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МК  с ООО «М-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Строй»от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30.08.2019г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  </a:t>
            </a:r>
          </a:p>
          <a:p>
            <a:pPr marL="45692" algn="ctr" defTabSz="914400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692" algn="ctr" defTabSz="914400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исполнения – 2021г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908720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779916" y="6525344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321" y="4011879"/>
            <a:ext cx="3539599" cy="22974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321" y="1500273"/>
            <a:ext cx="3539599" cy="22167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54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700808"/>
            <a:ext cx="9144004" cy="707821"/>
          </a:xfrm>
          <a:prstGeom prst="rect">
            <a:avLst/>
          </a:prstGeom>
          <a:solidFill>
            <a:srgbClr val="EBF8FF"/>
          </a:solidFill>
          <a:effectLst>
            <a:softEdge rad="635000"/>
          </a:effectLst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Общая потребность </a:t>
            </a:r>
            <a:b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финансирование первоочередных мероприятий </a:t>
            </a:r>
            <a:r>
              <a:rPr lang="ru-RU" sz="2000" b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42 888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12659" y="-131321"/>
            <a:ext cx="9289032" cy="1646540"/>
          </a:xfrm>
          <a:prstGeom prst="rect">
            <a:avLst/>
          </a:prstGeom>
          <a:solidFill>
            <a:srgbClr val="EBF8FF"/>
          </a:solidFill>
          <a:effectLst>
            <a:softEdge rad="635000"/>
          </a:effectLst>
        </p:spPr>
        <p:txBody>
          <a:bodyPr vert="horz" wrap="square" lIns="91372" tIns="45688" rIns="91372" bIns="45688" rtlCol="0" anchor="ctr">
            <a:spAutoFit/>
          </a:bodyPr>
          <a:lstStyle>
            <a:lvl1pPr algn="ctr" defTabSz="913707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ts val="750"/>
              </a:spcBef>
              <a:buSzPct val="80000"/>
              <a:tabLst>
                <a:tab pos="202749" algn="l"/>
              </a:tabLst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  <a:t>Первоочередные мероприятия 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  <a:ea typeface="+mn-ea"/>
              <a:cs typeface="+mn-cs"/>
            </a:endParaRPr>
          </a:p>
          <a:p>
            <a:pPr>
              <a:lnSpc>
                <a:spcPct val="90000"/>
              </a:lnSpc>
              <a:spcBef>
                <a:spcPts val="750"/>
              </a:spcBef>
              <a:buSzPct val="80000"/>
              <a:tabLst>
                <a:tab pos="202749" algn="l"/>
              </a:tabLst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  <a:t>по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  <a:t>подпрограмме</a:t>
            </a:r>
          </a:p>
          <a:p>
            <a:pPr>
              <a:lnSpc>
                <a:spcPct val="90000"/>
              </a:lnSpc>
              <a:spcBef>
                <a:spcPts val="750"/>
              </a:spcBef>
              <a:buSzPct val="80000"/>
              <a:tabLst>
                <a:tab pos="202749" algn="l"/>
              </a:tabLst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  <a:t>«Повышение безопасности дорожного движения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  <a:t>»</a:t>
            </a:r>
          </a:p>
          <a:p>
            <a:pPr>
              <a:lnSpc>
                <a:spcPct val="90000"/>
              </a:lnSpc>
              <a:spcBef>
                <a:spcPts val="750"/>
              </a:spcBef>
              <a:buSzPct val="80000"/>
              <a:tabLst>
                <a:tab pos="202749" algn="l"/>
              </a:tabLst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  <a:t>( не обеспеченные финансированием)</a:t>
            </a:r>
            <a:endParaRPr lang="ru-RU" sz="1800" b="1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8268" y="1515219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779916" y="6381328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  <p:pic>
        <p:nvPicPr>
          <p:cNvPr id="8" name="Picture 6" descr="\\192.168.102.1\netshare\Общая\Общая\презентация для бюджета\11.3 и 11.4\пеш переход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4" y="2831119"/>
            <a:ext cx="5544617" cy="311816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3356992"/>
            <a:ext cx="2692764" cy="20162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133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908720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 defTabSz="878632"/>
            <a:endParaRPr lang="ru-RU" sz="170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79916" y="6453336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 defTabSz="878632"/>
            <a:endParaRPr lang="ru-RU" sz="1700">
              <a:solidFill>
                <a:prstClr val="white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72007"/>
            <a:ext cx="9144000" cy="764705"/>
          </a:xfrm>
          <a:prstGeom prst="rect">
            <a:avLst/>
          </a:prstGeom>
        </p:spPr>
        <p:txBody>
          <a:bodyPr vert="horz" lIns="91418" tIns="45708" rIns="91418" bIns="45708" rtlCol="0" anchor="ctr">
            <a:noAutofit/>
          </a:bodyPr>
          <a:lstStyle>
            <a:lvl1pPr algn="ctr" defTabSz="914184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dirty="0">
                <a:solidFill>
                  <a:srgbClr val="376092"/>
                </a:solidFill>
                <a:latin typeface="Georgia" panose="02040502050405020303" pitchFamily="18" charset="0"/>
              </a:rPr>
              <a:t> </a:t>
            </a:r>
            <a:r>
              <a:rPr lang="ru-RU" sz="2400" b="1" dirty="0">
                <a:solidFill>
                  <a:srgbClr val="376092"/>
                </a:solidFill>
                <a:latin typeface="Georgia" panose="02040502050405020303" pitchFamily="18" charset="0"/>
              </a:rPr>
              <a:t>Мероприятия по устранению очагов аварийности в соответствии с </a:t>
            </a:r>
            <a:r>
              <a:rPr lang="ru-RU" sz="2400" b="1" dirty="0" smtClean="0">
                <a:solidFill>
                  <a:srgbClr val="376092"/>
                </a:solidFill>
                <a:latin typeface="Georgia" panose="02040502050405020303" pitchFamily="18" charset="0"/>
              </a:rPr>
              <a:t>распоряжением </a:t>
            </a:r>
            <a:r>
              <a:rPr lang="ru-RU" sz="2400" b="1" dirty="0">
                <a:solidFill>
                  <a:srgbClr val="376092"/>
                </a:solidFill>
                <a:latin typeface="Georgia" panose="02040502050405020303" pitchFamily="18" charset="0"/>
              </a:rPr>
              <a:t>СО от 01.07.19 №</a:t>
            </a:r>
            <a:r>
              <a:rPr lang="ru-RU" sz="2400" b="1" dirty="0" smtClean="0">
                <a:solidFill>
                  <a:srgbClr val="376092"/>
                </a:solidFill>
                <a:latin typeface="Georgia" panose="02040502050405020303" pitchFamily="18" charset="0"/>
              </a:rPr>
              <a:t>639-р</a:t>
            </a:r>
            <a:endParaRPr lang="ru-RU" sz="2400" dirty="0">
              <a:solidFill>
                <a:srgbClr val="376092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971322"/>
              </p:ext>
            </p:extLst>
          </p:nvPr>
        </p:nvGraphicFramePr>
        <p:xfrm>
          <a:off x="251520" y="1253485"/>
          <a:ext cx="8640960" cy="2301240"/>
        </p:xfrm>
        <a:graphic>
          <a:graphicData uri="http://schemas.openxmlformats.org/drawingml/2006/table">
            <a:tbl>
              <a:tblPr/>
              <a:tblGrid>
                <a:gridCol w="5760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8407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Изготовление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дорожных знаков и выполнение работ по их установке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14 577,0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Устройство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светофорного объекта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776,0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Изготовление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пешеходных ограничивающих ограждений и выполнение работ по их установке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Устройство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островков безопасности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1 797,0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527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Ликвидация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въездов и парковочных карманов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Установка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дорожной разметке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делиниаторов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10 846,0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37160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Итого (</a:t>
                      </a:r>
                      <a:r>
                        <a:rPr lang="ru-RU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.) 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28 987,0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33854631"/>
                  </a:ext>
                </a:extLst>
              </a:tr>
            </a:tbl>
          </a:graphicData>
        </a:graphic>
      </p:graphicFrame>
      <p:pic>
        <p:nvPicPr>
          <p:cNvPr id="8" name="Picture 1" descr="\\192.168.102.1\netshare\Общая\Общая\презентация для бюджета\10\дилиниаторы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806" y="3717032"/>
            <a:ext cx="2057994" cy="130085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\\192.168.102.1\netshare\Общая\Общая\презентация для бюджета\10\изготовление знаков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8104" y="3934133"/>
            <a:ext cx="2294336" cy="237518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\\192.168.102.1\netshare\Общая\Общая\презентация для бюджета\10\островок без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745" y="5115159"/>
            <a:ext cx="2057055" cy="14979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\\192.168.102.1\netshare\Общая\Общая\презентация для бюджета\10\устройство светофора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3934133"/>
            <a:ext cx="1779098" cy="237518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4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07238851"/>
              </p:ext>
            </p:extLst>
          </p:nvPr>
        </p:nvGraphicFramePr>
        <p:xfrm>
          <a:off x="-26040" y="444416"/>
          <a:ext cx="8990528" cy="6368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07504" y="16021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967"/>
            <a:r>
              <a:rPr lang="ru-RU" sz="2400" b="1" dirty="0" smtClean="0">
                <a:solidFill>
                  <a:srgbClr val="4F81BD">
                    <a:lumMod val="75000"/>
                  </a:srgbClr>
                </a:solidFill>
                <a:latin typeface="Georgia" panose="02040502050405020303" pitchFamily="18" charset="0"/>
              </a:rPr>
              <a:t>М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униципаль</a:t>
            </a:r>
            <a:r>
              <a:rPr lang="ru-RU" sz="2400" b="1" dirty="0" smtClean="0">
                <a:solidFill>
                  <a:srgbClr val="4F81BD">
                    <a:lumMod val="75000"/>
                  </a:srgbClr>
                </a:solidFill>
                <a:latin typeface="Georgia" panose="02040502050405020303" pitchFamily="18" charset="0"/>
              </a:rPr>
              <a:t>ные программы департамента</a:t>
            </a:r>
            <a:endParaRPr lang="ru-RU" sz="2400" b="1" dirty="0">
              <a:solidFill>
                <a:srgbClr val="4F81BD">
                  <a:lumMod val="75000"/>
                </a:srgbClr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764704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700" rIns="91396" bIns="45700" rtlCol="0" anchor="ctr"/>
          <a:lstStyle/>
          <a:p>
            <a:pPr algn="ctr" defTabSz="913967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4283968" y="1844824"/>
            <a:ext cx="52180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4330317" y="5274738"/>
            <a:ext cx="52180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79916" y="6525344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0018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772816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 defTabSz="878632"/>
            <a:endParaRPr lang="ru-RU" sz="1700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79916" y="6525344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 defTabSz="878632"/>
            <a:endParaRPr lang="ru-RU" sz="1700">
              <a:solidFill>
                <a:prstClr val="white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116632"/>
            <a:ext cx="9144000" cy="1512168"/>
          </a:xfrm>
          <a:prstGeom prst="rect">
            <a:avLst/>
          </a:prstGeom>
        </p:spPr>
        <p:txBody>
          <a:bodyPr vert="horz" lIns="91418" tIns="45708" rIns="91418" bIns="45708" rtlCol="0" anchor="ctr">
            <a:noAutofit/>
          </a:bodyPr>
          <a:lstStyle>
            <a:lvl1pPr algn="ctr" defTabSz="914184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3707">
              <a:lnSpc>
                <a:spcPct val="90000"/>
              </a:lnSpc>
              <a:spcBef>
                <a:spcPts val="750"/>
              </a:spcBef>
              <a:buSzPct val="80000"/>
              <a:tabLst>
                <a:tab pos="202749" algn="l"/>
              </a:tabLst>
            </a:pPr>
            <a:r>
              <a:rPr lang="ru-RU" sz="2400" b="1" dirty="0">
                <a:solidFill>
                  <a:srgbClr val="376092"/>
                </a:solidFill>
                <a:latin typeface="Georgia" panose="02040502050405020303" pitchFamily="18" charset="0"/>
              </a:rPr>
              <a:t>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  <a:t>Мероприятия по устранению недостатков, выявленных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  <a:t>О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  <a:t>ГИБДД в ходе обследования эксплуатационного состояния УДС по маршрутам следования школьных автобусов и в местах расположения образовательных учреждений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506124"/>
              </p:ext>
            </p:extLst>
          </p:nvPr>
        </p:nvGraphicFramePr>
        <p:xfrm>
          <a:off x="467544" y="2132856"/>
          <a:ext cx="8208912" cy="2248795"/>
        </p:xfrm>
        <a:graphic>
          <a:graphicData uri="http://schemas.openxmlformats.org/drawingml/2006/table">
            <a:tbl>
              <a:tblPr/>
              <a:tblGrid>
                <a:gridCol w="466718">
                  <a:extLst>
                    <a:ext uri="{9D8B030D-6E8A-4147-A177-3AD203B41FA5}">
                      <a16:colId xmlns="" xmlns:a16="http://schemas.microsoft.com/office/drawing/2014/main" val="3116099476"/>
                    </a:ext>
                  </a:extLst>
                </a:gridCol>
                <a:gridCol w="6662074">
                  <a:extLst>
                    <a:ext uri="{9D8B030D-6E8A-4147-A177-3AD203B41FA5}">
                      <a16:colId xmlns="" xmlns:a16="http://schemas.microsoft.com/office/drawing/2014/main" val="1585139530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1028903642"/>
                    </a:ext>
                  </a:extLst>
                </a:gridCol>
              </a:tblGrid>
              <a:tr h="3407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Ремонт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дворовых территорий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многоквартирных домов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 проездов к дворовым территориям</a:t>
                      </a:r>
                    </a:p>
                  </a:txBody>
                  <a:tcPr marL="8942" marR="8942" marT="89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1 408,0</a:t>
                      </a: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41533167"/>
                  </a:ext>
                </a:extLst>
              </a:tr>
              <a:tr h="1986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Устройство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ИДН</a:t>
                      </a:r>
                    </a:p>
                  </a:txBody>
                  <a:tcPr marL="8942" marR="8942" marT="89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1 209,0</a:t>
                      </a: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41021156"/>
                  </a:ext>
                </a:extLst>
              </a:tr>
              <a:tr h="1986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Проектирование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переноса ООТ</a:t>
                      </a:r>
                    </a:p>
                  </a:txBody>
                  <a:tcPr marL="8942" marR="8942" marT="89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532,0</a:t>
                      </a: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07975348"/>
                  </a:ext>
                </a:extLst>
              </a:tr>
              <a:tr h="1922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Устройство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светофорных объектов</a:t>
                      </a:r>
                    </a:p>
                  </a:txBody>
                  <a:tcPr marL="8942" marR="8942" marT="89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1 005,0</a:t>
                      </a: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1792157"/>
                  </a:ext>
                </a:extLst>
              </a:tr>
              <a:tr h="3928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Приобретение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пешеходных ограничивающих ограждений и выполнение работ по их установке</a:t>
                      </a:r>
                    </a:p>
                  </a:txBody>
                  <a:tcPr marL="8942" marR="8942" marT="89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612,0</a:t>
                      </a: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45270904"/>
                  </a:ext>
                </a:extLst>
              </a:tr>
              <a:tr h="257259">
                <a:tc gridSpan="2">
                  <a:txBody>
                    <a:bodyPr/>
                    <a:lstStyle/>
                    <a:p>
                      <a:pPr algn="r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Итого (</a:t>
                      </a:r>
                      <a:r>
                        <a:rPr lang="ru-RU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.)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42" marR="8942" marT="89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4 766,0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72019267"/>
                  </a:ext>
                </a:extLst>
              </a:tr>
            </a:tbl>
          </a:graphicData>
        </a:graphic>
      </p:graphicFrame>
      <p:pic>
        <p:nvPicPr>
          <p:cNvPr id="14" name="Picture 3" descr="\\192.168.102.1\netshare\Общая\Общая\презентация для бюджета\11.1 и 11.2\светофор у школ (2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0680" y="4684538"/>
            <a:ext cx="2843808" cy="169679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\\192.168.102.1\netshare\Общая\Общая\презентация для бюджета\11.3 и 11.4\перенос остановок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4684538"/>
            <a:ext cx="2736304" cy="169679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\\192.168.102.1\netshare\Общая\Общая\презентация для бюджета\10\установка пешеходного ограждения (2)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684538"/>
            <a:ext cx="2592288" cy="169679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5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764704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 defTabSz="878632"/>
            <a:endParaRPr lang="ru-RU" sz="170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79916" y="6525344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 defTabSz="878632"/>
            <a:endParaRPr lang="ru-RU" sz="1700">
              <a:solidFill>
                <a:prstClr val="white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-1"/>
            <a:ext cx="9144000" cy="764705"/>
          </a:xfrm>
          <a:prstGeom prst="rect">
            <a:avLst/>
          </a:prstGeom>
        </p:spPr>
        <p:txBody>
          <a:bodyPr vert="horz" lIns="91418" tIns="45708" rIns="91418" bIns="45708" rtlCol="0" anchor="ctr">
            <a:noAutofit/>
          </a:bodyPr>
          <a:lstStyle>
            <a:lvl1pPr algn="ctr" defTabSz="914184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tx2"/>
                </a:solidFill>
                <a:latin typeface="Georgia" panose="02040502050405020303" pitchFamily="18" charset="0"/>
              </a:rPr>
              <a:t>Мероприятия по обеспечению БДД в местах расположения образовательных </a:t>
            </a:r>
            <a:r>
              <a:rPr lang="ru-RU" sz="2400" b="1" dirty="0" smtClean="0">
                <a:solidFill>
                  <a:schemeClr val="tx2"/>
                </a:solidFill>
                <a:latin typeface="Georgia" panose="02040502050405020303" pitchFamily="18" charset="0"/>
              </a:rPr>
              <a:t>учреждений</a:t>
            </a:r>
            <a:endParaRPr lang="ru-RU" sz="2400" dirty="0">
              <a:solidFill>
                <a:schemeClr val="tx2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036429"/>
              </p:ext>
            </p:extLst>
          </p:nvPr>
        </p:nvGraphicFramePr>
        <p:xfrm>
          <a:off x="467542" y="901698"/>
          <a:ext cx="8435639" cy="3615499"/>
        </p:xfrm>
        <a:graphic>
          <a:graphicData uri="http://schemas.openxmlformats.org/drawingml/2006/table">
            <a:tbl>
              <a:tblPr/>
              <a:tblGrid>
                <a:gridCol w="6601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4851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2694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785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Мероприятия в местах расположения образовательных учреждений (обращения граждан): </a:t>
                      </a:r>
                      <a:endParaRPr lang="ru-RU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368300" indent="-190500" algn="l" fontAlgn="t">
                        <a:buFontTx/>
                        <a:buChar char="-"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МБУ «Лицей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76»; МБУ «Школа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73»; ОЦ «Школа».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42" marR="8942" marT="89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2 678,0</a:t>
                      </a: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61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1.1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 indent="0" algn="l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устройство ИДН</a:t>
                      </a: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257,0</a:t>
                      </a: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61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1.2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 indent="0" algn="l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устройство светофорного объекта</a:t>
                      </a: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2 421,0</a:t>
                      </a: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828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Устройство светофорного объекта в районе ООТ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«Театр Дилижанс»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 Приморскому б-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ру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 МКУ ДО ДМШ № 4</a:t>
                      </a:r>
                    </a:p>
                  </a:txBody>
                  <a:tcPr marL="8942" marR="8942" marT="89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654,0</a:t>
                      </a: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696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Мероприятия по устройству технических средств организации ДД по маршруту движения школьного автобуса для перевозки учащихся МБУ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«Школа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31»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4 803,0</a:t>
                      </a:r>
                    </a:p>
                  </a:txBody>
                  <a:tcPr marL="8942" marR="8942" marT="89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961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3.1.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42" marR="8942" marT="89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indent="0" algn="l" defTabSz="913707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Устройство ИДН вблизи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образовательных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учреждений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42" marR="8942" marT="89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70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1000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942" marR="8942" marT="89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96109"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42" marR="8942" marT="89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indent="0" algn="just" defTabSz="913707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                                                                   Итого (</a:t>
                      </a:r>
                      <a:r>
                        <a:rPr lang="ru-RU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.)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42" marR="8942" marT="89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70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9 135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42" marR="8942" marT="89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3073" name="Picture 1" descr="\\192.168.102.1\netshare\Общая\Общая\презентация для бюджета\11.1 и 11.2\идн  ушкол трапеция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4869160"/>
            <a:ext cx="2314958" cy="159299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\\192.168.102.1\netshare\Общая\Общая\презентация для бюджета\11.3 и 11.4\установка ограждени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996952" y="9909720"/>
            <a:ext cx="9753600" cy="748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860337"/>
            <a:ext cx="2533348" cy="1592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4860337"/>
            <a:ext cx="3035520" cy="15929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89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755576" y="1298756"/>
            <a:ext cx="7340860" cy="618075"/>
          </a:xfr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Доведено – 619 тыс. руб. </a:t>
            </a:r>
          </a:p>
          <a:p>
            <a:pPr>
              <a:spcBef>
                <a:spcPct val="0"/>
              </a:spcBef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Потребность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 2020 год –  34 376 тыс. руб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308" y="3246104"/>
            <a:ext cx="719390" cy="36579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555" y="1143680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 defTabSz="878632"/>
            <a:endParaRPr lang="ru-RU" sz="170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79916" y="6525344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 defTabSz="878632"/>
            <a:endParaRPr lang="ru-RU" sz="1700">
              <a:solidFill>
                <a:prstClr val="white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63408" y="2006116"/>
            <a:ext cx="3701080" cy="20681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3408" y="4158950"/>
            <a:ext cx="3701080" cy="21503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564904"/>
            <a:ext cx="4942886" cy="31683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83974" y="47273"/>
            <a:ext cx="8859099" cy="1124744"/>
          </a:xfrm>
          <a:prstGeom prst="rect">
            <a:avLst/>
          </a:prstGeom>
        </p:spPr>
        <p:txBody>
          <a:bodyPr vert="horz" lIns="91372" tIns="45688" rIns="91372" bIns="45688" rtlCol="0" anchor="ctr">
            <a:noAutofit/>
          </a:bodyPr>
          <a:lstStyle>
            <a:lvl1pPr algn="ctr" defTabSz="913707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  <a:t>Подпрограмма «Развитие автомобильных дорог городского округа Тольятти, расположенных в зоне застройки индивидуальными жилыми домами на 2014-2020 гг.»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291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8219258" cy="985227"/>
          </a:xfrm>
        </p:spPr>
        <p:txBody>
          <a:bodyPr>
            <a:noAutofit/>
          </a:bodyPr>
          <a:lstStyle/>
          <a:p>
            <a:pPr marL="0" indent="355600" algn="just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Отсыпка дорог асфальтогранулятом микрорайона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Тимофеевка-2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Центрального района г.о. Тольятти.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3772" y="1664804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5445224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Отсыпка дорог асфальтогранулятом в зоне застройки индивидуальными жилыми домами. </a:t>
            </a:r>
          </a:p>
          <a:p>
            <a:pPr indent="355600"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Потребность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- 21 297 тыс. руб. </a:t>
            </a:r>
          </a:p>
          <a:p>
            <a:pPr indent="355600" algn="just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83768" y="2924944"/>
            <a:ext cx="4547868" cy="2543299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779916" y="6525344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 defTabSz="878632"/>
            <a:endParaRPr lang="ru-RU" sz="1700">
              <a:solidFill>
                <a:prstClr val="white"/>
              </a:solidFill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200" b="1" dirty="0">
                <a:solidFill>
                  <a:schemeClr val="tx2"/>
                </a:solidFill>
                <a:latin typeface="Georgia" panose="02040502050405020303" pitchFamily="18" charset="0"/>
              </a:rPr>
              <a:t>Развитие автомобильных дорог, расположенных в зоне застройки индивидуальными жилыми </a:t>
            </a:r>
            <a:r>
              <a:rPr lang="ru-RU" sz="2200" b="1" dirty="0" smtClean="0">
                <a:solidFill>
                  <a:schemeClr val="tx2"/>
                </a:solidFill>
                <a:latin typeface="Georgia" panose="02040502050405020303" pitchFamily="18" charset="0"/>
              </a:rPr>
              <a:t>домами </a:t>
            </a:r>
            <a:r>
              <a:rPr lang="ru-RU" sz="2000" b="1" dirty="0" smtClean="0">
                <a:solidFill>
                  <a:schemeClr val="tx2"/>
                </a:solidFill>
                <a:latin typeface="Georgia" panose="02040502050405020303" pitchFamily="18" charset="0"/>
              </a:rPr>
              <a:t>(мероприятия не обеспеченные финансированием</a:t>
            </a:r>
            <a:r>
              <a:rPr lang="ru-RU" sz="2400" b="1" dirty="0" smtClean="0">
                <a:solidFill>
                  <a:schemeClr val="tx2"/>
                </a:solidFill>
                <a:latin typeface="Georgia" panose="02040502050405020303" pitchFamily="18" charset="0"/>
              </a:rPr>
              <a:t>)</a:t>
            </a:r>
            <a:endParaRPr lang="ru-RU" sz="2400" b="1" dirty="0">
              <a:solidFill>
                <a:schemeClr val="tx2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52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67544" y="836712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79916" y="6326415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0" y="72007"/>
            <a:ext cx="9144000" cy="764705"/>
          </a:xfrm>
          <a:prstGeom prst="rect">
            <a:avLst/>
          </a:prstGeom>
        </p:spPr>
        <p:txBody>
          <a:bodyPr vert="horz" lIns="91418" tIns="45708" rIns="91418" bIns="45708" rtlCol="0" anchor="ctr">
            <a:noAutofit/>
          </a:bodyPr>
          <a:lstStyle>
            <a:lvl1pPr algn="ctr" defTabSz="914184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376092"/>
                </a:solidFill>
                <a:latin typeface="Georgia" panose="02040502050405020303" pitchFamily="18" charset="0"/>
              </a:rPr>
              <a:t>Подпрограмма</a:t>
            </a:r>
          </a:p>
          <a:p>
            <a:r>
              <a:rPr lang="ru-RU" sz="2400" b="1" dirty="0" smtClean="0">
                <a:solidFill>
                  <a:srgbClr val="376092"/>
                </a:solidFill>
                <a:latin typeface="Georgia" panose="02040502050405020303" pitchFamily="18" charset="0"/>
              </a:rPr>
              <a:t>«Развитие </a:t>
            </a:r>
            <a:r>
              <a:rPr lang="ru-RU" sz="2400" b="1" dirty="0">
                <a:solidFill>
                  <a:srgbClr val="376092"/>
                </a:solidFill>
                <a:latin typeface="Georgia" panose="02040502050405020303" pitchFamily="18" charset="0"/>
              </a:rPr>
              <a:t>городского пассажирского </a:t>
            </a:r>
            <a:r>
              <a:rPr lang="ru-RU" sz="2400" b="1" dirty="0" smtClean="0">
                <a:solidFill>
                  <a:srgbClr val="376092"/>
                </a:solidFill>
                <a:latin typeface="Georgia" panose="02040502050405020303" pitchFamily="18" charset="0"/>
              </a:rPr>
              <a:t>транспорта»</a:t>
            </a:r>
            <a:endParaRPr lang="ru-RU" sz="2400" dirty="0">
              <a:solidFill>
                <a:srgbClr val="376092"/>
              </a:solidFill>
              <a:latin typeface="Trebuchet MS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109124686"/>
              </p:ext>
            </p:extLst>
          </p:nvPr>
        </p:nvGraphicFramePr>
        <p:xfrm>
          <a:off x="251520" y="1700808"/>
          <a:ext cx="8640959" cy="47336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107504" y="1062725"/>
            <a:ext cx="91440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Доведено (утверждено)-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322 092 тыс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327 968 тыс. руб.</a:t>
            </a:r>
          </a:p>
          <a:p>
            <a:pPr algn="ctr"/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17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0" tIns="45692" rIns="91380" bIns="45692"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28040" y="5280666"/>
            <a:ext cx="2860791" cy="707830"/>
          </a:xfrm>
          <a:prstGeom prst="rect">
            <a:avLst/>
          </a:prstGeom>
          <a:noFill/>
        </p:spPr>
        <p:txBody>
          <a:bodyPr wrap="none" lIns="91380" tIns="45692" rIns="91380" bIns="45692" rtlCol="0">
            <a:spAutoFit/>
          </a:bodyPr>
          <a:lstStyle/>
          <a:p>
            <a:pPr algn="ctr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Количество маршрутов, </a:t>
            </a:r>
          </a:p>
          <a:p>
            <a:pPr algn="ctr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всего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80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шт.</a:t>
            </a: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2674429971"/>
              </p:ext>
            </p:extLst>
          </p:nvPr>
        </p:nvGraphicFramePr>
        <p:xfrm>
          <a:off x="769257" y="2714584"/>
          <a:ext cx="4666839" cy="30729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4958223" y="3317559"/>
            <a:ext cx="1846025" cy="6154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lIns="91380" tIns="45692" rIns="91380" bIns="45692" rtlCol="0">
            <a:spAutoFit/>
          </a:bodyPr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всеми льготами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маршрутов</a:t>
            </a:r>
          </a:p>
        </p:txBody>
      </p:sp>
      <p:cxnSp>
        <p:nvCxnSpPr>
          <p:cNvPr id="47" name="Прямая соединительная линия 46"/>
          <p:cNvCxnSpPr>
            <a:endCxn id="46" idx="1"/>
          </p:cNvCxnSpPr>
          <p:nvPr/>
        </p:nvCxnSpPr>
        <p:spPr>
          <a:xfrm flipV="1">
            <a:off x="4427984" y="3625308"/>
            <a:ext cx="530239" cy="3687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 flipH="1">
            <a:off x="395536" y="1551224"/>
            <a:ext cx="2017649" cy="11017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lIns="91380" tIns="45692" rIns="91380" bIns="45692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действуют социальные карты жителя Самарской области</a:t>
            </a:r>
          </a:p>
          <a:p>
            <a:pPr algn="ctr">
              <a:lnSpc>
                <a:spcPct val="80000"/>
              </a:lnSpc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маршрутов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2" name="Прямая соединительная линия 51"/>
          <p:cNvCxnSpPr>
            <a:endCxn id="51" idx="2"/>
          </p:cNvCxnSpPr>
          <p:nvPr/>
        </p:nvCxnSpPr>
        <p:spPr>
          <a:xfrm flipH="1" flipV="1">
            <a:off x="1404360" y="2653008"/>
            <a:ext cx="647360" cy="9742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Заголовок 1"/>
          <p:cNvSpPr txBox="1">
            <a:spLocks/>
          </p:cNvSpPr>
          <p:nvPr/>
        </p:nvSpPr>
        <p:spPr>
          <a:xfrm>
            <a:off x="467545" y="72007"/>
            <a:ext cx="8187558" cy="764705"/>
          </a:xfrm>
          <a:prstGeom prst="rect">
            <a:avLst/>
          </a:prstGeom>
        </p:spPr>
        <p:txBody>
          <a:bodyPr vert="horz" lIns="91418" tIns="45708" rIns="91418" bIns="45708" rtlCol="0" anchor="ctr">
            <a:noAutofit/>
          </a:bodyPr>
          <a:lstStyle>
            <a:lvl1pPr algn="ctr" defTabSz="914184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376092"/>
                </a:solidFill>
                <a:latin typeface="Georgia" panose="02040502050405020303" pitchFamily="18" charset="0"/>
              </a:rPr>
              <a:t>Доступность проезда для льготной </a:t>
            </a:r>
          </a:p>
          <a:p>
            <a:r>
              <a:rPr lang="ru-RU" sz="2400" b="1" dirty="0" smtClean="0">
                <a:solidFill>
                  <a:srgbClr val="376092"/>
                </a:solidFill>
                <a:latin typeface="Georgia" panose="02040502050405020303" pitchFamily="18" charset="0"/>
              </a:rPr>
              <a:t>категории граждан</a:t>
            </a:r>
            <a:endParaRPr lang="ru-RU" sz="2400" dirty="0">
              <a:solidFill>
                <a:srgbClr val="376092"/>
              </a:solidFill>
            </a:endParaRPr>
          </a:p>
        </p:txBody>
      </p:sp>
      <p:pic>
        <p:nvPicPr>
          <p:cNvPr id="21" name="Picture 2" descr="https://www.s-otk.ru/images/card-sk-new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9855" y="5109566"/>
            <a:ext cx="1327610" cy="839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s://www.s-otk.ru/images/scooltogliatti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9855" y="4149080"/>
            <a:ext cx="1327610" cy="839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https://www.s-otk.ru/images/card-betk-new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9855" y="3196837"/>
            <a:ext cx="1327610" cy="839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https://www.s-otk.ru/images/card-etk-new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8987" y="2276872"/>
            <a:ext cx="1368478" cy="865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suprema63.ru/msdr/images/portal/card/info/1.pn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5" t="3492" r="1910" b="4621"/>
          <a:stretch/>
        </p:blipFill>
        <p:spPr bwMode="auto">
          <a:xfrm>
            <a:off x="7228540" y="1321784"/>
            <a:ext cx="1368478" cy="84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3779916" y="6381328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 defTabSz="878632"/>
            <a:endParaRPr lang="ru-RU" sz="1700">
              <a:solidFill>
                <a:prstClr val="white"/>
              </a:solidFill>
            </a:endParaRPr>
          </a:p>
        </p:txBody>
      </p:sp>
      <p:sp>
        <p:nvSpPr>
          <p:cNvPr id="9" name="Левая фигурная скобка 8"/>
          <p:cNvSpPr/>
          <p:nvPr/>
        </p:nvSpPr>
        <p:spPr>
          <a:xfrm>
            <a:off x="6895898" y="1321784"/>
            <a:ext cx="363957" cy="4627496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67544" y="908720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34" name="TextBox 1"/>
          <p:cNvSpPr txBox="1"/>
          <p:nvPr/>
        </p:nvSpPr>
        <p:spPr>
          <a:xfrm>
            <a:off x="1522884" y="3662868"/>
            <a:ext cx="453820" cy="37368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37,5%</a:t>
            </a:r>
          </a:p>
        </p:txBody>
      </p:sp>
      <p:sp>
        <p:nvSpPr>
          <p:cNvPr id="35" name="TextBox 1"/>
          <p:cNvSpPr txBox="1"/>
          <p:nvPr/>
        </p:nvSpPr>
        <p:spPr>
          <a:xfrm>
            <a:off x="3553006" y="3962238"/>
            <a:ext cx="453820" cy="37368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62,5%</a:t>
            </a:r>
          </a:p>
        </p:txBody>
      </p:sp>
    </p:spTree>
    <p:extLst>
      <p:ext uri="{BB962C8B-B14F-4D97-AF65-F5344CB8AC3E}">
        <p14:creationId xmlns:p14="http://schemas.microsoft.com/office/powerpoint/2010/main" val="77744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836712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79916" y="6326415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7" name="Диаграмма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425644"/>
              </p:ext>
            </p:extLst>
          </p:nvPr>
        </p:nvGraphicFramePr>
        <p:xfrm>
          <a:off x="203291" y="960314"/>
          <a:ext cx="8788248" cy="564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1"/>
          <p:cNvSpPr txBox="1"/>
          <p:nvPr/>
        </p:nvSpPr>
        <p:spPr>
          <a:xfrm>
            <a:off x="1366549" y="3889498"/>
            <a:ext cx="453820" cy="40359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44%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339752" y="4653136"/>
            <a:ext cx="453820" cy="40359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7%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3635896" y="3861048"/>
            <a:ext cx="453820" cy="40359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49%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-1"/>
            <a:ext cx="9144004" cy="764705"/>
          </a:xfrm>
          <a:prstGeom prst="rect">
            <a:avLst/>
          </a:prstGeom>
        </p:spPr>
        <p:txBody>
          <a:bodyPr vert="horz" lIns="91418" tIns="45708" rIns="91418" bIns="45708" rtlCol="0" anchor="ctr">
            <a:noAutofit/>
          </a:bodyPr>
          <a:lstStyle>
            <a:lvl1pPr algn="ctr" defTabSz="914184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376092"/>
                </a:solidFill>
                <a:latin typeface="Georgia" panose="02040502050405020303" pitchFamily="18" charset="0"/>
              </a:rPr>
              <a:t>Субсидии юридическим лицам, индивидуальным предпринимателям, физическим лицам</a:t>
            </a:r>
            <a:endParaRPr lang="ru-RU" sz="2400" dirty="0">
              <a:solidFill>
                <a:srgbClr val="376092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268760"/>
            <a:ext cx="91440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Доведено -  на субсидии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26 509 тыс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в том числе:</a:t>
            </a:r>
          </a:p>
        </p:txBody>
      </p:sp>
    </p:spTree>
    <p:extLst>
      <p:ext uri="{BB962C8B-B14F-4D97-AF65-F5344CB8AC3E}">
        <p14:creationId xmlns:p14="http://schemas.microsoft.com/office/powerpoint/2010/main" val="122283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908720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700" rIns="91396" bIns="45700" rtlCol="0" anchor="ctr"/>
          <a:lstStyle/>
          <a:p>
            <a:pPr algn="ctr" defTabSz="913967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41224"/>
            <a:ext cx="9144000" cy="830956"/>
          </a:xfrm>
          <a:prstGeom prst="rect">
            <a:avLst/>
          </a:prstGeom>
          <a:noFill/>
          <a:effectLst/>
        </p:spPr>
        <p:txBody>
          <a:bodyPr wrap="square" lIns="91396" tIns="45700" rIns="91396" bIns="45700" rtlCol="0">
            <a:spAutoFit/>
          </a:bodyPr>
          <a:lstStyle/>
          <a:p>
            <a:pPr algn="ctr" defTabSz="913967"/>
            <a:r>
              <a:rPr lang="ru-RU" sz="2400" b="1" dirty="0" smtClean="0">
                <a:solidFill>
                  <a:srgbClr val="4F81BD">
                    <a:lumMod val="75000"/>
                  </a:srgbClr>
                </a:solidFill>
                <a:latin typeface="Georgia" panose="02040502050405020303" pitchFamily="18" charset="0"/>
              </a:rPr>
              <a:t>Лизинговые платежи по приобретенным </a:t>
            </a:r>
            <a:r>
              <a:rPr lang="ru-RU" sz="2400" b="1" dirty="0">
                <a:solidFill>
                  <a:srgbClr val="4F81BD">
                    <a:lumMod val="75000"/>
                  </a:srgbClr>
                </a:solidFill>
                <a:latin typeface="Georgia" panose="02040502050405020303" pitchFamily="18" charset="0"/>
              </a:rPr>
              <a:t>в 2015 году 60 </a:t>
            </a:r>
            <a:r>
              <a:rPr lang="ru-RU" sz="2400" b="1" dirty="0" smtClean="0">
                <a:solidFill>
                  <a:srgbClr val="4F81BD">
                    <a:lumMod val="75000"/>
                  </a:srgbClr>
                </a:solidFill>
                <a:latin typeface="Georgia" panose="02040502050405020303" pitchFamily="18" charset="0"/>
              </a:rPr>
              <a:t>автобусам, работающим </a:t>
            </a:r>
            <a:r>
              <a:rPr lang="ru-RU" sz="2400" b="1" dirty="0">
                <a:solidFill>
                  <a:srgbClr val="4F81BD">
                    <a:lumMod val="75000"/>
                  </a:srgbClr>
                </a:solidFill>
                <a:latin typeface="Georgia" panose="02040502050405020303" pitchFamily="18" charset="0"/>
              </a:rPr>
              <a:t>на газомоторном топливе </a:t>
            </a:r>
            <a:r>
              <a:rPr lang="ru-RU" sz="2400" b="1" dirty="0" smtClean="0">
                <a:solidFill>
                  <a:srgbClr val="4F81BD">
                    <a:lumMod val="75000"/>
                  </a:srgbClr>
                </a:solidFill>
                <a:latin typeface="Georgia" panose="02040502050405020303" pitchFamily="18" charset="0"/>
              </a:rPr>
              <a:t> </a:t>
            </a:r>
            <a:endParaRPr lang="ru-RU" sz="2400" b="1" dirty="0">
              <a:solidFill>
                <a:srgbClr val="4F81BD">
                  <a:lumMod val="75000"/>
                </a:srgbClr>
              </a:solidFill>
              <a:latin typeface="Georgia" panose="02040502050405020303" pitchFamily="18" charset="0"/>
            </a:endParaRPr>
          </a:p>
        </p:txBody>
      </p:sp>
      <p:pic>
        <p:nvPicPr>
          <p:cNvPr id="15" name="Содержимое 8" descr="слайд 28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1315786"/>
            <a:ext cx="4986556" cy="33940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0" y="4941168"/>
            <a:ext cx="9144004" cy="1241231"/>
          </a:xfrm>
          <a:prstGeom prst="rect">
            <a:avLst/>
          </a:prstGeom>
        </p:spPr>
        <p:txBody>
          <a:bodyPr vert="horz" lIns="91396" tIns="45700" rIns="91396" bIns="45700" rtlCol="0" anchor="t">
            <a:noAutofit/>
          </a:bodyPr>
          <a:lstStyle>
            <a:defPPr>
              <a:defRPr lang="en-US"/>
            </a:defPPr>
            <a:lvl1pPr indent="0">
              <a:lnSpc>
                <a:spcPct val="90000"/>
              </a:lnSpc>
              <a:spcBef>
                <a:spcPts val="1000"/>
              </a:spcBef>
              <a:buSzPct val="80000"/>
              <a:buFont typeface="Arial" pitchFamily="34" charset="0"/>
              <a:buNone/>
              <a:defRPr sz="2200" b="1">
                <a:solidFill>
                  <a:srgbClr val="3F007E"/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SzPct val="80000"/>
              <a:buFont typeface="Arial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SzPct val="80000"/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SzPct val="80000"/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SzPct val="80000"/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indent="447675" algn="ctr" defTabSz="913967">
              <a:lnSpc>
                <a:spcPct val="100000"/>
              </a:lnSpc>
              <a:spcBef>
                <a:spcPts val="0"/>
              </a:spcBef>
            </a:pPr>
            <a:r>
              <a:rPr lang="ru-RU" sz="2000" b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 ООО «НООТ» заключен МК на приобретение 60 </a:t>
            </a:r>
            <a:r>
              <a:rPr lang="ru-RU" sz="2000" b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низкопольных</a:t>
            </a:r>
            <a:r>
              <a:rPr lang="ru-RU" sz="2000" b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автобусов</a:t>
            </a:r>
          </a:p>
          <a:p>
            <a:pPr indent="447675" algn="ctr" defTabSz="913967">
              <a:lnSpc>
                <a:spcPct val="100000"/>
              </a:lnSpc>
              <a:spcBef>
                <a:spcPts val="0"/>
              </a:spcBef>
            </a:pPr>
            <a:r>
              <a:rPr lang="ru-RU" sz="2000" b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на сумму –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714 079,0</a:t>
            </a:r>
            <a:r>
              <a:rPr lang="ru-RU" sz="2000" b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тыс. руб</a:t>
            </a:r>
            <a:r>
              <a:rPr lang="ru-RU" sz="2000" b="0" dirty="0" smtClean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  <a:p>
            <a:pPr indent="447675" algn="ctr" defTabSz="913967">
              <a:lnSpc>
                <a:spcPct val="100000"/>
              </a:lnSpc>
              <a:spcBef>
                <a:spcPts val="0"/>
              </a:spcBef>
            </a:pPr>
            <a:r>
              <a:rPr lang="ru-RU" sz="2000" b="0" dirty="0" smtClean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Стоимость </a:t>
            </a:r>
            <a:r>
              <a:rPr lang="ru-RU" sz="2000" b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одного автобуса с учётом лизинговых платежей –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11 901</a:t>
            </a:r>
            <a:r>
              <a:rPr lang="ru-RU" sz="2000" b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тыс. руб</a:t>
            </a:r>
            <a:r>
              <a:rPr lang="ru-RU" sz="2000" b="0" dirty="0" smtClean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  <a:p>
            <a:pPr indent="447675" algn="ctr" defTabSz="913967">
              <a:lnSpc>
                <a:spcPct val="100000"/>
              </a:lnSpc>
              <a:spcBef>
                <a:spcPts val="0"/>
              </a:spcBef>
            </a:pPr>
            <a:r>
              <a:rPr lang="ru-RU" sz="2000" b="0" dirty="0" smtClean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Лизинговые </a:t>
            </a:r>
            <a:r>
              <a:rPr lang="ru-RU" sz="2000" b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платежи на </a:t>
            </a:r>
            <a:r>
              <a:rPr lang="ru-RU" sz="2000" b="0" dirty="0" smtClean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2020 </a:t>
            </a:r>
            <a:r>
              <a:rPr lang="ru-RU" sz="2000" b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год –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80 931,0  </a:t>
            </a:r>
            <a:r>
              <a:rPr lang="ru-RU" sz="2000" b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тыс. руб.</a:t>
            </a:r>
          </a:p>
          <a:p>
            <a:pPr algn="r" defTabSz="913967"/>
            <a:r>
              <a:rPr lang="ru-RU" sz="1500" b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</a:p>
          <a:p>
            <a:pPr algn="r" defTabSz="913967"/>
            <a:r>
              <a:rPr lang="ru-RU" sz="1500" b="0" dirty="0">
                <a:solidFill>
                  <a:srgbClr val="1F497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779916" y="6453336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47038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67544" y="836712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 defTabSz="878632"/>
            <a:endParaRPr lang="ru-RU" sz="1700">
              <a:solidFill>
                <a:prstClr val="white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0" y="-1"/>
            <a:ext cx="9144000" cy="764705"/>
          </a:xfrm>
          <a:prstGeom prst="rect">
            <a:avLst/>
          </a:prstGeom>
        </p:spPr>
        <p:txBody>
          <a:bodyPr vert="horz" lIns="91418" tIns="45708" rIns="91418" bIns="45708" rtlCol="0" anchor="ctr">
            <a:noAutofit/>
          </a:bodyPr>
          <a:lstStyle>
            <a:lvl1pPr algn="ctr" defTabSz="914184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376092"/>
                </a:solidFill>
                <a:latin typeface="Georgia" panose="02040502050405020303" pitchFamily="18" charset="0"/>
              </a:rPr>
              <a:t>Переименование маршрутов общественного транспорта с 1 января 2020 г.</a:t>
            </a:r>
            <a:endParaRPr lang="ru-RU" sz="2400" dirty="0">
              <a:solidFill>
                <a:srgbClr val="37609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79916" y="6326415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 defTabSz="878632"/>
            <a:endParaRPr lang="ru-RU" sz="1700">
              <a:solidFill>
                <a:prstClr val="white"/>
              </a:solidFill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467545" y="1222594"/>
            <a:ext cx="8192678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286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3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200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657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indent="444500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повышения информативности для пассажиров с 1 января 2020 г. присвоены самостоятельные номера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маршрутам, следующим по дополнительным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схемам: </a:t>
            </a:r>
          </a:p>
          <a:p>
            <a:pPr indent="714375" algn="just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8856" y="2601008"/>
            <a:ext cx="632961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83543" y="2499538"/>
            <a:ext cx="8220905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286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3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200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657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indent="895350" algn="just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21*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6, </a:t>
            </a: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895350" algn="just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42д* –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41, </a:t>
            </a:r>
          </a:p>
          <a:p>
            <a:pPr indent="895350" algn="just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66* –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67, </a:t>
            </a: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895350" algn="just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252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–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№№ 252 Ю, 252 Р, 252 М, </a:t>
            </a: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895350" algn="just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252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Я, 252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indent="444500" algn="just" fontAlgn="auto">
              <a:spcBef>
                <a:spcPts val="0"/>
              </a:spcBef>
              <a:spcAft>
                <a:spcPts val="0"/>
              </a:spcAft>
            </a:pP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4500" algn="just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04248" y="2674141"/>
            <a:ext cx="15121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pc="-3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pc="-3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7* – № 1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57* – №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551" y="2614740"/>
            <a:ext cx="758661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562" y="4392363"/>
            <a:ext cx="2958324" cy="161914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59649" y="4392363"/>
            <a:ext cx="3187211" cy="16465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872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67544" y="764705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 defTabSz="878632"/>
            <a:endParaRPr lang="ru-RU" sz="170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79916" y="6326415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 defTabSz="878632"/>
            <a:endParaRPr lang="ru-RU" sz="1700">
              <a:solidFill>
                <a:prstClr val="white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56176" y="-1"/>
            <a:ext cx="7206086" cy="764705"/>
          </a:xfrm>
          <a:prstGeom prst="rect">
            <a:avLst/>
          </a:prstGeom>
        </p:spPr>
        <p:txBody>
          <a:bodyPr vert="horz" lIns="91418" tIns="45708" rIns="91418" bIns="45708" rtlCol="0" anchor="ctr">
            <a:noAutofit/>
          </a:bodyPr>
          <a:lstStyle>
            <a:lvl1pPr algn="ctr" defTabSz="914184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376092"/>
                </a:solidFill>
                <a:latin typeface="Georgia" panose="02040502050405020303" pitchFamily="18" charset="0"/>
              </a:rPr>
              <a:t>Новые маршруты общественного транспорта с 1 января 2020 г.</a:t>
            </a:r>
            <a:endParaRPr lang="ru-RU" sz="2400" dirty="0">
              <a:solidFill>
                <a:srgbClr val="376092"/>
              </a:solidFill>
            </a:endParaRPr>
          </a:p>
        </p:txBody>
      </p:sp>
      <p:pic>
        <p:nvPicPr>
          <p:cNvPr id="1026" name="Picture 2" descr="C:\Users\antonenko.vv\Desktop\Новые маршруты с 2020 г. 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296" y="980729"/>
            <a:ext cx="8455409" cy="533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66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97" y="116632"/>
            <a:ext cx="9132607" cy="2232248"/>
          </a:xfrm>
        </p:spPr>
        <p:txBody>
          <a:bodyPr>
            <a:noAutofit/>
          </a:bodyPr>
          <a:lstStyle/>
          <a:p>
            <a:r>
              <a:rPr lang="ru-RU" sz="25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МУНИЦИПАЛЬНАЯ </a:t>
            </a:r>
            <a:r>
              <a:rPr lang="ru-RU" sz="25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ПРОГРАММА</a:t>
            </a:r>
            <a:br>
              <a:rPr lang="ru-RU" sz="25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</a:br>
            <a:r>
              <a:rPr lang="ru-RU" sz="25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«Формирование </a:t>
            </a:r>
            <a:r>
              <a:rPr lang="ru-RU" sz="25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беспрепятственного доступа инвалидов и других маломобильных групп </a:t>
            </a:r>
            <a:r>
              <a:rPr lang="en-US" sz="25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/>
            </a:r>
            <a:br>
              <a:rPr lang="en-US" sz="25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</a:rPr>
            </a:br>
            <a:r>
              <a:rPr lang="ru-RU" sz="25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населения </a:t>
            </a:r>
            <a:r>
              <a:rPr lang="ru-RU" sz="25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к объектам социальной инфраструктуры на территории городского округа Тольятти </a:t>
            </a:r>
            <a:r>
              <a:rPr lang="en-US" sz="25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/>
            </a:r>
            <a:br>
              <a:rPr lang="en-US" sz="25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</a:rPr>
            </a:br>
            <a:r>
              <a:rPr lang="ru-RU" sz="25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на </a:t>
            </a:r>
            <a:r>
              <a:rPr lang="ru-RU" sz="25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2014-2020 годы»</a:t>
            </a:r>
            <a:endParaRPr lang="ru-RU" sz="2500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1" y="2708920"/>
            <a:ext cx="9144000" cy="720080"/>
          </a:xfrm>
          <a:prstGeom prst="rect">
            <a:avLst/>
          </a:prstGeom>
        </p:spPr>
        <p:txBody>
          <a:bodyPr vert="horz" lIns="68533" tIns="34267" rIns="68533" bIns="34267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Arial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съездов на пешеходных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переходах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Доведено в рамках потребности – 835 тыс. руб.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294" y="3501008"/>
            <a:ext cx="5043412" cy="2836921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3779916" y="6453336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2492896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59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44624"/>
            <a:ext cx="9144000" cy="648072"/>
          </a:xfrm>
          <a:prstGeom prst="rect">
            <a:avLst/>
          </a:prstGeom>
        </p:spPr>
        <p:txBody>
          <a:bodyPr vert="horz" lIns="68533" tIns="34267" rIns="68533" bIns="34267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184"/>
            <a:r>
              <a:rPr lang="ru-RU" sz="2400" b="1" dirty="0" smtClean="0">
                <a:solidFill>
                  <a:srgbClr val="376092"/>
                </a:solidFill>
                <a:latin typeface="Georgia" panose="02040502050405020303" pitchFamily="18" charset="0"/>
              </a:rPr>
              <a:t>Подпрограмма «Содержание улично-дорожной сети»</a:t>
            </a:r>
            <a:endParaRPr lang="ru-RU" sz="2400" b="1" dirty="0">
              <a:solidFill>
                <a:srgbClr val="376092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3" y="1009752"/>
            <a:ext cx="6858000" cy="763064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Доведено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(утверждено) –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386 496 тыс. руб.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– 463 157 тыс. руб.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79916" y="6525344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 defTabSz="878632"/>
            <a:endParaRPr lang="ru-RU" sz="170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764704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 defTabSz="878632"/>
            <a:endParaRPr lang="ru-RU" sz="1700">
              <a:solidFill>
                <a:prstClr val="white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929" y="4070231"/>
            <a:ext cx="3775661" cy="2383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6844" y="1886188"/>
            <a:ext cx="4073588" cy="24069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874" y="2005154"/>
            <a:ext cx="2889769" cy="177422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4698674"/>
            <a:ext cx="2016224" cy="1538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4710727"/>
            <a:ext cx="2263636" cy="152658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426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376092"/>
                </a:solidFill>
                <a:latin typeface="Georgia" panose="02040502050405020303" pitchFamily="18" charset="0"/>
              </a:rPr>
              <a:t>Содержание дорог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48464" y="-963488"/>
            <a:ext cx="4250510" cy="110754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автомобильные дороги на </a:t>
            </a:r>
            <a:r>
              <a:rPr lang="ru-RU" dirty="0">
                <a:solidFill>
                  <a:srgbClr val="FF0000"/>
                </a:solidFill>
              </a:rPr>
              <a:t>площади 5 </a:t>
            </a:r>
            <a:r>
              <a:rPr lang="ru-RU" dirty="0" smtClean="0">
                <a:solidFill>
                  <a:srgbClr val="FF0000"/>
                </a:solidFill>
              </a:rPr>
              <a:t>998,03 </a:t>
            </a:r>
            <a:r>
              <a:rPr lang="ru-RU" dirty="0">
                <a:solidFill>
                  <a:srgbClr val="FF0000"/>
                </a:solidFill>
              </a:rPr>
              <a:t>тыс. </a:t>
            </a:r>
            <a:r>
              <a:rPr lang="ru-RU" dirty="0" smtClean="0">
                <a:solidFill>
                  <a:srgbClr val="FF0000"/>
                </a:solidFill>
              </a:rPr>
              <a:t>м</a:t>
            </a:r>
            <a:r>
              <a:rPr lang="ru-RU" baseline="30000" dirty="0" smtClean="0">
                <a:solidFill>
                  <a:srgbClr val="FF0000"/>
                </a:solidFill>
              </a:rPr>
              <a:t>2</a:t>
            </a:r>
          </a:p>
          <a:p>
            <a:pPr marL="0" indent="0">
              <a:buNone/>
            </a:pPr>
            <a:endParaRPr lang="ru-RU" baseline="30000" dirty="0" smtClean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2708920"/>
            <a:ext cx="4648820" cy="331388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0" y="1004756"/>
            <a:ext cx="91440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Доведено (утверждено) – 345 098 тыс. руб. (15% от норматива):</a:t>
            </a:r>
          </a:p>
          <a:p>
            <a:pPr indent="355600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МК с ОАО «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Автодоринжиниринг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- 9 539 тыс. руб.;</a:t>
            </a:r>
          </a:p>
          <a:p>
            <a:pPr indent="355600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Назначен эл. аукцион – 23.09.2019г., с финансированием на 2020г. – </a:t>
            </a:r>
          </a:p>
          <a:p>
            <a:pPr indent="355600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335 559 тыс. руб.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6" y="6525344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 defTabSz="878632"/>
            <a:endParaRPr lang="ru-RU" sz="170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692696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 defTabSz="878632"/>
            <a:endParaRPr lang="ru-RU" sz="1700">
              <a:solidFill>
                <a:prstClr val="white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9" y="4707376"/>
            <a:ext cx="3744416" cy="16754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426444"/>
            <a:ext cx="3744418" cy="20826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804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\\192.168.102.1\netshare\Общая\Общая\ОРДХ\Аукционные заявки 2014г\ОТЧЕТЫ ЗА 2014 год\Строительство 40 лет Победы\фото 40 лет\IMG_20140906_09195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03548" y="1412776"/>
            <a:ext cx="3816424" cy="23171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</p:spPr>
        <p:txBody>
          <a:bodyPr vert="horz" lIns="68533" tIns="34267" rIns="68533" bIns="3426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rgbClr val="376092"/>
                </a:solidFill>
                <a:latin typeface="Georgia" panose="02040502050405020303" pitchFamily="18" charset="0"/>
              </a:rPr>
              <a:t>Нанесение горизонтальной дорожной разметки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23528" y="980728"/>
            <a:ext cx="8424936" cy="432048"/>
          </a:xfrm>
          <a:prstGeom prst="rect">
            <a:avLst/>
          </a:prstGeom>
        </p:spPr>
        <p:txBody>
          <a:bodyPr vert="horz" lIns="68533" tIns="34267" rIns="68533" bIns="3426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Доведено (утверждено) в рамках потребности – 40 552 тыс. руб.</a:t>
            </a:r>
            <a:endParaRPr lang="ru-RU" sz="20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572000" y="1484785"/>
            <a:ext cx="4464496" cy="2232248"/>
          </a:xfrm>
        </p:spPr>
        <p:txBody>
          <a:bodyPr>
            <a:normAutofit/>
          </a:bodyPr>
          <a:lstStyle/>
          <a:p>
            <a:pPr marL="44450" indent="133350" algn="just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Заключен МК от 13.05.2019г. с ООО «Вектор». Работы выполнены в 2019 г.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оплатой 10 552 тыс. руб. в 2020 г.;</a:t>
            </a:r>
          </a:p>
          <a:p>
            <a:pPr marL="44450" indent="133350" algn="l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 эл. аукцион – 23.09.2019г., с финансированием на 2020г.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30 000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marL="45692" algn="l"/>
            <a:endParaRPr lang="ru-RU" sz="2000" dirty="0"/>
          </a:p>
          <a:p>
            <a:pPr indent="177800" algn="just"/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79916" y="6525344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 defTabSz="878632"/>
            <a:endParaRPr lang="ru-RU" sz="170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692696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 defTabSz="878632"/>
            <a:endParaRPr lang="ru-RU" sz="1700">
              <a:solidFill>
                <a:prstClr val="white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3852984"/>
            <a:ext cx="3603213" cy="21602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549" y="3852984"/>
            <a:ext cx="3816424" cy="25291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57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ic.pics.livejournal.com/smartcity_msk/54000161/116690/116690_60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132855"/>
            <a:ext cx="3222347" cy="2341023"/>
          </a:xfrm>
          <a:prstGeom prst="rect">
            <a:avLst/>
          </a:prstGeom>
          <a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917" y="2132856"/>
            <a:ext cx="5147856" cy="392518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899592" y="980728"/>
            <a:ext cx="748883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Доведено (утверждено) в рамках потребности  846 тыс. руб. 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 эл. аукцион – 23.09.2019г., с финансированием на 2020г.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- 846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indent="355600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79916" y="6525344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 defTabSz="878632"/>
            <a:endParaRPr lang="ru-RU" sz="170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692696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62" tIns="43932" rIns="87862" bIns="43932" rtlCol="0" anchor="ctr"/>
          <a:lstStyle/>
          <a:p>
            <a:pPr algn="ctr" defTabSz="878632"/>
            <a:endParaRPr lang="ru-RU" sz="170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376092"/>
                </a:solidFill>
                <a:latin typeface="Georgia" panose="02040502050405020303" pitchFamily="18" charset="0"/>
              </a:rPr>
              <a:t>Содержание </a:t>
            </a:r>
            <a:r>
              <a:rPr lang="ru-RU" sz="2400" b="1" dirty="0" smtClean="0">
                <a:solidFill>
                  <a:srgbClr val="376092"/>
                </a:solidFill>
                <a:latin typeface="Georgia" panose="02040502050405020303" pitchFamily="18" charset="0"/>
              </a:rPr>
              <a:t>подземных переходов</a:t>
            </a:r>
            <a:endParaRPr lang="ru-RU" sz="2400" b="1" dirty="0">
              <a:solidFill>
                <a:srgbClr val="376092"/>
              </a:solidFill>
              <a:latin typeface="Georgia" panose="02040502050405020303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0636" y="4793114"/>
            <a:ext cx="1264114" cy="126088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42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4083" y="2337137"/>
            <a:ext cx="7975834" cy="2183727"/>
          </a:xfrm>
          <a:prstGeom prst="rect">
            <a:avLst/>
          </a:prstGeom>
          <a:noFill/>
        </p:spPr>
        <p:txBody>
          <a:bodyPr wrap="square" lIns="102824" tIns="51412" rIns="102824" bIns="51412" rtlCol="0">
            <a:spAutoFit/>
          </a:bodyPr>
          <a:lstStyle/>
          <a:p>
            <a:pPr algn="ctr"/>
            <a:r>
              <a:rPr lang="ru-RU" sz="4500" b="1" dirty="0">
                <a:solidFill>
                  <a:srgbClr val="376092"/>
                </a:solidFill>
                <a:latin typeface="Georgia" panose="02040502050405020303" pitchFamily="18" charset="0"/>
              </a:rPr>
              <a:t>БЛАГОДАРИМ </a:t>
            </a:r>
          </a:p>
          <a:p>
            <a:pPr algn="ctr"/>
            <a:r>
              <a:rPr lang="ru-RU" sz="4500" b="1" dirty="0">
                <a:solidFill>
                  <a:srgbClr val="376092"/>
                </a:solidFill>
                <a:latin typeface="Georgia" panose="02040502050405020303" pitchFamily="18" charset="0"/>
              </a:rPr>
              <a:t>ЗА</a:t>
            </a:r>
          </a:p>
          <a:p>
            <a:pPr algn="ctr"/>
            <a:r>
              <a:rPr lang="ru-RU" sz="4500" b="1" dirty="0">
                <a:solidFill>
                  <a:srgbClr val="376092"/>
                </a:solidFill>
                <a:latin typeface="Georgia" panose="02040502050405020303" pitchFamily="18" charset="0"/>
              </a:rPr>
              <a:t>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77047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 txBox="1">
            <a:spLocks/>
          </p:cNvSpPr>
          <p:nvPr/>
        </p:nvSpPr>
        <p:spPr>
          <a:xfrm>
            <a:off x="0" y="72008"/>
            <a:ext cx="9144000" cy="1340768"/>
          </a:xfrm>
          <a:prstGeom prst="rect">
            <a:avLst/>
          </a:prstGeom>
        </p:spPr>
        <p:txBody>
          <a:bodyPr vert="horz" lIns="91380" tIns="45692" rIns="91380" bIns="45692" rtlCol="0" anchor="ctr">
            <a:noAutofit/>
          </a:bodyPr>
          <a:lstStyle>
            <a:lvl1pPr algn="ctr" defTabSz="685800">
              <a:lnSpc>
                <a:spcPct val="90000"/>
              </a:lnSpc>
              <a:spcBef>
                <a:spcPts val="1"/>
              </a:spcBef>
              <a:buNone/>
              <a:defRPr sz="2700">
                <a:gradFill flip="none" rotWithShape="1">
                  <a:gsLst>
                    <a:gs pos="0">
                      <a:schemeClr val="bg2">
                        <a:lumMod val="60000"/>
                        <a:lumOff val="40000"/>
                      </a:schemeClr>
                    </a:gs>
                    <a:gs pos="72000">
                      <a:schemeClr val="tx2">
                        <a:lumMod val="25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Lucida Sans Unicode"/>
                <a:ea typeface="+mj-ea"/>
                <a:cs typeface="+mj-cs"/>
              </a:defRPr>
            </a:lvl1pPr>
          </a:lstStyle>
          <a:p>
            <a:r>
              <a:rPr lang="ru-RU" sz="25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МУНИЦИПАЛЬНАЯ ПРОГРАММА</a:t>
            </a:r>
            <a:r>
              <a:rPr lang="ru-RU" sz="25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/>
            </a:r>
            <a:br>
              <a:rPr lang="ru-RU" sz="25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</a:br>
            <a:r>
              <a:rPr lang="ru-RU" sz="25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«Развитие транспортной системы и дорожного хозяйства городского округа Тольятти </a:t>
            </a:r>
            <a:endParaRPr lang="ru-RU" sz="2500" b="1" dirty="0" smtClean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25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на </a:t>
            </a:r>
            <a:r>
              <a:rPr lang="ru-RU" sz="25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2014-2020 </a:t>
            </a:r>
            <a:r>
              <a:rPr lang="ru-RU" sz="25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гг.»</a:t>
            </a:r>
            <a:endParaRPr lang="ru-RU" sz="2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60" name="Группа 59"/>
          <p:cNvGrpSpPr/>
          <p:nvPr/>
        </p:nvGrpSpPr>
        <p:grpSpPr>
          <a:xfrm>
            <a:off x="251520" y="2132856"/>
            <a:ext cx="8640960" cy="900000"/>
            <a:chOff x="251520" y="1412777"/>
            <a:chExt cx="8640960" cy="936104"/>
          </a:xfrm>
        </p:grpSpPr>
        <p:grpSp>
          <p:nvGrpSpPr>
            <p:cNvPr id="32" name="Группа 31"/>
            <p:cNvGrpSpPr/>
            <p:nvPr/>
          </p:nvGrpSpPr>
          <p:grpSpPr>
            <a:xfrm>
              <a:off x="251520" y="1412777"/>
              <a:ext cx="8640960" cy="936104"/>
              <a:chOff x="251520" y="1629146"/>
              <a:chExt cx="8640960" cy="1010333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251520" y="1629146"/>
                <a:ext cx="8640960" cy="1010333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9" name="Прямая соединительная линия 28"/>
              <p:cNvCxnSpPr/>
              <p:nvPr/>
            </p:nvCxnSpPr>
            <p:spPr>
              <a:xfrm>
                <a:off x="2411760" y="1629146"/>
                <a:ext cx="0" cy="1010333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Скругленный прямоугольник 6"/>
            <p:cNvSpPr/>
            <p:nvPr/>
          </p:nvSpPr>
          <p:spPr>
            <a:xfrm>
              <a:off x="395536" y="1484784"/>
              <a:ext cx="1835747" cy="792088"/>
            </a:xfrm>
            <a:prstGeom prst="roundRect">
              <a:avLst>
                <a:gd name="adj" fmla="val 10000"/>
              </a:avLst>
            </a:prstGeom>
            <a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0">
              <a:schemeClr val="accent4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4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" name="Прямоугольник 2"/>
            <p:cNvSpPr/>
            <p:nvPr/>
          </p:nvSpPr>
          <p:spPr>
            <a:xfrm>
              <a:off x="2411760" y="1680773"/>
              <a:ext cx="6480720" cy="4161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355600"/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Модернизация и развитие автомобильных дорог</a:t>
              </a: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251520" y="3068960"/>
            <a:ext cx="8640960" cy="900000"/>
            <a:chOff x="251520" y="2490329"/>
            <a:chExt cx="8640960" cy="938671"/>
          </a:xfrm>
        </p:grpSpPr>
        <p:grpSp>
          <p:nvGrpSpPr>
            <p:cNvPr id="33" name="Группа 32"/>
            <p:cNvGrpSpPr/>
            <p:nvPr/>
          </p:nvGrpSpPr>
          <p:grpSpPr>
            <a:xfrm>
              <a:off x="251520" y="2490329"/>
              <a:ext cx="8640960" cy="938671"/>
              <a:chOff x="251520" y="1629146"/>
              <a:chExt cx="8640960" cy="1010333"/>
            </a:xfrm>
          </p:grpSpPr>
          <p:sp>
            <p:nvSpPr>
              <p:cNvPr id="34" name="Прямоугольник 33"/>
              <p:cNvSpPr/>
              <p:nvPr/>
            </p:nvSpPr>
            <p:spPr>
              <a:xfrm>
                <a:off x="251520" y="1629146"/>
                <a:ext cx="8640960" cy="1010333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5" name="Прямая соединительная линия 34"/>
              <p:cNvCxnSpPr/>
              <p:nvPr/>
            </p:nvCxnSpPr>
            <p:spPr>
              <a:xfrm>
                <a:off x="2411760" y="1629146"/>
                <a:ext cx="0" cy="1010333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Скругленный прямоугольник 47" descr="Closeup of hands holding magnifier and pen" title="Sample Picture"/>
            <p:cNvSpPr/>
            <p:nvPr/>
          </p:nvSpPr>
          <p:spPr>
            <a:xfrm>
              <a:off x="395536" y="2595749"/>
              <a:ext cx="1835748" cy="799491"/>
            </a:xfrm>
            <a:prstGeom prst="roundRect">
              <a:avLst>
                <a:gd name="adj" fmla="val 10000"/>
              </a:avLst>
            </a:prstGeom>
            <a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0">
              <a:schemeClr val="accent4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4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9" name="Прямоугольник 48"/>
            <p:cNvSpPr/>
            <p:nvPr/>
          </p:nvSpPr>
          <p:spPr>
            <a:xfrm>
              <a:off x="2411760" y="2759609"/>
              <a:ext cx="6480720" cy="4173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355600"/>
              <a:r>
                <a:rPr 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Повышение безопасности дорожного движения</a:t>
              </a:r>
              <a:endPara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251520" y="4005064"/>
            <a:ext cx="8649055" cy="900000"/>
            <a:chOff x="251520" y="3572670"/>
            <a:chExt cx="8649055" cy="924231"/>
          </a:xfrm>
        </p:grpSpPr>
        <p:grpSp>
          <p:nvGrpSpPr>
            <p:cNvPr id="36" name="Группа 35"/>
            <p:cNvGrpSpPr/>
            <p:nvPr/>
          </p:nvGrpSpPr>
          <p:grpSpPr>
            <a:xfrm>
              <a:off x="251520" y="3572670"/>
              <a:ext cx="8640960" cy="924231"/>
              <a:chOff x="251520" y="1629146"/>
              <a:chExt cx="8640960" cy="1010333"/>
            </a:xfrm>
          </p:grpSpPr>
          <p:sp>
            <p:nvSpPr>
              <p:cNvPr id="37" name="Прямоугольник 36"/>
              <p:cNvSpPr/>
              <p:nvPr/>
            </p:nvSpPr>
            <p:spPr>
              <a:xfrm>
                <a:off x="251520" y="1629146"/>
                <a:ext cx="8640960" cy="1010333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8" name="Прямая соединительная линия 37"/>
              <p:cNvCxnSpPr/>
              <p:nvPr/>
            </p:nvCxnSpPr>
            <p:spPr>
              <a:xfrm>
                <a:off x="2411760" y="1629146"/>
                <a:ext cx="0" cy="1010333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Скругленный прямоугольник 49" descr="Closeup of hand plugging cables into computer" title="Sample Picture"/>
            <p:cNvSpPr/>
            <p:nvPr/>
          </p:nvSpPr>
          <p:spPr>
            <a:xfrm>
              <a:off x="395537" y="3658771"/>
              <a:ext cx="1835748" cy="773008"/>
            </a:xfrm>
            <a:prstGeom prst="roundRect">
              <a:avLst>
                <a:gd name="adj" fmla="val 10000"/>
              </a:avLst>
            </a:prstGeom>
            <a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0">
              <a:schemeClr val="accent4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4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Прямоугольник 50"/>
            <p:cNvSpPr/>
            <p:nvPr/>
          </p:nvSpPr>
          <p:spPr>
            <a:xfrm>
              <a:off x="2419855" y="3691332"/>
              <a:ext cx="6480720" cy="726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355600"/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Развитие автомобильных дорог, расположенных в зоне застройки индивидуальными жилыми домами</a:t>
              </a:r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251520" y="4941168"/>
            <a:ext cx="8649055" cy="900000"/>
            <a:chOff x="251520" y="4650569"/>
            <a:chExt cx="8649055" cy="866663"/>
          </a:xfrm>
        </p:grpSpPr>
        <p:grpSp>
          <p:nvGrpSpPr>
            <p:cNvPr id="42" name="Группа 41"/>
            <p:cNvGrpSpPr/>
            <p:nvPr/>
          </p:nvGrpSpPr>
          <p:grpSpPr>
            <a:xfrm>
              <a:off x="251520" y="4650569"/>
              <a:ext cx="8640960" cy="866663"/>
              <a:chOff x="251520" y="1629146"/>
              <a:chExt cx="8640960" cy="1010333"/>
            </a:xfrm>
          </p:grpSpPr>
          <p:sp>
            <p:nvSpPr>
              <p:cNvPr id="43" name="Прямоугольник 42"/>
              <p:cNvSpPr/>
              <p:nvPr/>
            </p:nvSpPr>
            <p:spPr>
              <a:xfrm>
                <a:off x="251520" y="1629146"/>
                <a:ext cx="8640960" cy="1010333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4" name="Прямая соединительная линия 43"/>
              <p:cNvCxnSpPr/>
              <p:nvPr/>
            </p:nvCxnSpPr>
            <p:spPr>
              <a:xfrm>
                <a:off x="2411760" y="1629146"/>
                <a:ext cx="0" cy="1010333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Скругленный прямоугольник 51" descr="Closeup of finger pushing power button" title="Sample Picture"/>
            <p:cNvSpPr/>
            <p:nvPr/>
          </p:nvSpPr>
          <p:spPr>
            <a:xfrm>
              <a:off x="395535" y="4675093"/>
              <a:ext cx="1835750" cy="842139"/>
            </a:xfrm>
            <a:prstGeom prst="roundRect">
              <a:avLst>
                <a:gd name="adj" fmla="val 10000"/>
              </a:avLst>
            </a:prstGeom>
            <a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0">
              <a:schemeClr val="accent4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4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Прямоугольник 52"/>
            <p:cNvSpPr/>
            <p:nvPr/>
          </p:nvSpPr>
          <p:spPr>
            <a:xfrm>
              <a:off x="2419855" y="4896107"/>
              <a:ext cx="64807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355600"/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Развитие городского пассажирского транспорта</a:t>
              </a: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251520" y="5877272"/>
            <a:ext cx="8640960" cy="900005"/>
            <a:chOff x="251520" y="5733252"/>
            <a:chExt cx="8640960" cy="938330"/>
          </a:xfrm>
        </p:grpSpPr>
        <p:grpSp>
          <p:nvGrpSpPr>
            <p:cNvPr id="45" name="Группа 44"/>
            <p:cNvGrpSpPr/>
            <p:nvPr/>
          </p:nvGrpSpPr>
          <p:grpSpPr>
            <a:xfrm>
              <a:off x="251520" y="5733252"/>
              <a:ext cx="8640960" cy="938330"/>
              <a:chOff x="251520" y="1629141"/>
              <a:chExt cx="8640960" cy="1010338"/>
            </a:xfrm>
          </p:grpSpPr>
          <p:sp>
            <p:nvSpPr>
              <p:cNvPr id="46" name="Прямоугольник 45"/>
              <p:cNvSpPr/>
              <p:nvPr/>
            </p:nvSpPr>
            <p:spPr>
              <a:xfrm>
                <a:off x="251520" y="1629141"/>
                <a:ext cx="8640960" cy="101033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7" name="Прямая соединительная линия 46"/>
              <p:cNvCxnSpPr/>
              <p:nvPr/>
            </p:nvCxnSpPr>
            <p:spPr>
              <a:xfrm>
                <a:off x="2411760" y="1629146"/>
                <a:ext cx="0" cy="1010333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" name="Скругленный прямоугольник 53" descr="Closeup of hand holding pen and pointing to data in column chart" title="Sample Picture"/>
            <p:cNvSpPr/>
            <p:nvPr/>
          </p:nvSpPr>
          <p:spPr>
            <a:xfrm>
              <a:off x="395535" y="5770328"/>
              <a:ext cx="1835747" cy="827024"/>
            </a:xfrm>
            <a:prstGeom prst="roundRect">
              <a:avLst>
                <a:gd name="adj" fmla="val 10000"/>
              </a:avLst>
            </a:prstGeom>
            <a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0">
              <a:schemeClr val="accent4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4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5" name="Прямоугольник 54"/>
            <p:cNvSpPr/>
            <p:nvPr/>
          </p:nvSpPr>
          <p:spPr>
            <a:xfrm>
              <a:off x="2385114" y="6002363"/>
              <a:ext cx="6480720" cy="4171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355600"/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Содержание улично-дорожной сети</a:t>
              </a:r>
            </a:p>
          </p:txBody>
        </p:sp>
      </p:grpSp>
      <p:sp>
        <p:nvSpPr>
          <p:cNvPr id="61" name="Прямоугольник 60"/>
          <p:cNvSpPr/>
          <p:nvPr/>
        </p:nvSpPr>
        <p:spPr>
          <a:xfrm>
            <a:off x="467544" y="1484784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sp>
        <p:nvSpPr>
          <p:cNvPr id="62" name="TextBox 61"/>
          <p:cNvSpPr txBox="1"/>
          <p:nvPr/>
        </p:nvSpPr>
        <p:spPr>
          <a:xfrm>
            <a:off x="0" y="1660738"/>
            <a:ext cx="914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включает в себя следующие подпрограммы: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83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-1" y="-3207"/>
            <a:ext cx="9155875" cy="983935"/>
          </a:xfrm>
        </p:spPr>
        <p:txBody>
          <a:bodyPr>
            <a:normAutofit/>
          </a:bodyPr>
          <a:lstStyle/>
          <a:p>
            <a:pPr marL="182760"/>
            <a:r>
              <a:rPr lang="ru-RU" sz="25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Подпрограмма «Модернизация и развитие дорог </a:t>
            </a:r>
            <a:r>
              <a:rPr lang="ru-RU" sz="25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/>
            </a:r>
            <a:br>
              <a:rPr lang="ru-RU" sz="25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</a:br>
            <a:r>
              <a:rPr lang="ru-RU" sz="25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местного значения городского округа </a:t>
            </a:r>
            <a:r>
              <a:rPr lang="ru-RU" sz="25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Тольятти»</a:t>
            </a:r>
            <a:endParaRPr lang="ru-RU" sz="2500" dirty="0">
              <a:latin typeface="Georgia" panose="02040502050405020303" pitchFamily="18" charset="0"/>
            </a:endParaRPr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827584" y="1221904"/>
            <a:ext cx="7488832" cy="929288"/>
          </a:xfrm>
        </p:spPr>
        <p:txBody>
          <a:bodyPr>
            <a:normAutofit fontScale="25000" lnSpcReduction="20000"/>
          </a:bodyPr>
          <a:lstStyle/>
          <a:p>
            <a:r>
              <a:rPr lang="ru-RU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Доведено – 61 561 тыс. руб. </a:t>
            </a:r>
            <a:endParaRPr lang="ru-RU" sz="8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8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Утверждено – 39 987 тыс. руб.</a:t>
            </a:r>
          </a:p>
          <a:p>
            <a:r>
              <a:rPr lang="ru-RU" sz="8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–</a:t>
            </a:r>
            <a:r>
              <a:rPr lang="en-US" sz="8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302 748 </a:t>
            </a:r>
            <a:r>
              <a:rPr lang="ru-RU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</a:t>
            </a:r>
            <a:r>
              <a:rPr lang="ru-RU" sz="8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308" y="3246104"/>
            <a:ext cx="719390" cy="3657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656" y="5391552"/>
            <a:ext cx="5976664" cy="1512168"/>
          </a:xfrm>
          <a:prstGeom prst="rect">
            <a:avLst/>
          </a:prstGeom>
        </p:spPr>
      </p:pic>
      <p:pic>
        <p:nvPicPr>
          <p:cNvPr id="1026" name="Picture 2" descr="C:\Users\user\Desktop\orig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2204863"/>
            <a:ext cx="3672408" cy="207491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779916" y="6525344"/>
            <a:ext cx="5364088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rgbClr val="4E67C8">
                  <a:lumMod val="40000"/>
                  <a:lumOff val="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5875" cap="flat" cmpd="sng" algn="ctr">
            <a:noFill/>
            <a:prstDash val="solid"/>
          </a:ln>
          <a:effectLst/>
        </p:spPr>
        <p:txBody>
          <a:bodyPr lIns="87862" tIns="43932" rIns="87862" bIns="43932" rtlCol="0" anchor="ctr"/>
          <a:lstStyle/>
          <a:p>
            <a:pPr algn="ctr" defTabSz="878632">
              <a:defRPr/>
            </a:pPr>
            <a:endParaRPr lang="ru-RU" sz="1700" kern="0" smtClean="0">
              <a:solidFill>
                <a:prstClr val="white"/>
              </a:solidFill>
              <a:latin typeface="Trebuchet M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3013" y="4437112"/>
            <a:ext cx="5877975" cy="19552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405" y="2204862"/>
            <a:ext cx="3398507" cy="20749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67544" y="980728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45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Строительство автомобильных дорог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по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ул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. Офицерская </a:t>
            </a:r>
            <a:endParaRPr lang="ru-RU" sz="2400" dirty="0">
              <a:latin typeface="Georgia" panose="0204050205040502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908720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6450146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5220072" y="1483103"/>
            <a:ext cx="3923928" cy="3447033"/>
          </a:xfrm>
          <a:prstGeom prst="rect">
            <a:avLst/>
          </a:prstGeom>
          <a:solidFill>
            <a:srgbClr val="EBF8FF"/>
          </a:solidFill>
          <a:effectLst>
            <a:softEdge rad="635000"/>
          </a:effectLst>
        </p:spPr>
        <p:txBody>
          <a:bodyPr vert="horz" wrap="square" lIns="91372" tIns="45688" rIns="91372" bIns="45688" rtlCol="0" anchor="ctr">
            <a:spAutoFit/>
          </a:bodyPr>
          <a:lstStyle>
            <a:lvl1pPr algn="ctr" defTabSz="913707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355600" algn="l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Доведено (утверждено)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потребности:</a:t>
            </a:r>
            <a:endParaRPr lang="ru-RU" sz="2800" dirty="0"/>
          </a:p>
          <a:p>
            <a:pPr indent="355600" algn="l"/>
            <a:r>
              <a:rPr lang="ru-RU" sz="18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ru-RU" sz="1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на оплату МК от 15.07.2019г., заключенному с ООО «САМАРАСТРОЙАЛЬЯНС</a:t>
            </a:r>
            <a:r>
              <a:rPr lang="ru-RU" sz="18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 </a:t>
            </a:r>
            <a:r>
              <a:rPr lang="ru-RU" sz="1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- 4 619 тыс. руб. </a:t>
            </a:r>
            <a:r>
              <a:rPr lang="ru-RU" sz="1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ru-RU" sz="1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600 </a:t>
            </a:r>
            <a:r>
              <a:rPr lang="ru-RU" sz="1800" b="1" dirty="0" err="1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п.м</a:t>
            </a:r>
            <a:r>
              <a:rPr lang="ru-RU" sz="1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.).</a:t>
            </a:r>
          </a:p>
          <a:p>
            <a:pPr indent="355600" algn="l"/>
            <a:r>
              <a:rPr lang="ru-RU" sz="18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ru-RU" sz="1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на оплату МК от 03.07.2019г.,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заключенному с ООО «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САМАРАСТРОЙАЛЬЯНС» - </a:t>
            </a:r>
            <a:r>
              <a:rPr lang="ru-RU" sz="1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5 058 тыс. руб.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300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п.м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(утверждено – </a:t>
            </a:r>
          </a:p>
          <a:p>
            <a:pPr indent="355600"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5 083 тыс. руб.).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lang="ru-RU" sz="2800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422851" y="1336829"/>
            <a:ext cx="4750369" cy="3676347"/>
            <a:chOff x="2391366" y="1052736"/>
            <a:chExt cx="5204969" cy="3478226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396967" y="1052736"/>
              <a:ext cx="5134247" cy="3384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2391366" y="1052737"/>
              <a:ext cx="5204969" cy="347822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Заголовок 3"/>
          <p:cNvSpPr txBox="1">
            <a:spLocks/>
          </p:cNvSpPr>
          <p:nvPr/>
        </p:nvSpPr>
        <p:spPr>
          <a:xfrm>
            <a:off x="-180528" y="4932665"/>
            <a:ext cx="9505056" cy="1708095"/>
          </a:xfrm>
          <a:prstGeom prst="rect">
            <a:avLst/>
          </a:prstGeom>
          <a:solidFill>
            <a:srgbClr val="EBF8FF"/>
          </a:solidFill>
          <a:effectLst>
            <a:softEdge rad="635000"/>
          </a:effectLst>
        </p:spPr>
        <p:txBody>
          <a:bodyPr vert="horz" wrap="square" lIns="91372" tIns="45688" rIns="91372" bIns="45688" rtlCol="0" anchor="ctr">
            <a:spAutoFit/>
          </a:bodyPr>
          <a:lstStyle>
            <a:lvl1pPr algn="ctr" defTabSz="913707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5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Строительный контроль и авторский надзор :</a:t>
            </a:r>
          </a:p>
          <a:p>
            <a:r>
              <a:rPr lang="ru-RU" sz="17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Доведено (утверждено – 4 672 </a:t>
            </a:r>
            <a:r>
              <a:rPr lang="ru-RU" sz="175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т.р</a:t>
            </a:r>
            <a:r>
              <a:rPr lang="ru-RU" sz="17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 </a:t>
            </a:r>
            <a:r>
              <a:rPr lang="ru-RU" sz="17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2 247 тыс. руб. из них:</a:t>
            </a:r>
          </a:p>
          <a:p>
            <a:r>
              <a:rPr lang="ru-RU" sz="17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на </a:t>
            </a:r>
            <a:r>
              <a:rPr lang="ru-RU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участок 600 </a:t>
            </a:r>
            <a:r>
              <a:rPr lang="ru-RU" sz="17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п.м</a:t>
            </a:r>
            <a:r>
              <a:rPr lang="ru-RU" sz="17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- 744 тыс</a:t>
            </a:r>
            <a:r>
              <a:rPr lang="ru-RU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руб. на оплату МК от 15.07.2019г., заключенному с ООО </a:t>
            </a:r>
            <a:r>
              <a:rPr lang="ru-RU" sz="17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«СК»</a:t>
            </a:r>
          </a:p>
          <a:p>
            <a:r>
              <a:rPr lang="ru-RU" sz="17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на </a:t>
            </a:r>
            <a:r>
              <a:rPr lang="ru-RU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участок 300 </a:t>
            </a:r>
            <a:r>
              <a:rPr lang="ru-RU" sz="17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п.м</a:t>
            </a:r>
            <a:r>
              <a:rPr lang="ru-RU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75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7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- 731 </a:t>
            </a:r>
            <a:r>
              <a:rPr lang="ru-RU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на оплату МК от 03.07.2019г., заключенному с ООО «</a:t>
            </a:r>
            <a:r>
              <a:rPr lang="ru-RU" sz="17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СК» </a:t>
            </a:r>
            <a:r>
              <a:rPr lang="ru-RU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– 4 561 тыс. руб.</a:t>
            </a:r>
          </a:p>
          <a:p>
            <a:endParaRPr lang="ru-RU" sz="1750" dirty="0"/>
          </a:p>
        </p:txBody>
      </p:sp>
    </p:spTree>
    <p:extLst>
      <p:ext uri="{BB962C8B-B14F-4D97-AF65-F5344CB8AC3E}">
        <p14:creationId xmlns:p14="http://schemas.microsoft.com/office/powerpoint/2010/main" val="111350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2009"/>
            <a:ext cx="9144000" cy="692695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Проектно-изыскательские работы на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строительство </a:t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автомобильных дорог в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мкр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. Жигулевское море</a:t>
            </a:r>
            <a:endParaRPr lang="ru-RU" sz="2400" dirty="0">
              <a:latin typeface="Georgia" panose="0204050205040502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908720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6525344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1495634" y="3140968"/>
            <a:ext cx="6152732" cy="3600400"/>
            <a:chOff x="1691680" y="2780928"/>
            <a:chExt cx="5680729" cy="3461449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1691680" y="5949280"/>
              <a:ext cx="5680729" cy="293097"/>
            </a:xfrm>
            <a:prstGeom prst="rect">
              <a:avLst/>
            </a:prstGeom>
          </p:spPr>
          <p:txBody>
            <a:bodyPr wrap="square" lIns="78145" tIns="39072" rIns="78145" bIns="39072">
              <a:spAutoFit/>
            </a:bodyPr>
            <a:lstStyle/>
            <a:p>
              <a:pPr algn="ctr"/>
              <a:endParaRPr lang="ru-RU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823472" y="2780928"/>
              <a:ext cx="5548937" cy="3096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1823472" y="2807063"/>
              <a:ext cx="5548937" cy="3070210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251520" y="1268760"/>
            <a:ext cx="8730716" cy="720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55600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ул. Казачья </a:t>
            </a:r>
          </a:p>
          <a:p>
            <a:pPr indent="355600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Доведено  - 4 615 тыс. руб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2060848"/>
            <a:ext cx="8730716" cy="10081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55600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ул. Ивана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Красюка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 пересечения с продолжением проезда Оренбургский и проектируемой автомобильной дороги по ул. Молодецкой. </a:t>
            </a:r>
          </a:p>
          <a:p>
            <a:pPr indent="355600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Потребность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(первоочередное мероприятие) –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3 372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331024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pbaudio.ru/content_res/articles/5d205a5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4717" y="2564904"/>
            <a:ext cx="2553427" cy="175033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538536" y="1484790"/>
            <a:ext cx="4248472" cy="864096"/>
          </a:xfrm>
          <a:prstGeom prst="rect">
            <a:avLst/>
          </a:prstGeom>
        </p:spPr>
        <p:txBody>
          <a:bodyPr vert="horz" lIns="68533" tIns="34267" rIns="68533" bIns="34267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Arial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403648" y="4653136"/>
            <a:ext cx="7920880" cy="1728192"/>
          </a:xfrm>
          <a:prstGeom prst="rect">
            <a:avLst/>
          </a:prstGeom>
        </p:spPr>
        <p:txBody>
          <a:bodyPr vert="horz" lIns="68533" tIns="34267" rIns="68533" bIns="34267" rtlCol="0" anchor="t">
            <a:noAutofit/>
          </a:bodyPr>
          <a:lstStyle>
            <a:defPPr>
              <a:defRPr lang="en-US"/>
            </a:defPPr>
            <a:lvl1pPr indent="0">
              <a:lnSpc>
                <a:spcPct val="90000"/>
              </a:lnSpc>
              <a:spcBef>
                <a:spcPts val="1000"/>
              </a:spcBef>
              <a:buSzPct val="80000"/>
              <a:buFont typeface="Arial" pitchFamily="34" charset="0"/>
              <a:buNone/>
              <a:defRPr sz="2200" b="1">
                <a:solidFill>
                  <a:srgbClr val="3F007E"/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SzPct val="80000"/>
              <a:buFont typeface="Arial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SzPct val="80000"/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SzPct val="80000"/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SzPct val="80000"/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spcBef>
                <a:spcPts val="0"/>
              </a:spcBef>
            </a:pPr>
            <a:endParaRPr lang="ru-RU" sz="2400" b="0" dirty="0">
              <a:solidFill>
                <a:srgbClr val="553B95"/>
              </a:solidFill>
              <a:latin typeface="Trebuchet MS" panose="020B0603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188640"/>
            <a:ext cx="9144000" cy="830940"/>
          </a:xfrm>
          <a:prstGeom prst="rect">
            <a:avLst/>
          </a:prstGeom>
          <a:solidFill>
            <a:srgbClr val="EBF8FF"/>
          </a:solidFill>
          <a:effectLst>
            <a:softEdge rad="635000"/>
          </a:effectLst>
        </p:spPr>
        <p:txBody>
          <a:bodyPr wrap="square" lIns="91380" tIns="45692" rIns="91380" bIns="45692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Проектно-изыскательские работы по ремонту автодорог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293090"/>
            <a:ext cx="9144000" cy="1055789"/>
          </a:xfrm>
          <a:prstGeom prst="rect">
            <a:avLst/>
          </a:prstGeom>
        </p:spPr>
        <p:txBody>
          <a:bodyPr vert="horz" lIns="68533" tIns="34267" rIns="68533" bIns="34267" rtlCol="0" anchor="t">
            <a:noAutofit/>
          </a:bodyPr>
          <a:lstStyle>
            <a:defPPr>
              <a:defRPr lang="en-US"/>
            </a:defPPr>
            <a:lvl1pPr indent="0">
              <a:lnSpc>
                <a:spcPct val="90000"/>
              </a:lnSpc>
              <a:spcBef>
                <a:spcPts val="1000"/>
              </a:spcBef>
              <a:buSzPct val="80000"/>
              <a:buFont typeface="Arial" pitchFamily="34" charset="0"/>
              <a:buNone/>
              <a:defRPr sz="2200" b="1">
                <a:solidFill>
                  <a:srgbClr val="3F007E"/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SzPct val="80000"/>
              <a:buFont typeface="Arial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SzPct val="80000"/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SzPct val="80000"/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SzPct val="80000"/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Доведено (утверждено)- 5 499 тыс. руб.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оплату </a:t>
            </a:r>
            <a:r>
              <a:rPr 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 ООО «М-Строй» от 08.05.2018 г.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ул.Победы</a:t>
            </a:r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000" b="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ул.Фрунзе</a:t>
            </a:r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000" b="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ул.Гидротехническая</a:t>
            </a:r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000" b="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ул.Ново</a:t>
            </a:r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-Садовая; </a:t>
            </a:r>
            <a:r>
              <a:rPr lang="ru-RU" sz="2000" b="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ул.Пескалинская</a:t>
            </a:r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 работ – 29.02.2020 г</a:t>
            </a:r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3202" y="1113070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6525344"/>
            <a:ext cx="8676456" cy="216024"/>
          </a:xfrm>
          <a:prstGeom prst="rect">
            <a:avLst/>
          </a:prstGeom>
          <a:gradFill flip="none" rotWithShape="1">
            <a:gsLst>
              <a:gs pos="0">
                <a:srgbClr val="0062C4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873" tIns="43937" rIns="87873" bIns="43937" rtlCol="0" anchor="ctr"/>
          <a:lstStyle/>
          <a:p>
            <a:pPr algn="ctr"/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3007" y="2564903"/>
            <a:ext cx="3083489" cy="175033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7" y="2564904"/>
            <a:ext cx="3116751" cy="172819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1600" y="4412781"/>
            <a:ext cx="7626025" cy="204055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19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оцесс 19: 16 x 9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Lucida Sans Unicode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ocess19_16x9_TP102888318" id="{50CD94BA-DE4D-4946-BD5A-37D8D127E15F}" vid="{05CF0736-5A83-4F52-8A17-02C64D6F33B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Синий и зеленый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3E4F19A7-A959-40BB-972C-4880BAF8EB09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15339</TotalTime>
  <Words>2320</Words>
  <Application>Microsoft Office PowerPoint</Application>
  <PresentationFormat>Экран (4:3)</PresentationFormat>
  <Paragraphs>428</Paragraphs>
  <Slides>44</Slides>
  <Notes>28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44</vt:i4>
      </vt:variant>
    </vt:vector>
  </HeadingPairs>
  <TitlesOfParts>
    <vt:vector size="47" baseType="lpstr">
      <vt:lpstr>Процесс 19: 16 x 9</vt:lpstr>
      <vt:lpstr>Тема Office</vt:lpstr>
      <vt:lpstr>Office Theme</vt:lpstr>
      <vt:lpstr>Общественные обсуждения  предварительного распределения бюджетных ассигнований на 2020 год  и на плановый период 2021 и 2022 годов  Главный распорядитель бюджетных средств –   департамент дорожного хозяйства и транспорта администрации городского округа Тольятти </vt:lpstr>
      <vt:lpstr>Презентация PowerPoint</vt:lpstr>
      <vt:lpstr>Презентация PowerPoint</vt:lpstr>
      <vt:lpstr>МУНИЦИПАЛЬНАЯ ПРОГРАММА «Формирование беспрепятственного доступа инвалидов и других маломобильных групп  населения к объектам социальной инфраструктуры на территории городского округа Тольятти  на 2014-2020 годы»</vt:lpstr>
      <vt:lpstr>Презентация PowerPoint</vt:lpstr>
      <vt:lpstr>Подпрограмма «Модернизация и развитие дорог  местного значения городского округа Тольятти»</vt:lpstr>
      <vt:lpstr>Строительство автомобильных дорог по  ул. Офицерская </vt:lpstr>
      <vt:lpstr>Проектно-изыскательские работы на строительство  автомобильных дорог в мкр. Жигулевское море</vt:lpstr>
      <vt:lpstr>Презентация PowerPoint</vt:lpstr>
      <vt:lpstr>Презентация PowerPoint</vt:lpstr>
      <vt:lpstr>Общая потребность на финансирование первоочередных мероприятий подпрограммы – 20 289 тыс. руб.</vt:lpstr>
      <vt:lpstr>Строительство автомобильной дороги по  ул. Механизаторов от ул. Громовой до ул. Л. Чайкиной</vt:lpstr>
      <vt:lpstr>Презентация PowerPoint</vt:lpstr>
      <vt:lpstr>Капитальный ремонт автомобильной дороги  по ул. Ингельберга</vt:lpstr>
      <vt:lpstr>Паспортизация и диагностика автомобильных дорог </vt:lpstr>
      <vt:lpstr>Строительство автомобильных дорог  ул. Калмыцкая и ул. Васильевская</vt:lpstr>
      <vt:lpstr>Презентация PowerPoint</vt:lpstr>
      <vt:lpstr>Выполнение проектно-изыскательских работ на строительство автомобильных дорог п. Загородный</vt:lpstr>
      <vt:lpstr>Подпрограмма «Повышение безопасности дорожного движения»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Основная цель - обеспечение безопасности дорожного движения в городском округе Тольятти.</vt:lpstr>
      <vt:lpstr>- 242 светофорных объектов</vt:lpstr>
      <vt:lpstr>Работы связанные с внесенными  изменениями в ГОСТ</vt:lpstr>
      <vt:lpstr>Презентация PowerPoint</vt:lpstr>
      <vt:lpstr>Общая потребность  на финансирование первоочередных мероприятий – 42 888 тыс. руб.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Развитие автомобильных дорог, расположенных в зоне застройки индивидуальными жилыми домами (мероприятия не обеспеченные финансированием)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Содержание дорог</vt:lpstr>
      <vt:lpstr>Презентация PowerPoint</vt:lpstr>
      <vt:lpstr>Содержание подземных переходов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Общественные обсуждения  предварительного распределения бюджетных ассигнований на 2020 год  и на плановый период 2021 и 2022 годов  Главный распорядитель бюджетных средств –   департамент дорожного хозяйства и транспорта администрации городского округа Тольятти</dc:title>
  <dc:creator>Пронин В.В</dc:creator>
  <cp:lastModifiedBy>Налётов Георгий Владимирович</cp:lastModifiedBy>
  <cp:revision>776</cp:revision>
  <cp:lastPrinted>2015-06-16T05:50:33Z</cp:lastPrinted>
  <dcterms:created xsi:type="dcterms:W3CDTF">2014-06-05T04:32:32Z</dcterms:created>
  <dcterms:modified xsi:type="dcterms:W3CDTF">2019-09-17T10:43:03Z</dcterms:modified>
</cp:coreProperties>
</file>