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7"/>
  </p:notesMasterIdLst>
  <p:sldIdLst>
    <p:sldId id="405" r:id="rId3"/>
    <p:sldId id="462" r:id="rId4"/>
    <p:sldId id="533" r:id="rId5"/>
    <p:sldId id="406" r:id="rId6"/>
    <p:sldId id="536" r:id="rId7"/>
    <p:sldId id="308" r:id="rId8"/>
    <p:sldId id="535" r:id="rId9"/>
    <p:sldId id="291" r:id="rId10"/>
    <p:sldId id="469" r:id="rId11"/>
    <p:sldId id="537" r:id="rId12"/>
    <p:sldId id="299" r:id="rId13"/>
    <p:sldId id="534" r:id="rId14"/>
    <p:sldId id="349" r:id="rId15"/>
    <p:sldId id="420" r:id="rId16"/>
  </p:sldIdLst>
  <p:sldSz cx="9144000" cy="6858000" type="screen4x3"/>
  <p:notesSz cx="6761163" cy="9942513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F4"/>
    <a:srgbClr val="E1F2FB"/>
    <a:srgbClr val="553B95"/>
    <a:srgbClr val="0000CC"/>
    <a:srgbClr val="FFEEB7"/>
    <a:srgbClr val="1E4B94"/>
    <a:srgbClr val="3A55F4"/>
    <a:srgbClr val="FFD653"/>
    <a:srgbClr val="8F40D0"/>
    <a:srgbClr val="F6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83" autoAdjust="0"/>
  </p:normalViewPr>
  <p:slideViewPr>
    <p:cSldViewPr>
      <p:cViewPr varScale="1">
        <p:scale>
          <a:sx n="109" d="100"/>
          <a:sy n="109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'фин.на 2021'!$C$1</c:f>
              <c:strCache>
                <c:ptCount val="1"/>
                <c:pt idx="0">
                  <c:v>доведено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'фин.на 2021'!$A$2:$A$5</c:f>
              <c:strCache>
                <c:ptCount val="4"/>
                <c:pt idx="0">
                  <c:v>всего</c:v>
                </c:pt>
                <c:pt idx="1">
                  <c:v>непрограммные мероприятия</c:v>
                </c:pt>
                <c:pt idx="2">
                  <c:v>дорожное хозяйство</c:v>
                </c:pt>
                <c:pt idx="3">
                  <c:v>транспорт</c:v>
                </c:pt>
              </c:strCache>
            </c:strRef>
          </c:cat>
          <c:val>
            <c:numRef>
              <c:f>'фин.на 2021'!$C$2:$C$5</c:f>
              <c:numCache>
                <c:formatCode>_-* #\ ##0_-;\-* #\ ##0_-;_-* "-"??_-;_-@_-</c:formatCode>
                <c:ptCount val="4"/>
                <c:pt idx="0">
                  <c:v>856965</c:v>
                </c:pt>
                <c:pt idx="1">
                  <c:v>3800</c:v>
                </c:pt>
                <c:pt idx="2">
                  <c:v>626005</c:v>
                </c:pt>
                <c:pt idx="3">
                  <c:v>227160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F8-4935-96A6-58B179BCBC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9531736"/>
        <c:axId val="119532128"/>
      </c:barChart>
      <c:catAx>
        <c:axId val="119531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532128"/>
        <c:crosses val="autoZero"/>
        <c:auto val="1"/>
        <c:lblAlgn val="ctr"/>
        <c:lblOffset val="100"/>
        <c:noMultiLvlLbl val="0"/>
      </c:catAx>
      <c:valAx>
        <c:axId val="1195321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one"/>
        <c:crossAx val="11953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Повышение безопасности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дорожного движения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/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Содержание улично-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дорожной сети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FC983853-C5FD-472E-9982-3062CE59A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Модернизация и развитие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автомобильных дорог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C0BD6EE5-FE75-4AE8-A8F7-0143DF0428D3}" type="parTrans" cxnId="{7C82DA8C-027D-4300-AE45-842D7B67BD74}">
      <dgm:prSet/>
      <dgm:spPr/>
      <dgm:t>
        <a:bodyPr/>
        <a:lstStyle/>
        <a:p>
          <a:endParaRPr lang="ru-RU"/>
        </a:p>
      </dgm:t>
    </dgm:pt>
    <dgm:pt modelId="{F5789639-1DE5-4936-8936-4BBCD2196994}" type="sibTrans" cxnId="{7C82DA8C-027D-4300-AE45-842D7B67BD74}">
      <dgm:prSet/>
      <dgm:spPr/>
      <dgm:t>
        <a:bodyPr/>
        <a:lstStyle/>
        <a:p>
          <a:endParaRPr lang="ru-RU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Развитие городского </a:t>
          </a:r>
        </a:p>
        <a:p>
          <a:pPr algn="ctr"/>
          <a:r>
            <a:rPr lang="ru-RU" sz="2000" b="1" kern="1200" dirty="0">
              <a:latin typeface="Georgia" panose="02040502050405020303" pitchFamily="18" charset="0"/>
              <a:ea typeface="+mj-ea"/>
              <a:cs typeface="+mj-cs"/>
            </a:rPr>
            <a:t>пассажирского транспорта</a:t>
          </a:r>
          <a:endParaRPr lang="ru-RU" sz="2000" b="1" kern="1200" noProof="0" dirty="0">
            <a:latin typeface="Georgia" panose="02040502050405020303" pitchFamily="18" charset="0"/>
            <a:ea typeface="+mj-ea"/>
            <a:cs typeface="+mj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98981-0EE6-48C1-A064-6315CD3A089E}" type="pres">
      <dgm:prSet presAssocID="{1B2B24DD-AD6A-4ADF-8AA7-D996CC4756AE}" presName="comp" presStyleCnt="0"/>
      <dgm:spPr/>
    </dgm:pt>
    <dgm:pt modelId="{E1BDF04B-CE3C-4C5E-99EC-FFC29DA7648D}" type="pres">
      <dgm:prSet presAssocID="{1B2B24DD-AD6A-4ADF-8AA7-D996CC4756AE}" presName="box" presStyleLbl="node1" presStyleIdx="0" presStyleCnt="4" custScaleY="86228" custLinFactY="100000" custLinFactNeighborX="-117" custLinFactNeighborY="173988"/>
      <dgm:spPr/>
      <dgm:t>
        <a:bodyPr/>
        <a:lstStyle/>
        <a:p>
          <a:endParaRPr lang="ru-RU"/>
        </a:p>
      </dgm:t>
    </dgm:pt>
    <dgm:pt modelId="{B137CAE6-EB76-4F58-A458-83D30A9D24ED}" type="pres">
      <dgm:prSet presAssocID="{1B2B24DD-AD6A-4ADF-8AA7-D996CC4756AE}" presName="img" presStyleLbl="fgImgPlace1" presStyleIdx="0" presStyleCnt="4" custScaleX="93094" custScaleY="94438" custLinFactY="142815" custLinFactNeighborX="-696" custLinFactNeighborY="2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s holding magnifier and pen" title="Sample Picture"/>
        </a:ext>
      </dgm:extLst>
    </dgm:pt>
    <dgm:pt modelId="{709FC4A0-F088-4B9A-BA45-9C4949CE6239}" type="pres">
      <dgm:prSet presAssocID="{1B2B24DD-AD6A-4ADF-8AA7-D996CC4756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3076-6AE0-4C9F-BE6C-F88E2FC2AE18}" type="pres">
      <dgm:prSet presAssocID="{96DB799D-5883-429A-9066-2452CB3593A0}" presName="spacer" presStyleCnt="0"/>
      <dgm:spPr/>
    </dgm:pt>
    <dgm:pt modelId="{0E799877-A187-4A8C-918C-1EB2CECC5A0C}" type="pres">
      <dgm:prSet presAssocID="{FC983853-C5FD-472E-9982-3062CE59A2D7}" presName="comp" presStyleCnt="0"/>
      <dgm:spPr/>
    </dgm:pt>
    <dgm:pt modelId="{5B24BF48-901D-40C1-8B2D-13B8B8A131EF}" type="pres">
      <dgm:prSet presAssocID="{FC983853-C5FD-472E-9982-3062CE59A2D7}" presName="box" presStyleLbl="node1" presStyleIdx="1" presStyleCnt="4" custScaleY="82491" custLinFactNeighborX="1285" custLinFactNeighborY="85569"/>
      <dgm:spPr/>
      <dgm:t>
        <a:bodyPr/>
        <a:lstStyle/>
        <a:p>
          <a:endParaRPr lang="ru-RU"/>
        </a:p>
      </dgm:t>
    </dgm:pt>
    <dgm:pt modelId="{273EAA91-FAF9-4851-975A-3DB7E35CB1B0}" type="pres">
      <dgm:prSet presAssocID="{FC983853-C5FD-472E-9982-3062CE59A2D7}" presName="img" presStyleLbl="fgImgPlace1" presStyleIdx="1" presStyleCnt="4" custScaleX="97888" custScaleY="109508" custLinFactY="10159" custLinFactNeighborX="-2972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F0533F-E17D-4DAA-9FA2-DA79B2CA15B5}" type="pres">
      <dgm:prSet presAssocID="{FC983853-C5FD-472E-9982-3062CE59A2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6230-C7A4-48FD-92C4-C86B6A03F00F}" type="pres">
      <dgm:prSet presAssocID="{F5789639-1DE5-4936-8936-4BBCD2196994}" presName="spacer" presStyleCnt="0"/>
      <dgm:spPr/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2" presStyleCnt="4" custScaleY="81843" custLinFactNeighborX="-117" custLinFactNeighborY="-99112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2" presStyleCnt="4" custScaleX="92599" custLinFactY="-25042" custLinFactNeighborX="-5616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 holding pen and pointing to data in column chart" title="Sample Picture"/>
        </a:ext>
      </dgm:extLst>
    </dgm:pt>
    <dgm:pt modelId="{31F2A3A7-5EF6-4E0D-9BD5-B6914FD271BD}" type="pres">
      <dgm:prSet presAssocID="{1220BA5B-6D11-4805-99C9-AAC7635BFFD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3" presStyleCnt="4" custScaleY="77605" custLinFactY="-100000" custLinFactNeighborX="-117" custLinFactNeighborY="-180920"/>
      <dgm:spPr/>
      <dgm:t>
        <a:bodyPr/>
        <a:lstStyle/>
        <a:p>
          <a:endParaRPr lang="ru-RU"/>
        </a:p>
      </dgm:t>
    </dgm:pt>
    <dgm:pt modelId="{0404CAEC-D6B5-4677-8B37-44C9A457092A}" type="pres">
      <dgm:prSet presAssocID="{8E54E2E2-5F9F-4619-B1EE-88D6A86EA797}" presName="img" presStyleLbl="fgImgPlace1" presStyleIdx="3" presStyleCnt="4" custScaleX="92545" custLinFactY="-151150" custLinFactNeighborX="-5643" custLinFactNeighborY="-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766196-7E57-4280-AE31-C290DBA13B9F}" type="pres">
      <dgm:prSet presAssocID="{8E54E2E2-5F9F-4619-B1EE-88D6A86EA7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2DA8C-027D-4300-AE45-842D7B67BD74}" srcId="{BCDE5E71-FD47-4C1A-84A4-5C5E811421C9}" destId="{FC983853-C5FD-472E-9982-3062CE59A2D7}" srcOrd="1" destOrd="0" parTransId="{C0BD6EE5-FE75-4AE8-A8F7-0143DF0428D3}" sibTransId="{F5789639-1DE5-4936-8936-4BBCD2196994}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B737DC6A-F0B8-4261-B228-B2E63E43E37A}" type="presOf" srcId="{FC983853-C5FD-472E-9982-3062CE59A2D7}" destId="{5B24BF48-901D-40C1-8B2D-13B8B8A131EF}" srcOrd="0" destOrd="0" presId="urn:microsoft.com/office/officeart/2005/8/layout/vList4#1"/>
    <dgm:cxn modelId="{877EF1FF-30BC-4AAB-B44E-4C37F3AD908F}" type="presOf" srcId="{1B2B24DD-AD6A-4ADF-8AA7-D996CC4756AE}" destId="{E1BDF04B-CE3C-4C5E-99EC-FFC29DA7648D}" srcOrd="0" destOrd="0" presId="urn:microsoft.com/office/officeart/2005/8/layout/vList4#1"/>
    <dgm:cxn modelId="{EEAE7404-B9D5-4131-99A6-1C51E3818AA6}" type="presOf" srcId="{FC983853-C5FD-472E-9982-3062CE59A2D7}" destId="{18F0533F-E17D-4DAA-9FA2-DA79B2CA15B5}" srcOrd="1" destOrd="0" presId="urn:microsoft.com/office/officeart/2005/8/layout/vList4#1"/>
    <dgm:cxn modelId="{5CDB7019-0085-45E5-80C2-B1F8D614D15B}" type="presOf" srcId="{1B2B24DD-AD6A-4ADF-8AA7-D996CC4756AE}" destId="{709FC4A0-F088-4B9A-BA45-9C4949CE6239}" srcOrd="1" destOrd="0" presId="urn:microsoft.com/office/officeart/2005/8/layout/vList4#1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440EEDB2-41E9-49A9-8184-79835D8FAC7B}" srcId="{BCDE5E71-FD47-4C1A-84A4-5C5E811421C9}" destId="{1B2B24DD-AD6A-4ADF-8AA7-D996CC4756AE}" srcOrd="0" destOrd="0" parTransId="{50767CCD-17DE-4EAC-9471-879EF0793117}" sibTransId="{96DB799D-5883-429A-9066-2452CB3593A0}"/>
    <dgm:cxn modelId="{C22E27BE-6F58-4055-A159-A24B70365A29}" srcId="{BCDE5E71-FD47-4C1A-84A4-5C5E811421C9}" destId="{1220BA5B-6D11-4805-99C9-AAC7635BFFD1}" srcOrd="2" destOrd="0" parTransId="{959B9EB1-0941-4234-9B6C-EF12DA5F55BC}" sibTransId="{7E4705EA-8F28-4472-9BF0-C722338A6E94}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B44996F1-9137-4EC1-BDA9-F0AA47E779A2}" srcId="{BCDE5E71-FD47-4C1A-84A4-5C5E811421C9}" destId="{8E54E2E2-5F9F-4619-B1EE-88D6A86EA797}" srcOrd="3" destOrd="0" parTransId="{DF4BE81E-5D9F-4DED-8C50-84CFB0E11CCC}" sibTransId="{2335025B-0425-4F14-BB94-A2FD38CCF961}"/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5FB5F89D-B0E6-4CB9-94CD-3ABAAB94F344}" type="presParOf" srcId="{706C0492-EE4F-481D-AACE-3B1D486C09D8}" destId="{A0098981-0EE6-48C1-A064-6315CD3A089E}" srcOrd="0" destOrd="0" presId="urn:microsoft.com/office/officeart/2005/8/layout/vList4#1"/>
    <dgm:cxn modelId="{DFE17C93-08B7-433A-BBF5-279566D1E30E}" type="presParOf" srcId="{A0098981-0EE6-48C1-A064-6315CD3A089E}" destId="{E1BDF04B-CE3C-4C5E-99EC-FFC29DA7648D}" srcOrd="0" destOrd="0" presId="urn:microsoft.com/office/officeart/2005/8/layout/vList4#1"/>
    <dgm:cxn modelId="{F136AA8A-25D4-462A-8D00-98A85E6811E0}" type="presParOf" srcId="{A0098981-0EE6-48C1-A064-6315CD3A089E}" destId="{B137CAE6-EB76-4F58-A458-83D30A9D24ED}" srcOrd="1" destOrd="0" presId="urn:microsoft.com/office/officeart/2005/8/layout/vList4#1"/>
    <dgm:cxn modelId="{8F5C7021-5C10-495B-97F5-D3479F403134}" type="presParOf" srcId="{A0098981-0EE6-48C1-A064-6315CD3A089E}" destId="{709FC4A0-F088-4B9A-BA45-9C4949CE6239}" srcOrd="2" destOrd="0" presId="urn:microsoft.com/office/officeart/2005/8/layout/vList4#1"/>
    <dgm:cxn modelId="{10264499-80E4-409E-84BC-C77E569507CE}" type="presParOf" srcId="{706C0492-EE4F-481D-AACE-3B1D486C09D8}" destId="{4DDF3076-6AE0-4C9F-BE6C-F88E2FC2AE18}" srcOrd="1" destOrd="0" presId="urn:microsoft.com/office/officeart/2005/8/layout/vList4#1"/>
    <dgm:cxn modelId="{7412B402-E27E-45E0-AF9E-EAC120919BFF}" type="presParOf" srcId="{706C0492-EE4F-481D-AACE-3B1D486C09D8}" destId="{0E799877-A187-4A8C-918C-1EB2CECC5A0C}" srcOrd="2" destOrd="0" presId="urn:microsoft.com/office/officeart/2005/8/layout/vList4#1"/>
    <dgm:cxn modelId="{9D44BEC0-8B3C-4E72-91E6-06DD7F0CFC4C}" type="presParOf" srcId="{0E799877-A187-4A8C-918C-1EB2CECC5A0C}" destId="{5B24BF48-901D-40C1-8B2D-13B8B8A131EF}" srcOrd="0" destOrd="0" presId="urn:microsoft.com/office/officeart/2005/8/layout/vList4#1"/>
    <dgm:cxn modelId="{D2EA383E-7F88-4EF8-A97F-C544790D5B1A}" type="presParOf" srcId="{0E799877-A187-4A8C-918C-1EB2CECC5A0C}" destId="{273EAA91-FAF9-4851-975A-3DB7E35CB1B0}" srcOrd="1" destOrd="0" presId="urn:microsoft.com/office/officeart/2005/8/layout/vList4#1"/>
    <dgm:cxn modelId="{2BBC75AF-0A65-4BE1-B5E8-D566E9786A09}" type="presParOf" srcId="{0E799877-A187-4A8C-918C-1EB2CECC5A0C}" destId="{18F0533F-E17D-4DAA-9FA2-DA79B2CA15B5}" srcOrd="2" destOrd="0" presId="urn:microsoft.com/office/officeart/2005/8/layout/vList4#1"/>
    <dgm:cxn modelId="{320B8FAC-5AD2-4334-BBE9-271BB3C97B5F}" type="presParOf" srcId="{706C0492-EE4F-481D-AACE-3B1D486C09D8}" destId="{2AB76230-C7A4-48FD-92C4-C86B6A03F00F}" srcOrd="3" destOrd="0" presId="urn:microsoft.com/office/officeart/2005/8/layout/vList4#1"/>
    <dgm:cxn modelId="{CF597C4C-A258-43BF-9462-3B268B39A245}" type="presParOf" srcId="{706C0492-EE4F-481D-AACE-3B1D486C09D8}" destId="{D5C3B5C8-527E-4EBA-85A3-564A1001FBC9}" srcOrd="4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5" destOrd="0" presId="urn:microsoft.com/office/officeart/2005/8/layout/vList4#1"/>
    <dgm:cxn modelId="{9B85EA8F-2FDD-4F58-BAFE-DDDDE72A9F7D}" type="presParOf" srcId="{706C0492-EE4F-481D-AACE-3B1D486C09D8}" destId="{33B794CA-E022-4E11-AC91-2823E5E8F39C}" srcOrd="6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09.09.2021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2022 год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2023 и 2024 годов</a:t>
            </a:r>
            <a: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дорожного хозяйства и транспорта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490F3B79-A786-417F-A22A-7B86FC96C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975104"/>
              </p:ext>
            </p:extLst>
          </p:nvPr>
        </p:nvGraphicFramePr>
        <p:xfrm>
          <a:off x="628650" y="908720"/>
          <a:ext cx="7886700" cy="50332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3550">
                  <a:extLst>
                    <a:ext uri="{9D8B030D-6E8A-4147-A177-3AD203B41FA5}">
                      <a16:colId xmlns:a16="http://schemas.microsoft.com/office/drawing/2014/main" xmlns="" val="873683253"/>
                    </a:ext>
                  </a:extLst>
                </a:gridCol>
                <a:gridCol w="2143150">
                  <a:extLst>
                    <a:ext uri="{9D8B030D-6E8A-4147-A177-3AD203B41FA5}">
                      <a16:colId xmlns:a16="http://schemas.microsoft.com/office/drawing/2014/main" xmlns="" val="247462805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путепровода через автодорогу восточная завода-часть улицы Борковская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7379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капитальный ремонт дорог местного значения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17874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проезда Тупиковый, 2 строение, 3 до ул. Новозаводская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54832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паспортизация автодорог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69193"/>
                  </a:ext>
                </a:extLst>
              </a:tr>
              <a:tr h="626229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проектно-изыскательских работ</a:t>
                      </a:r>
                    </a:p>
                  </a:txBody>
                  <a:tcP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2 755</a:t>
                      </a:r>
                    </a:p>
                  </a:txBody>
                  <a:tcPr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962011"/>
                  </a:ext>
                </a:extLst>
              </a:tr>
              <a:tr h="626229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экспертные заключения по результатам проведения лабораторных испытаний асфальтобетонных покрытий проезжей части автодорог и тротуаров на объектах ремонта дорог и ремонта дворовых территорий многоквартирных домов и проездов к дворовым территориям, строительный контроль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21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3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движения»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48734"/>
            <a:ext cx="6760840" cy="7949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74 895 тыс. руб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676456" cy="144016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515789" cy="204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855" y="4067725"/>
            <a:ext cx="3581560" cy="231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5295CF2-D1D8-4225-8320-1EE7FA61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067725"/>
            <a:ext cx="3515789" cy="231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A984F74-0626-40A6-8D1C-A66D05BA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854" y="1772816"/>
            <a:ext cx="3581561" cy="2049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02712"/>
              </p:ext>
            </p:extLst>
          </p:nvPr>
        </p:nvGraphicFramePr>
        <p:xfrm>
          <a:off x="107504" y="350616"/>
          <a:ext cx="8496944" cy="59587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xmlns="" val="274692417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540233877"/>
                    </a:ext>
                  </a:extLst>
                </a:gridCol>
              </a:tblGrid>
              <a:tr h="41408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 перенос ООТ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5 209 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651364"/>
                  </a:ext>
                </a:extLst>
              </a:tr>
              <a:tr h="503852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ИДН    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1 472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25935993"/>
                  </a:ext>
                </a:extLst>
              </a:tr>
              <a:tr h="57626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парковочных площадок, карманов, стоянок, ликвидация въездов и выездов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4 667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740347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линий наружного электроосвещения мест концентрации ДТП, в том числе инженерно-геодезические изыскания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1 607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82293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пешеходных дорожек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134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43055"/>
                  </a:ext>
                </a:extLst>
              </a:tr>
              <a:tr h="69539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пешеходных дорожек, в том числе проектирование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7 310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47765100"/>
                  </a:ext>
                </a:extLst>
              </a:tr>
              <a:tr h="67275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островков безопасности, пандусов, замена бортового камня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1 557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58422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ООТ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312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214387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парковочных площадок, карманов, стоянок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262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7899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МКУ "ЦОДД ГОТ"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52 365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3720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20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E6BCCE37-5E6D-4ADA-9A1E-DDB2D62D3774}"/>
              </a:ext>
            </a:extLst>
          </p:cNvPr>
          <p:cNvSpPr/>
          <p:nvPr/>
        </p:nvSpPr>
        <p:spPr>
          <a:xfrm>
            <a:off x="2771800" y="1484783"/>
            <a:ext cx="3395797" cy="423325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968150"/>
            <a:ext cx="3452388" cy="469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buSzPct val="80000"/>
              <a:tabLst>
                <a:tab pos="202749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пешеходные 	ограничивающие и 	барьерные ограждения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устройство светофорных 	объектов для выполнения 	мероприятий в 	соответствии с 	изменениями в ГОСТ Р 	52289-2004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закупка и установка 	дорожных знаков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88" y="3748812"/>
            <a:ext cx="2681295" cy="1927874"/>
          </a:xfrm>
          <a:ln>
            <a:solidFill>
              <a:schemeClr val="tx1"/>
            </a:solidFill>
          </a:ln>
        </p:spPr>
      </p:pic>
      <p:pic>
        <p:nvPicPr>
          <p:cNvPr id="4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535697" cy="1951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23994"/>
            <a:ext cx="2535697" cy="1952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1484783"/>
            <a:ext cx="2697394" cy="1951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lIns="91380" tIns="45692" rIns="91380" bIns="45692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18" lvl="1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МКУ «ЦОДД ГОТ»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9269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6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160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0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2022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E8D1BED-915D-429A-8E4F-5DA51DCF9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153905"/>
              </p:ext>
            </p:extLst>
          </p:nvPr>
        </p:nvGraphicFramePr>
        <p:xfrm>
          <a:off x="611560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07875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Подпрограммы, входящие в состав муниципальной программы </a:t>
            </a:r>
            <a:b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</a:br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транспортной системы и дорожного  хозяйства городского округа Тольятти  на 2021-2025 гг.» </a:t>
            </a:r>
            <a:r>
              <a:rPr lang="en-US" sz="1693" dirty="0">
                <a:solidFill>
                  <a:srgbClr val="FF0000"/>
                </a:solidFill>
              </a:rPr>
              <a:t> </a:t>
            </a:r>
            <a:r>
              <a:rPr lang="ru-RU" sz="1693" dirty="0">
                <a:solidFill>
                  <a:srgbClr val="FF0000"/>
                </a:solidFill>
              </a:rPr>
              <a:t> </a:t>
            </a:r>
            <a:r>
              <a:rPr lang="ru-RU" sz="1693" dirty="0"/>
              <a:t/>
            </a:r>
            <a:br>
              <a:rPr lang="ru-RU" sz="1693" dirty="0"/>
            </a:br>
            <a:endParaRPr lang="ru-RU" sz="169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</p:spTree>
    <p:extLst>
      <p:ext uri="{BB962C8B-B14F-4D97-AF65-F5344CB8AC3E}">
        <p14:creationId xmlns:p14="http://schemas.microsoft.com/office/powerpoint/2010/main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836712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764705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</a:t>
            </a: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городского пассажирского транспорта»</a:t>
            </a:r>
            <a:endParaRPr lang="ru-RU" sz="2400" dirty="0">
              <a:solidFill>
                <a:srgbClr val="376092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62725"/>
            <a:ext cx="9144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227 160 тыс.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s-otk.ru/images/scooltogliatti.jpg">
            <a:extLst>
              <a:ext uri="{FF2B5EF4-FFF2-40B4-BE49-F238E27FC236}">
                <a16:creationId xmlns:a16="http://schemas.microsoft.com/office/drawing/2014/main" xmlns="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674"/>
            <a:ext cx="1793398" cy="113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-otk.ru/images/card-sk-new.jpg">
            <a:extLst>
              <a:ext uri="{FF2B5EF4-FFF2-40B4-BE49-F238E27FC236}">
                <a16:creationId xmlns:a16="http://schemas.microsoft.com/office/drawing/2014/main" xmlns="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77" y="2835396"/>
            <a:ext cx="2056767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одержимое 8" descr="слайд 28.JPG">
            <a:extLst>
              <a:ext uri="{FF2B5EF4-FFF2-40B4-BE49-F238E27FC236}">
                <a16:creationId xmlns:a16="http://schemas.microsoft.com/office/drawing/2014/main" xmlns="" id="{084CAD4D-B06F-4098-81A5-8A40D678A5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66756"/>
            <a:ext cx="4176464" cy="304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https://www.s-otk.ru/images/card-betk-new.jpg">
            <a:extLst>
              <a:ext uri="{FF2B5EF4-FFF2-40B4-BE49-F238E27FC236}">
                <a16:creationId xmlns:a16="http://schemas.microsoft.com/office/drawing/2014/main" xmlns="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5110"/>
            <a:ext cx="1698500" cy="10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-otk.ru/images/card-etk-new.jpg">
            <a:extLst>
              <a:ext uri="{FF2B5EF4-FFF2-40B4-BE49-F238E27FC236}">
                <a16:creationId xmlns:a16="http://schemas.microsoft.com/office/drawing/2014/main" xmlns="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06" y="4436665"/>
            <a:ext cx="2163254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73644"/>
              </p:ext>
            </p:extLst>
          </p:nvPr>
        </p:nvGraphicFramePr>
        <p:xfrm>
          <a:off x="467544" y="692696"/>
          <a:ext cx="8208912" cy="43204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xmlns="" val="16724150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874374450"/>
                    </a:ext>
                  </a:extLst>
                </a:gridCol>
              </a:tblGrid>
              <a:tr h="1470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работ, связанных с осуществлением регулярных перевозок пассажиров и багажа по регулируемым тарифам автомобильным и городским наземным электрическим транспортом</a:t>
                      </a:r>
                    </a:p>
                  </a:txBody>
                  <a:tcPr marL="7620" marR="7620" marT="7620" marB="0" anchor="ctr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214 752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87750027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транспортные услуги по перевозке льготных категорий граждан по муниципальным маршрутам по льготному электронному </a:t>
                      </a:r>
                      <a:r>
                        <a:rPr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проездному билету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11 647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811540"/>
                  </a:ext>
                </a:extLst>
              </a:tr>
              <a:tr h="1481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автобусов, работающих на газомоторном топливе, на условиях лизинга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761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3104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2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lIns="68533" tIns="34267" rIns="68533" bIns="3426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84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 «Содержание улично-дорожной сети»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1009752"/>
            <a:ext cx="6858000" cy="4708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465 298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62" tIns="43932" rIns="87862" bIns="43932" rtlCol="0" anchor="ctr"/>
          <a:lstStyle/>
          <a:p>
            <a:pPr algn="ctr" defTabSz="878632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74" y="4303921"/>
            <a:ext cx="3609094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844" y="1768642"/>
            <a:ext cx="3713548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11" y="1768642"/>
            <a:ext cx="3578057" cy="214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736" y="4327372"/>
            <a:ext cx="3654656" cy="2149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55895BE-D01A-423C-BBC0-1666CE7A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60469"/>
              </p:ext>
            </p:extLst>
          </p:nvPr>
        </p:nvGraphicFramePr>
        <p:xfrm>
          <a:off x="251520" y="692696"/>
          <a:ext cx="8352928" cy="503151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17120637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832274467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улично-дорожной сети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433 621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46965649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дорожной разметки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30 000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288558"/>
                  </a:ext>
                </a:extLst>
              </a:tr>
              <a:tr h="1165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подземных и наземных пешеходных переходов 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846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74454912"/>
                  </a:ext>
                </a:extLst>
              </a:tr>
              <a:tr h="116526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капитальному ремонту  путепроводов, подземного пешеходного перехода </a:t>
                      </a: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831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88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" y="-3207"/>
            <a:ext cx="9155875" cy="983935"/>
          </a:xfrm>
        </p:spPr>
        <p:txBody>
          <a:bodyPr>
            <a:normAutofit/>
          </a:bodyPr>
          <a:lstStyle/>
          <a:p>
            <a:pPr marL="182760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«Модернизация и развитие дорог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Тольятти»</a:t>
            </a:r>
            <a:endParaRPr lang="ru-RU" sz="2500" dirty="0">
              <a:latin typeface="Georgia" panose="02040502050405020303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1080120"/>
          </a:xfrm>
        </p:spPr>
        <p:txBody>
          <a:bodyPr>
            <a:normAutofit fontScale="70000" lnSpcReduction="20000"/>
          </a:bodyPr>
          <a:lstStyle/>
          <a:p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85 812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  <a:p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08" y="3246104"/>
            <a:ext cx="719390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391552"/>
            <a:ext cx="5976664" cy="1512168"/>
          </a:xfrm>
          <a:prstGeom prst="rect">
            <a:avLst/>
          </a:prstGeom>
        </p:spPr>
      </p:pic>
      <p:pic>
        <p:nvPicPr>
          <p:cNvPr id="1026" name="Picture 2" descr="C:\Users\user\Desktop\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2558583"/>
            <a:ext cx="4696362" cy="3744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25" y="2564904"/>
            <a:ext cx="4213852" cy="3744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98072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5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40EFA8-52B9-4740-8CBA-7E8C847E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40222"/>
              </p:ext>
            </p:extLst>
          </p:nvPr>
        </p:nvGraphicFramePr>
        <p:xfrm>
          <a:off x="323528" y="764704"/>
          <a:ext cx="8496944" cy="52006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xmlns="" val="90540632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439381355"/>
                    </a:ext>
                  </a:extLst>
                </a:gridCol>
              </a:tblGrid>
              <a:tr h="1136733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по объекту: «Реконструкция магистральной улицы городского значения регулируемого движения по ул. Спортивной на участке от ул. Степана Разина до ул. Юбилейная (строительство бокового проезда) в 8 квартале Автозаводского района г. Тольятти»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5 316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43264"/>
                  </a:ext>
                </a:extLst>
              </a:tr>
              <a:tr h="1095515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бокового проезда к ФОК СДЮШОР № 8 «Союз»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241381147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автодороги по ул. Механизаторов от ул. Громовой до ул. Лизы Чайкиной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8 700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326302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 дорог асфальтогранулятом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</a:t>
                      </a: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76620585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съездов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95244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капремонт и ремонт дворовых территорий многоквартирных домов и проездов к дворовым территориям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Тольятти)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7 696</a:t>
                      </a:r>
                    </a:p>
                  </a:txBody>
                  <a:tcPr marL="4609" marR="4609" marT="4609" marB="0" anchor="ctr"/>
                </a:tc>
                <a:extLst>
                  <a:ext uri="{0D108BD9-81ED-4DB2-BD59-A6C34878D82A}">
                    <a16:rowId xmlns:a16="http://schemas.microsoft.com/office/drawing/2014/main" xmlns="" val="74586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0526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16387</TotalTime>
  <Words>552</Words>
  <Application>Microsoft Office PowerPoint</Application>
  <PresentationFormat>Экран (4:3)</PresentationFormat>
  <Paragraphs>99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Lucida Sans Unicode</vt:lpstr>
      <vt:lpstr>Tahoma</vt:lpstr>
      <vt:lpstr>Times New Roman</vt:lpstr>
      <vt:lpstr>Trebuchet MS</vt:lpstr>
      <vt:lpstr>Процесс 19: 16 x 9</vt:lpstr>
      <vt:lpstr>Office Theme</vt:lpstr>
      <vt:lpstr>Общественные обсуждения  предварительного распределения бюджетных ассигнований на 2022 год  и на плановый период 2023 и 2024 годов  Главный распорядитель бюджетных средств –   департамент дорожного хозяйства и транспорта администрации городского округа Тольятти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Подпрограмма «Модернизация и развитие дорог  местного значения городского округа Тольятти»</vt:lpstr>
      <vt:lpstr>  В том числе:</vt:lpstr>
      <vt:lpstr>Презентация PowerPoint</vt:lpstr>
      <vt:lpstr>Подпрограмма «Повышение безопасности дорожного движения»</vt:lpstr>
      <vt:lpstr>  В том числе:</vt:lpstr>
      <vt:lpstr>   - пешеходные  ограничивающие и  барьерные ограждения   - устройство светофорных  объектов для выполнения  мероприятий в  соответствии с  изменениями в ГОСТ Р  52289-2004    - закупка и установка  дорожных знаков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Игнатьева Вера Юрьевна</cp:lastModifiedBy>
  <cp:revision>944</cp:revision>
  <cp:lastPrinted>2015-06-16T05:50:33Z</cp:lastPrinted>
  <dcterms:created xsi:type="dcterms:W3CDTF">2014-06-05T04:32:32Z</dcterms:created>
  <dcterms:modified xsi:type="dcterms:W3CDTF">2021-09-09T05:16:14Z</dcterms:modified>
</cp:coreProperties>
</file>