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1;&#1077;&#1093;&#1072;\&#1056;&#1072;&#1073;&#1086;&#1095;&#1080;&#1081;%20&#1089;&#1090;&#1086;&#1083;\&#1041;&#1102;&#1076;&#1078;&#1077;&#1090;%202015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1;&#1077;&#1093;&#1072;\&#1056;&#1072;&#1073;&#1086;&#1095;&#1080;&#1081;%20&#1089;&#1090;&#1086;&#1083;\&#1055;&#1088;&#1086;&#1077;&#1082;&#1090;%20&#1073;&#1102;&#1076;&#1078;&#1077;&#1090;&#1072;\&#1041;&#1102;&#1076;&#1078;&#1077;&#1090;%20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9;&#1083;&#1080;&#1085;&#1072;\&#1056;&#1072;&#1073;&#1086;&#1095;&#1080;&#1081;%20&#1089;&#1090;&#1086;&#1083;\&#1055;&#1088;&#1086;&#1077;&#1082;&#1090;%20&#1073;&#1102;&#1076;&#1078;&#1077;&#1090;&#1072;\&#1041;&#1102;&#1076;&#1078;&#1077;&#1090;%20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9;&#1083;&#1080;&#1085;&#1072;\&#1056;&#1072;&#1073;&#1086;&#1095;&#1080;&#1081;%20&#1089;&#1090;&#1086;&#1083;\&#1055;&#1088;&#1086;&#1077;&#1082;&#1090;%20&#1073;&#1102;&#1076;&#1078;&#1077;&#1090;&#1072;\&#1041;&#1102;&#1076;&#1078;&#1077;&#1090;%20201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9;&#1083;&#1080;&#1085;&#1072;\&#1056;&#1072;&#1073;&#1086;&#1095;&#1080;&#1081;%20&#1089;&#1090;&#1086;&#1083;\&#1055;&#1088;&#1086;&#1077;&#1082;&#1090;%20&#1073;&#1102;&#1076;&#1078;&#1077;&#1090;&#1072;\&#1041;&#1102;&#1076;&#1078;&#1077;&#1090;%20201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9;&#1083;&#1080;&#1085;&#1072;\&#1056;&#1072;&#1073;&#1086;&#1095;&#1080;&#1081;%20&#1089;&#1090;&#1086;&#1083;\&#1041;&#1102;&#1076;&#1078;&#1077;&#1090;%202015%20201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9;&#1083;&#1080;&#1085;&#1072;\&#1056;&#1072;&#1073;&#1086;&#1095;&#1080;&#1081;%20&#1089;&#1090;&#1086;&#1083;\&#1041;&#1102;&#1076;&#1078;&#1077;&#1090;%202015%20201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69;&#1083;&#1080;&#1085;&#1072;\&#1056;&#1072;&#1073;&#1086;&#1095;&#1080;&#1081;%20&#1089;&#1090;&#1086;&#1083;\&#1055;&#1088;&#1086;&#1077;&#1082;&#1090;%20&#1073;&#1102;&#1076;&#1078;&#1077;&#1090;&#1072;\&#1041;&#1102;&#1076;&#1078;&#1077;&#1090;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6 183</a:t>
                    </a:r>
                    <a:r>
                      <a:rPr lang="ru-RU"/>
                      <a:t> тыс.руб.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5 795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26 562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146 857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424 957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154 728</a:t>
                    </a:r>
                    <a:r>
                      <a:rPr lang="ru-RU"/>
                      <a:t> тыс. руб.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50</a:t>
                    </a:r>
                    <a:r>
                      <a:rPr lang="ru-RU"/>
                      <a:t> тыс. руб.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4 849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LeaderLines val="1"/>
          </c:dLbls>
          <c:cat>
            <c:strRef>
              <c:f>'2015'!$A$4:$A$11</c:f>
              <c:strCache>
                <c:ptCount val="8"/>
                <c:pt idx="0">
                  <c:v>Другие общегосударственные вопросы</c:v>
                </c:pt>
                <c:pt idx="1">
                  <c:v>Лесное хозяйство</c:v>
                </c:pt>
                <c:pt idx="2">
                  <c:v>Жилищное хозяйство</c:v>
                </c:pt>
                <c:pt idx="3">
                  <c:v>Коммунальное хозяйство</c:v>
                </c:pt>
                <c:pt idx="4">
                  <c:v>Благоустройство</c:v>
                </c:pt>
                <c:pt idx="5">
                  <c:v>Другие вопросы в области жилищно-коммунального хозяйства</c:v>
                </c:pt>
                <c:pt idx="6">
                  <c:v>Сбор, удаление отходов и очистка сточных вод</c:v>
                </c:pt>
                <c:pt idx="7">
                  <c:v>Другие вопросы в области охраны окружающей среды</c:v>
                </c:pt>
              </c:strCache>
            </c:strRef>
          </c:cat>
          <c:val>
            <c:numRef>
              <c:f>'2015'!$B$4:$B$11</c:f>
              <c:numCache>
                <c:formatCode>#,##0</c:formatCode>
                <c:ptCount val="8"/>
                <c:pt idx="0">
                  <c:v>6183</c:v>
                </c:pt>
                <c:pt idx="1">
                  <c:v>5795</c:v>
                </c:pt>
                <c:pt idx="2">
                  <c:v>26562</c:v>
                </c:pt>
                <c:pt idx="3">
                  <c:v>146857</c:v>
                </c:pt>
                <c:pt idx="4">
                  <c:v>424957</c:v>
                </c:pt>
                <c:pt idx="5">
                  <c:v>154728</c:v>
                </c:pt>
                <c:pt idx="6">
                  <c:v>50</c:v>
                </c:pt>
                <c:pt idx="7">
                  <c:v>4849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rtl="0">
            <a:defRPr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Муниципальная программа "Охрана, защита и воспроизводство лесов, расположенных в границах городского округа Тольятти, на 2014-2018 годы"</a:t>
            </a:r>
          </a:p>
        </c:rich>
      </c:tx>
      <c:layout>
        <c:manualLayout>
          <c:xMode val="edge"/>
          <c:yMode val="edge"/>
          <c:x val="0.17930555555555555"/>
          <c:y val="5.092592592592592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2014 год</c:v>
          </c:tx>
          <c:dLbls>
            <c:dLbl>
              <c:idx val="0"/>
              <c:layout>
                <c:manualLayout>
                  <c:x val="-4.5352561559094166E-2"/>
                  <c:y val="0.1490681590934340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5 795</a:t>
                    </a:r>
                    <a:r>
                      <a:rPr lang="ru-RU" b="1" dirty="0"/>
                      <a:t> тыс.руб.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9.1666666666667243E-2"/>
                  <c:y val="-3.6453776611257306E-7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5 795</a:t>
                    </a:r>
                    <a:r>
                      <a:rPr lang="ru-RU" b="1"/>
                      <a:t> тыс.руб.</a:t>
                    </a:r>
                    <a:endParaRPr lang="en-US" b="1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/>
                      <a:t>27 248</a:t>
                    </a:r>
                    <a:r>
                      <a:rPr lang="ru-RU" b="1"/>
                      <a:t> тыс.руб.</a:t>
                    </a:r>
                    <a:endParaRPr lang="en-US" b="1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лес!$B$5</c:f>
              <c:numCache>
                <c:formatCode>#,##0</c:formatCode>
                <c:ptCount val="1"/>
                <c:pt idx="0">
                  <c:v>5795</c:v>
                </c:pt>
              </c:numCache>
            </c:numRef>
          </c:val>
        </c:ser>
        <c:ser>
          <c:idx val="1"/>
          <c:order val="1"/>
          <c:tx>
            <c:v>2015 год (утвержденный)</c:v>
          </c:tx>
          <c:dLbls>
            <c:dLbl>
              <c:idx val="0"/>
              <c:layout>
                <c:manualLayout>
                  <c:x val="-2.0602106481453221E-4"/>
                  <c:y val="0.14858404621708687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5 795</a:t>
                    </a:r>
                    <a:r>
                      <a:rPr lang="ru-RU" b="1"/>
                      <a:t> тыс.руб.</a:t>
                    </a:r>
                    <a:endParaRPr lang="en-US" b="1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лес!$B$6</c:f>
              <c:numCache>
                <c:formatCode>#,##0</c:formatCode>
                <c:ptCount val="1"/>
                <c:pt idx="0">
                  <c:v>5795</c:v>
                </c:pt>
              </c:numCache>
            </c:numRef>
          </c:val>
        </c:ser>
        <c:ser>
          <c:idx val="2"/>
          <c:order val="2"/>
          <c:tx>
            <c:v>2015 год (потребность)</c:v>
          </c:tx>
          <c:dLbls>
            <c:dLbl>
              <c:idx val="0"/>
              <c:layout>
                <c:manualLayout>
                  <c:x val="2.7833001988071759E-2"/>
                  <c:y val="-6.621519939804367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27 248</a:t>
                    </a:r>
                    <a:r>
                      <a:rPr lang="ru-RU" b="1"/>
                      <a:t>  тыс.руб</a:t>
                    </a:r>
                    <a:endParaRPr lang="en-US" b="1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лес!$B$7</c:f>
              <c:numCache>
                <c:formatCode>#,##0</c:formatCode>
                <c:ptCount val="1"/>
                <c:pt idx="0">
                  <c:v>27248</c:v>
                </c:pt>
              </c:numCache>
            </c:numRef>
          </c:val>
        </c:ser>
        <c:shape val="box"/>
        <c:axId val="39180160"/>
        <c:axId val="39872384"/>
        <c:axId val="0"/>
      </c:bar3DChart>
      <c:catAx>
        <c:axId val="39180160"/>
        <c:scaling>
          <c:orientation val="minMax"/>
        </c:scaling>
        <c:delete val="1"/>
        <c:axPos val="b"/>
        <c:tickLblPos val="none"/>
        <c:crossAx val="39872384"/>
        <c:crosses val="autoZero"/>
        <c:auto val="1"/>
        <c:lblAlgn val="ctr"/>
        <c:lblOffset val="100"/>
      </c:catAx>
      <c:valAx>
        <c:axId val="39872384"/>
        <c:scaling>
          <c:orientation val="minMax"/>
        </c:scaling>
        <c:axPos val="l"/>
        <c:majorGridlines/>
        <c:numFmt formatCode="#,##0" sourceLinked="1"/>
        <c:tickLblPos val="nextTo"/>
        <c:crossAx val="391801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Жилищное хозяйство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2014 год</c:v>
          </c:tx>
          <c:dLbls>
            <c:dLbl>
              <c:idx val="0"/>
              <c:layout>
                <c:manualLayout>
                  <c:x val="1.6638612481212778E-3"/>
                  <c:y val="-2.4940937111525265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5</a:t>
                    </a:r>
                    <a:r>
                      <a:rPr lang="ru-RU"/>
                      <a:t> </a:t>
                    </a:r>
                    <a:r>
                      <a:rPr lang="en-US"/>
                      <a:t>458</a:t>
                    </a:r>
                    <a:r>
                      <a:rPr lang="ru-RU"/>
                      <a:t> тыс.руб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3.9732875592439418E-2"/>
                  <c:y val="3.1300876074964207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3</a:t>
                    </a:r>
                    <a:r>
                      <a:rPr lang="ru-RU"/>
                      <a:t> </a:t>
                    </a:r>
                    <a:r>
                      <a:rPr lang="en-US"/>
                      <a:t>186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4.9915837443638335E-3"/>
                  <c:y val="5.29994913619911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7</a:t>
                    </a:r>
                    <a:r>
                      <a:rPr lang="ru-RU"/>
                      <a:t> </a:t>
                    </a:r>
                    <a:r>
                      <a:rPr lang="en-US"/>
                      <a:t>635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3.6462274631959134E-2"/>
                  <c:y val="-1.8550067458361401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</a:t>
                    </a:r>
                    <a:r>
                      <a:rPr lang="en-US"/>
                      <a:t>20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/>
                      <a:t>2</a:t>
                    </a:r>
                    <a:r>
                      <a:rPr lang="en-US"/>
                      <a:t>5</a:t>
                    </a:r>
                    <a:r>
                      <a:rPr lang="ru-RU"/>
                      <a:t> </a:t>
                    </a:r>
                    <a:r>
                      <a:rPr lang="en-US"/>
                      <a:t>637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b="1"/>
                      <a:t>2</a:t>
                    </a:r>
                    <a:r>
                      <a:rPr lang="ru-RU"/>
                      <a:t> </a:t>
                    </a:r>
                    <a:r>
                      <a:rPr lang="en-US"/>
                      <a:t>418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'F:\Документы\[1.xlsx]жил.хоз'!$B$10:$B$16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6</c:v>
                </c:pt>
              </c:strCache>
            </c:strRef>
          </c:cat>
          <c:val>
            <c:numRef>
              <c:f>'F:\Документы\[1.xlsx]жил.хоз'!$C$10:$C$16</c:f>
              <c:numCache>
                <c:formatCode>General</c:formatCode>
                <c:ptCount val="7"/>
                <c:pt idx="0">
                  <c:v>5458</c:v>
                </c:pt>
                <c:pt idx="1">
                  <c:v>13186</c:v>
                </c:pt>
                <c:pt idx="2">
                  <c:v>7635</c:v>
                </c:pt>
                <c:pt idx="3">
                  <c:v>220</c:v>
                </c:pt>
                <c:pt idx="5">
                  <c:v>25637</c:v>
                </c:pt>
                <c:pt idx="6">
                  <c:v>2418</c:v>
                </c:pt>
              </c:numCache>
            </c:numRef>
          </c:val>
        </c:ser>
        <c:ser>
          <c:idx val="1"/>
          <c:order val="1"/>
          <c:tx>
            <c:v>2015 год (утвержденный)</c:v>
          </c:tx>
          <c:dLbls>
            <c:dLbl>
              <c:idx val="0"/>
              <c:layout>
                <c:manualLayout>
                  <c:x val="1.6638612481212778E-3"/>
                  <c:y val="2.1823319972584607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</a:t>
                    </a:r>
                    <a:r>
                      <a:rPr lang="ru-RU"/>
                      <a:t> </a:t>
                    </a:r>
                    <a:r>
                      <a:rPr lang="en-US"/>
                      <a:t>127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1.6638612481212778E-3"/>
                  <c:y val="-1.5588085694703291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8</a:t>
                    </a:r>
                    <a:r>
                      <a:rPr lang="ru-RU"/>
                      <a:t> </a:t>
                    </a:r>
                    <a:r>
                      <a:rPr lang="en-US"/>
                      <a:t>399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1647028736848976E-2"/>
                  <c:y val="2.494093711152537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3</a:t>
                    </a:r>
                    <a:r>
                      <a:rPr lang="ru-RU"/>
                      <a:t> </a:t>
                    </a:r>
                    <a:r>
                      <a:rPr lang="en-US"/>
                      <a:t>655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delete val="1"/>
            </c:dLbl>
            <c:dLbl>
              <c:idx val="4"/>
              <c:layout>
                <c:manualLayout>
                  <c:x val="1.1928429423459267E-2"/>
                  <c:y val="-1.851851851851854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5</a:t>
                    </a:r>
                    <a:r>
                      <a:rPr lang="en-US"/>
                      <a:t>9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2</a:t>
                    </a:r>
                    <a:r>
                      <a:rPr lang="ru-RU"/>
                      <a:t> </a:t>
                    </a:r>
                    <a:r>
                      <a:rPr lang="en-US"/>
                      <a:t>161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'F:\Документы\[1.xlsx]жил.хоз'!$B$10:$B$16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6</c:v>
                </c:pt>
              </c:strCache>
            </c:strRef>
          </c:cat>
          <c:val>
            <c:numRef>
              <c:f>'F:\Документы\[1.xlsx]жил.хоз'!$D$10:$D$16</c:f>
              <c:numCache>
                <c:formatCode>General</c:formatCode>
                <c:ptCount val="7"/>
                <c:pt idx="0">
                  <c:v>2127</c:v>
                </c:pt>
                <c:pt idx="1">
                  <c:v>8399</c:v>
                </c:pt>
                <c:pt idx="2">
                  <c:v>3655</c:v>
                </c:pt>
                <c:pt idx="3">
                  <c:v>220</c:v>
                </c:pt>
                <c:pt idx="4">
                  <c:v>59</c:v>
                </c:pt>
                <c:pt idx="5">
                  <c:v>12161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v>2015 год (потребность)</c:v>
          </c:tx>
          <c:dLbls>
            <c:dLbl>
              <c:idx val="0"/>
              <c:layout>
                <c:manualLayout>
                  <c:x val="2.8285641218061708E-2"/>
                  <c:y val="-6.2352342778813161E-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3</a:t>
                    </a:r>
                    <a:r>
                      <a:rPr lang="ru-RU"/>
                      <a:t> </a:t>
                    </a:r>
                    <a:r>
                      <a:rPr lang="en-US"/>
                      <a:t>923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5.1579698691759615E-2"/>
                  <c:y val="3.117617138940658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3</a:t>
                    </a:r>
                    <a:r>
                      <a:rPr lang="ru-RU"/>
                      <a:t> </a:t>
                    </a:r>
                    <a:r>
                      <a:rPr lang="en-US"/>
                      <a:t>186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6.1562866180487286E-2"/>
                  <c:y val="5.299949136199119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</a:t>
                    </a:r>
                    <a:r>
                      <a:rPr lang="ru-RU"/>
                      <a:t> </a:t>
                    </a:r>
                    <a:r>
                      <a:rPr lang="en-US"/>
                      <a:t>131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/>
                      <a:t>3</a:t>
                    </a:r>
                    <a:r>
                      <a:rPr lang="en-US"/>
                      <a:t>0</a:t>
                    </a:r>
                    <a:r>
                      <a:rPr lang="ru-RU"/>
                      <a:t> </a:t>
                    </a:r>
                    <a:r>
                      <a:rPr lang="en-US"/>
                      <a:t>764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3.3134526176275582E-2"/>
                  <c:y val="-9.2592592592592865E-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</a:t>
                    </a:r>
                    <a:r>
                      <a:rPr lang="ru-RU"/>
                      <a:t> </a:t>
                    </a:r>
                    <a:r>
                      <a:rPr lang="en-US"/>
                      <a:t>500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'F:\Документы\[1.xlsx]жил.хоз'!$B$10:$B$16</c:f>
              <c:strCach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6</c:v>
                </c:pt>
              </c:strCache>
            </c:strRef>
          </c:cat>
          <c:val>
            <c:numRef>
              <c:f>'F:\Документы\[1.xlsx]жил.хоз'!$E$10:$E$16</c:f>
              <c:numCache>
                <c:formatCode>General</c:formatCode>
                <c:ptCount val="7"/>
                <c:pt idx="0">
                  <c:v>3923</c:v>
                </c:pt>
                <c:pt idx="1">
                  <c:v>13186</c:v>
                </c:pt>
                <c:pt idx="2">
                  <c:v>10131</c:v>
                </c:pt>
                <c:pt idx="3">
                  <c:v>220</c:v>
                </c:pt>
                <c:pt idx="4">
                  <c:v>59</c:v>
                </c:pt>
                <c:pt idx="5">
                  <c:v>30764</c:v>
                </c:pt>
                <c:pt idx="6">
                  <c:v>2500</c:v>
                </c:pt>
              </c:numCache>
            </c:numRef>
          </c:val>
        </c:ser>
        <c:shape val="box"/>
        <c:axId val="40803712"/>
        <c:axId val="40805504"/>
        <c:axId val="0"/>
      </c:bar3DChart>
      <c:catAx>
        <c:axId val="40803712"/>
        <c:scaling>
          <c:orientation val="minMax"/>
        </c:scaling>
        <c:axPos val="b"/>
        <c:tickLblPos val="nextTo"/>
        <c:crossAx val="40805504"/>
        <c:crosses val="autoZero"/>
        <c:auto val="1"/>
        <c:lblAlgn val="ctr"/>
        <c:lblOffset val="100"/>
      </c:catAx>
      <c:valAx>
        <c:axId val="40805504"/>
        <c:scaling>
          <c:orientation val="minMax"/>
        </c:scaling>
        <c:axPos val="l"/>
        <c:majorGridlines/>
        <c:numFmt formatCode="General" sourceLinked="1"/>
        <c:tickLblPos val="nextTo"/>
        <c:crossAx val="408037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Коммунальное хозяйство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tx>
            <c:v>2014 год</c:v>
          </c:tx>
          <c:dLbls>
            <c:dLbl>
              <c:idx val="0"/>
              <c:layout>
                <c:manualLayout>
                  <c:x val="9.2612410135881368E-2"/>
                  <c:y val="1.31610240934826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02</a:t>
                    </a:r>
                    <a:r>
                      <a:rPr lang="ru-RU"/>
                      <a:t> </a:t>
                    </a:r>
                    <a:r>
                      <a:rPr lang="en-US"/>
                      <a:t>244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6.1740391371294459E-3"/>
                  <c:y val="-0.1217394728647145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5</a:t>
                    </a:r>
                    <a:r>
                      <a:rPr lang="ru-RU"/>
                      <a:t> </a:t>
                    </a:r>
                    <a:r>
                      <a:rPr lang="en-US"/>
                      <a:t>365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2.2901396101698151E-2"/>
                  <c:y val="-3.4666344722455243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4</a:t>
                    </a:r>
                    <a:r>
                      <a:rPr lang="ru-RU"/>
                      <a:t> </a:t>
                    </a:r>
                    <a:r>
                      <a:rPr lang="en-US"/>
                      <a:t>225</a:t>
                    </a:r>
                    <a:r>
                      <a:rPr lang="ru-RU"/>
                      <a:t> тыс.руб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-9.8101093130286091E-3"/>
                  <c:y val="-1.2573182288992254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</a:t>
                    </a:r>
                    <a:r>
                      <a:rPr lang="ru-RU"/>
                      <a:t> </a:t>
                    </a:r>
                    <a:r>
                      <a:rPr lang="en-US"/>
                      <a:t>000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3.4952555585980719E-2"/>
                  <c:y val="-4.8415469695705725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ru-RU"/>
                      <a:t> </a:t>
                    </a:r>
                    <a:r>
                      <a:rPr lang="en-US"/>
                      <a:t>826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b="1"/>
                      <a:t>2</a:t>
                    </a:r>
                    <a:r>
                      <a:rPr lang="en-US"/>
                      <a:t>5</a:t>
                    </a:r>
                    <a:r>
                      <a:rPr lang="ru-RU"/>
                      <a:t> </a:t>
                    </a:r>
                    <a:r>
                      <a:rPr lang="en-US"/>
                      <a:t>826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delete val="1"/>
            </c:dLbl>
            <c:dLbl>
              <c:idx val="11"/>
              <c:layout>
                <c:manualLayout>
                  <c:x val="3.1465093411996096E-2"/>
                  <c:y val="1.075268817204301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3</a:t>
                    </a:r>
                    <a:r>
                      <a:rPr lang="en-US"/>
                      <a:t>00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2"/>
              <c:layout>
                <c:manualLayout>
                  <c:x val="4.013204439221525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6</a:t>
                    </a:r>
                    <a:r>
                      <a:rPr lang="ru-RU"/>
                      <a:t> </a:t>
                    </a:r>
                    <a:r>
                      <a:rPr lang="en-US"/>
                      <a:t>486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'F:\Документы\[1.xlsx]ком.хоз'!$C$8:$C$20</c:f>
              <c:numCache>
                <c:formatCode>General</c:formatCode>
                <c:ptCount val="13"/>
                <c:pt idx="0">
                  <c:v>102244</c:v>
                </c:pt>
                <c:pt idx="1">
                  <c:v>5365</c:v>
                </c:pt>
                <c:pt idx="2">
                  <c:v>4225</c:v>
                </c:pt>
                <c:pt idx="3">
                  <c:v>2000</c:v>
                </c:pt>
                <c:pt idx="4">
                  <c:v>1826</c:v>
                </c:pt>
                <c:pt idx="7">
                  <c:v>25826</c:v>
                </c:pt>
                <c:pt idx="9">
                  <c:v>816</c:v>
                </c:pt>
                <c:pt idx="11">
                  <c:v>300</c:v>
                </c:pt>
                <c:pt idx="12">
                  <c:v>16486</c:v>
                </c:pt>
              </c:numCache>
            </c:numRef>
          </c:val>
        </c:ser>
        <c:ser>
          <c:idx val="2"/>
          <c:order val="1"/>
          <c:tx>
            <c:v>2015 год (утвержденный)</c:v>
          </c:tx>
          <c:dLbls>
            <c:dLbl>
              <c:idx val="0"/>
              <c:layout>
                <c:manualLayout>
                  <c:x val="8.6205624587452429E-2"/>
                  <c:y val="7.0452153718688806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9</a:t>
                    </a:r>
                    <a:r>
                      <a:rPr lang="en-US"/>
                      <a:t>3</a:t>
                    </a:r>
                    <a:r>
                      <a:rPr lang="ru-RU"/>
                      <a:t> </a:t>
                    </a:r>
                    <a:r>
                      <a:rPr lang="en-US"/>
                      <a:t>244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3.0870803378627108E-2"/>
                  <c:y val="-9.8707680701119876E-2"/>
                </c:manualLayout>
              </c:layout>
              <c:showVal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4.1972746428314896E-2"/>
                  <c:y val="-2.420773484785286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86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5.2966520127581494E-4"/>
                  <c:y val="1.0221296920475808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96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>
                <c:manualLayout>
                  <c:x val="-1.4421501147164886E-2"/>
                  <c:y val="-2.8673835125448067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</a:t>
                    </a:r>
                    <a:r>
                      <a:rPr lang="en-US"/>
                      <a:t>7</a:t>
                    </a:r>
                    <a:r>
                      <a:rPr lang="ru-RU"/>
                      <a:t> </a:t>
                    </a:r>
                    <a:r>
                      <a:rPr lang="en-US"/>
                      <a:t>550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>
                <c:manualLayout>
                  <c:x val="2.6240182871832995E-2"/>
                  <c:y val="2.3031792163594637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4</a:t>
                    </a:r>
                    <a:r>
                      <a:rPr lang="ru-RU"/>
                      <a:t> </a:t>
                    </a:r>
                    <a:r>
                      <a:rPr lang="en-US"/>
                      <a:t>144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>
                <c:manualLayout>
                  <c:x val="-2.6240304410429034E-2"/>
                  <c:y val="-1.974153614022397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8</a:t>
                    </a:r>
                    <a:r>
                      <a:rPr lang="en-US" dirty="0"/>
                      <a:t>16</a:t>
                    </a:r>
                    <a:r>
                      <a:rPr lang="ru-RU" dirty="0"/>
                      <a:t> тыс.руб.</a:t>
                    </a:r>
                    <a:endParaRPr lang="en-US" dirty="0"/>
                  </a:p>
                </c:rich>
              </c:tx>
              <c:showVal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2.8229405072218841E-2"/>
                  <c:y val="-3.4022024507484941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6</a:t>
                    </a:r>
                    <a:r>
                      <a:rPr lang="ru-RU"/>
                      <a:t> </a:t>
                    </a:r>
                    <a:r>
                      <a:rPr lang="en-US"/>
                      <a:t>896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'F:\Документы\[1.xlsx]ком.хоз'!$D$8:$D$20</c:f>
              <c:numCache>
                <c:formatCode>General</c:formatCode>
                <c:ptCount val="13"/>
                <c:pt idx="0">
                  <c:v>93244</c:v>
                </c:pt>
                <c:pt idx="1">
                  <c:v>0</c:v>
                </c:pt>
                <c:pt idx="2">
                  <c:v>4225</c:v>
                </c:pt>
                <c:pt idx="3">
                  <c:v>2000</c:v>
                </c:pt>
                <c:pt idx="4">
                  <c:v>1826</c:v>
                </c:pt>
                <c:pt idx="5">
                  <c:v>186</c:v>
                </c:pt>
                <c:pt idx="6">
                  <c:v>196</c:v>
                </c:pt>
                <c:pt idx="7">
                  <c:v>27550</c:v>
                </c:pt>
                <c:pt idx="8">
                  <c:v>14144</c:v>
                </c:pt>
                <c:pt idx="9">
                  <c:v>816</c:v>
                </c:pt>
                <c:pt idx="10">
                  <c:v>0</c:v>
                </c:pt>
                <c:pt idx="11">
                  <c:v>300</c:v>
                </c:pt>
                <c:pt idx="12">
                  <c:v>16896</c:v>
                </c:pt>
              </c:numCache>
            </c:numRef>
          </c:val>
        </c:ser>
        <c:ser>
          <c:idx val="3"/>
          <c:order val="2"/>
          <c:tx>
            <c:v>2015 год (потребность)</c:v>
          </c:tx>
          <c:dLbls>
            <c:dLbl>
              <c:idx val="0"/>
              <c:layout>
                <c:manualLayout>
                  <c:x val="7.4981413710209929E-2"/>
                  <c:y val="3.525444560222307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9</a:t>
                    </a:r>
                    <a:r>
                      <a:rPr lang="en-US"/>
                      <a:t>6</a:t>
                    </a:r>
                    <a:r>
                      <a:rPr lang="ru-RU"/>
                      <a:t> </a:t>
                    </a:r>
                    <a:r>
                      <a:rPr lang="en-US"/>
                      <a:t>881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1.2451507619436889E-2"/>
                  <c:y val="-0.147710992201316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0</a:t>
                    </a:r>
                    <a:r>
                      <a:rPr lang="ru-RU"/>
                      <a:t> </a:t>
                    </a:r>
                    <a:r>
                      <a:rPr lang="en-US"/>
                      <a:t>000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delete val="1"/>
            </c:dLbl>
            <c:dLbl>
              <c:idx val="3"/>
              <c:layout>
                <c:manualLayout>
                  <c:x val="6.4428338959962639E-2"/>
                  <c:y val="-7.2622945468281158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4</a:t>
                    </a:r>
                    <a:r>
                      <a:rPr lang="ru-RU"/>
                      <a:t> </a:t>
                    </a:r>
                    <a:r>
                      <a:rPr lang="en-US"/>
                      <a:t>000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1.1947973216296526E-2"/>
                  <c:y val="-0.11351953246239134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3</a:t>
                    </a:r>
                    <a:r>
                      <a:rPr lang="ru-RU"/>
                      <a:t> </a:t>
                    </a:r>
                    <a:r>
                      <a:rPr lang="en-US"/>
                      <a:t>830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b="1"/>
                      <a:t>3</a:t>
                    </a:r>
                    <a:r>
                      <a:rPr lang="en-US"/>
                      <a:t>8</a:t>
                    </a:r>
                    <a:r>
                      <a:rPr lang="ru-RU"/>
                      <a:t> </a:t>
                    </a:r>
                    <a:r>
                      <a:rPr lang="en-US"/>
                      <a:t>886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b="1"/>
                      <a:t>1</a:t>
                    </a:r>
                    <a:r>
                      <a:rPr lang="en-US"/>
                      <a:t>6</a:t>
                    </a:r>
                    <a:r>
                      <a:rPr lang="ru-RU"/>
                      <a:t> </a:t>
                    </a:r>
                    <a:r>
                      <a:rPr lang="en-US"/>
                      <a:t>896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b="1"/>
                      <a:t>5</a:t>
                    </a:r>
                    <a:r>
                      <a:rPr lang="ru-RU"/>
                      <a:t> </a:t>
                    </a:r>
                    <a:r>
                      <a:rPr lang="en-US"/>
                      <a:t>000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2"/>
              <c:delete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'F:\Документы\[1.xlsx]ком.хоз'!$E$8:$E$20</c:f>
              <c:numCache>
                <c:formatCode>General</c:formatCode>
                <c:ptCount val="13"/>
                <c:pt idx="0">
                  <c:v>96881</c:v>
                </c:pt>
                <c:pt idx="1">
                  <c:v>10000</c:v>
                </c:pt>
                <c:pt idx="2">
                  <c:v>4225</c:v>
                </c:pt>
                <c:pt idx="3">
                  <c:v>4000</c:v>
                </c:pt>
                <c:pt idx="4">
                  <c:v>3830</c:v>
                </c:pt>
                <c:pt idx="5">
                  <c:v>186</c:v>
                </c:pt>
                <c:pt idx="6">
                  <c:v>196</c:v>
                </c:pt>
                <c:pt idx="7">
                  <c:v>38886</c:v>
                </c:pt>
                <c:pt idx="8">
                  <c:v>14144</c:v>
                </c:pt>
                <c:pt idx="9">
                  <c:v>816</c:v>
                </c:pt>
                <c:pt idx="10">
                  <c:v>16896</c:v>
                </c:pt>
                <c:pt idx="11">
                  <c:v>5000</c:v>
                </c:pt>
                <c:pt idx="12">
                  <c:v>16896</c:v>
                </c:pt>
              </c:numCache>
            </c:numRef>
          </c:val>
        </c:ser>
        <c:shape val="box"/>
        <c:axId val="40793216"/>
        <c:axId val="40795136"/>
        <c:axId val="0"/>
      </c:bar3DChart>
      <c:catAx>
        <c:axId val="40793216"/>
        <c:scaling>
          <c:orientation val="minMax"/>
        </c:scaling>
        <c:axPos val="b"/>
        <c:tickLblPos val="nextTo"/>
        <c:crossAx val="40795136"/>
        <c:crosses val="autoZero"/>
        <c:auto val="1"/>
        <c:lblAlgn val="ctr"/>
        <c:lblOffset val="100"/>
      </c:catAx>
      <c:valAx>
        <c:axId val="40795136"/>
        <c:scaling>
          <c:orientation val="minMax"/>
        </c:scaling>
        <c:axPos val="l"/>
        <c:majorGridlines/>
        <c:numFmt formatCode="General" sourceLinked="1"/>
        <c:tickLblPos val="nextTo"/>
        <c:crossAx val="407932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Благоустройство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2014 год</c:v>
          </c:tx>
          <c:cat>
            <c:strRef>
              <c:f>'F:\Документы\[1.xlsx]благ-во'!$B$6:$B$26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6</c:v>
                </c:pt>
                <c:pt idx="8">
                  <c:v>10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9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10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11</c:v>
                </c:pt>
              </c:strCache>
            </c:strRef>
          </c:cat>
          <c:val>
            <c:numRef>
              <c:f>'F:\Документы\[1.xlsx]благ-во'!$C$6:$C$26</c:f>
              <c:numCache>
                <c:formatCode>General</c:formatCode>
                <c:ptCount val="21"/>
                <c:pt idx="0">
                  <c:v>4423</c:v>
                </c:pt>
                <c:pt idx="1">
                  <c:v>16942</c:v>
                </c:pt>
                <c:pt idx="2">
                  <c:v>217069</c:v>
                </c:pt>
                <c:pt idx="4">
                  <c:v>5633</c:v>
                </c:pt>
                <c:pt idx="5">
                  <c:v>3180</c:v>
                </c:pt>
                <c:pt idx="7">
                  <c:v>1597</c:v>
                </c:pt>
                <c:pt idx="9">
                  <c:v>9891</c:v>
                </c:pt>
                <c:pt idx="11">
                  <c:v>23383</c:v>
                </c:pt>
                <c:pt idx="12">
                  <c:v>134057</c:v>
                </c:pt>
                <c:pt idx="16">
                  <c:v>17387</c:v>
                </c:pt>
                <c:pt idx="20">
                  <c:v>13007</c:v>
                </c:pt>
              </c:numCache>
            </c:numRef>
          </c:val>
        </c:ser>
        <c:ser>
          <c:idx val="1"/>
          <c:order val="1"/>
          <c:tx>
            <c:v>2015 год (утвержденный)</c:v>
          </c:tx>
          <c:cat>
            <c:strRef>
              <c:f>'F:\Документы\[1.xlsx]благ-во'!$B$6:$B$26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6</c:v>
                </c:pt>
                <c:pt idx="8">
                  <c:v>10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9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10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11</c:v>
                </c:pt>
              </c:strCache>
            </c:strRef>
          </c:cat>
          <c:val>
            <c:numRef>
              <c:f>'F:\Документы\[1.xlsx]благ-во'!$D$6:$D$26</c:f>
              <c:numCache>
                <c:formatCode>General</c:formatCode>
                <c:ptCount val="21"/>
                <c:pt idx="0">
                  <c:v>4423</c:v>
                </c:pt>
                <c:pt idx="1">
                  <c:v>16942</c:v>
                </c:pt>
                <c:pt idx="2">
                  <c:v>217069</c:v>
                </c:pt>
                <c:pt idx="3">
                  <c:v>103</c:v>
                </c:pt>
                <c:pt idx="4">
                  <c:v>2639</c:v>
                </c:pt>
                <c:pt idx="5">
                  <c:v>3180</c:v>
                </c:pt>
                <c:pt idx="6">
                  <c:v>68515.83</c:v>
                </c:pt>
                <c:pt idx="7">
                  <c:v>1347</c:v>
                </c:pt>
                <c:pt idx="8">
                  <c:v>0</c:v>
                </c:pt>
                <c:pt idx="9">
                  <c:v>9891</c:v>
                </c:pt>
                <c:pt idx="10">
                  <c:v>50296</c:v>
                </c:pt>
                <c:pt idx="11">
                  <c:v>5000</c:v>
                </c:pt>
                <c:pt idx="12">
                  <c:v>134057</c:v>
                </c:pt>
                <c:pt idx="13">
                  <c:v>104952</c:v>
                </c:pt>
                <c:pt idx="14">
                  <c:v>11500</c:v>
                </c:pt>
                <c:pt idx="15">
                  <c:v>17605</c:v>
                </c:pt>
                <c:pt idx="16">
                  <c:v>17402</c:v>
                </c:pt>
                <c:pt idx="17">
                  <c:v>349</c:v>
                </c:pt>
                <c:pt idx="18">
                  <c:v>15224</c:v>
                </c:pt>
                <c:pt idx="19">
                  <c:v>1829</c:v>
                </c:pt>
                <c:pt idx="20">
                  <c:v>13007</c:v>
                </c:pt>
              </c:numCache>
            </c:numRef>
          </c:val>
        </c:ser>
        <c:ser>
          <c:idx val="2"/>
          <c:order val="2"/>
          <c:tx>
            <c:v>2015 год (потребность)</c:v>
          </c:tx>
          <c:cat>
            <c:strRef>
              <c:f>'F:\Документы\[1.xlsx]благ-во'!$B$6:$B$26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6</c:v>
                </c:pt>
                <c:pt idx="8">
                  <c:v>10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9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10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11</c:v>
                </c:pt>
              </c:strCache>
            </c:strRef>
          </c:cat>
          <c:val>
            <c:numRef>
              <c:f>'F:\Документы\[1.xlsx]благ-во'!$E$6:$E$26</c:f>
              <c:numCache>
                <c:formatCode>General</c:formatCode>
                <c:ptCount val="21"/>
                <c:pt idx="0">
                  <c:v>4423</c:v>
                </c:pt>
                <c:pt idx="1">
                  <c:v>18668</c:v>
                </c:pt>
                <c:pt idx="2">
                  <c:v>233124</c:v>
                </c:pt>
                <c:pt idx="3">
                  <c:v>103</c:v>
                </c:pt>
                <c:pt idx="4">
                  <c:v>7188</c:v>
                </c:pt>
                <c:pt idx="5">
                  <c:v>3355</c:v>
                </c:pt>
                <c:pt idx="6">
                  <c:v>68265</c:v>
                </c:pt>
                <c:pt idx="7">
                  <c:v>48192</c:v>
                </c:pt>
                <c:pt idx="8">
                  <c:v>13007</c:v>
                </c:pt>
                <c:pt idx="9">
                  <c:v>9891</c:v>
                </c:pt>
                <c:pt idx="10">
                  <c:v>50296</c:v>
                </c:pt>
                <c:pt idx="11">
                  <c:v>5000</c:v>
                </c:pt>
                <c:pt idx="12">
                  <c:v>397066</c:v>
                </c:pt>
                <c:pt idx="13">
                  <c:v>104952</c:v>
                </c:pt>
                <c:pt idx="14">
                  <c:v>11500</c:v>
                </c:pt>
                <c:pt idx="15">
                  <c:v>17605</c:v>
                </c:pt>
                <c:pt idx="16">
                  <c:v>23911</c:v>
                </c:pt>
                <c:pt idx="17">
                  <c:v>349</c:v>
                </c:pt>
                <c:pt idx="18">
                  <c:v>15224</c:v>
                </c:pt>
                <c:pt idx="19">
                  <c:v>1829</c:v>
                </c:pt>
                <c:pt idx="20">
                  <c:v>13007</c:v>
                </c:pt>
              </c:numCache>
            </c:numRef>
          </c:val>
        </c:ser>
        <c:shape val="box"/>
        <c:axId val="39156352"/>
        <c:axId val="39180928"/>
        <c:axId val="0"/>
      </c:bar3DChart>
      <c:catAx>
        <c:axId val="39156352"/>
        <c:scaling>
          <c:orientation val="minMax"/>
        </c:scaling>
        <c:axPos val="b"/>
        <c:tickLblPos val="nextTo"/>
        <c:crossAx val="39180928"/>
        <c:crosses val="autoZero"/>
        <c:auto val="1"/>
        <c:lblAlgn val="ctr"/>
        <c:lblOffset val="100"/>
      </c:catAx>
      <c:valAx>
        <c:axId val="39180928"/>
        <c:scaling>
          <c:orientation val="minMax"/>
        </c:scaling>
        <c:axPos val="l"/>
        <c:majorGridlines/>
        <c:numFmt formatCode="General" sourceLinked="1"/>
        <c:tickLblPos val="nextTo"/>
        <c:crossAx val="391563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2015 год</c:v>
          </c:tx>
          <c:dLbls>
            <c:dLbl>
              <c:idx val="0"/>
              <c:layout>
                <c:manualLayout>
                  <c:x val="3.6111111111111212E-2"/>
                  <c:y val="-5.092592592592612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11 373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3.333333333333334E-2"/>
                  <c:y val="-4.16666666666666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95 460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4.7222222222222332E-2"/>
                  <c:y val="-5.555555555555545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47 865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МБУ!$A$8:$A$10</c:f>
              <c:strCache>
                <c:ptCount val="3"/>
                <c:pt idx="0">
                  <c:v>МБУСБО "Лазурное"</c:v>
                </c:pt>
                <c:pt idx="1">
                  <c:v>МБУ "Зеленстрой"</c:v>
                </c:pt>
                <c:pt idx="2">
                  <c:v>МБУ "Парки города"</c:v>
                </c:pt>
              </c:strCache>
            </c:strRef>
          </c:cat>
          <c:val>
            <c:numRef>
              <c:f>МБУ!$B$8:$B$10</c:f>
              <c:numCache>
                <c:formatCode>#,##0</c:formatCode>
                <c:ptCount val="3"/>
                <c:pt idx="0">
                  <c:v>11373</c:v>
                </c:pt>
                <c:pt idx="1">
                  <c:v>95460</c:v>
                </c:pt>
                <c:pt idx="2">
                  <c:v>47865</c:v>
                </c:pt>
              </c:numCache>
            </c:numRef>
          </c:val>
        </c:ser>
        <c:shape val="box"/>
        <c:axId val="89516672"/>
        <c:axId val="91587712"/>
        <c:axId val="0"/>
      </c:bar3DChart>
      <c:catAx>
        <c:axId val="89516672"/>
        <c:scaling>
          <c:orientation val="minMax"/>
        </c:scaling>
        <c:axPos val="b"/>
        <c:tickLblPos val="nextTo"/>
        <c:crossAx val="91587712"/>
        <c:crosses val="autoZero"/>
        <c:auto val="1"/>
        <c:lblAlgn val="ctr"/>
        <c:lblOffset val="100"/>
      </c:catAx>
      <c:valAx>
        <c:axId val="91587712"/>
        <c:scaling>
          <c:orientation val="minMax"/>
        </c:scaling>
        <c:axPos val="l"/>
        <c:majorGridlines/>
        <c:numFmt formatCode="#,##0" sourceLinked="1"/>
        <c:tickLblPos val="nextTo"/>
        <c:crossAx val="8951667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2015 год</c:v>
          </c:tx>
          <c:dLbls>
            <c:dLbl>
              <c:idx val="0"/>
              <c:layout>
                <c:manualLayout>
                  <c:x val="3.888888888888889E-2"/>
                  <c:y val="-2.777777777777801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4.1666666666666664E-2"/>
                  <c:y val="-5.092592592592592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4.1666666666666664E-2"/>
                  <c:y val="-2.777777777777801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МБУ!$A$14:$A$16</c:f>
              <c:strCache>
                <c:ptCount val="3"/>
                <c:pt idx="0">
                  <c:v>МБУСБО "Лазурное"</c:v>
                </c:pt>
                <c:pt idx="1">
                  <c:v>МБУ "Зеленстрой"</c:v>
                </c:pt>
                <c:pt idx="2">
                  <c:v>МБУ "Парки города"</c:v>
                </c:pt>
              </c:strCache>
            </c:strRef>
          </c:cat>
          <c:val>
            <c:numRef>
              <c:f>МБУ!$B$14:$B$16</c:f>
              <c:numCache>
                <c:formatCode>#,##0</c:formatCode>
                <c:ptCount val="3"/>
                <c:pt idx="0">
                  <c:v>7</c:v>
                </c:pt>
                <c:pt idx="1">
                  <c:v>5</c:v>
                </c:pt>
                <c:pt idx="2">
                  <c:v>18</c:v>
                </c:pt>
              </c:numCache>
            </c:numRef>
          </c:val>
        </c:ser>
        <c:shape val="box"/>
        <c:axId val="117147904"/>
        <c:axId val="117408128"/>
        <c:axId val="0"/>
      </c:bar3DChart>
      <c:catAx>
        <c:axId val="117147904"/>
        <c:scaling>
          <c:orientation val="minMax"/>
        </c:scaling>
        <c:axPos val="b"/>
        <c:tickLblPos val="nextTo"/>
        <c:crossAx val="117408128"/>
        <c:crosses val="autoZero"/>
        <c:auto val="1"/>
        <c:lblAlgn val="ctr"/>
        <c:lblOffset val="100"/>
      </c:catAx>
      <c:valAx>
        <c:axId val="117408128"/>
        <c:scaling>
          <c:orientation val="minMax"/>
        </c:scaling>
        <c:axPos val="l"/>
        <c:majorGridlines/>
        <c:numFmt formatCode="#,##0" sourceLinked="1"/>
        <c:tickLblPos val="nextTo"/>
        <c:crossAx val="117147904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Ведомственная целевая экологическая программа на 2013-2015 годы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3.7062457103637605E-2"/>
                  <c:y val="-7.77786194214471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4</a:t>
                    </a:r>
                    <a:r>
                      <a:rPr lang="ru-RU"/>
                      <a:t> </a:t>
                    </a:r>
                    <a:r>
                      <a:rPr lang="en-US"/>
                      <a:t>849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2.6080988332189432E-2"/>
                  <c:y val="-6.959139632445256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4</a:t>
                    </a:r>
                    <a:r>
                      <a:rPr lang="ru-RU"/>
                      <a:t> </a:t>
                    </a:r>
                    <a:r>
                      <a:rPr lang="en-US"/>
                      <a:t>849</a:t>
                    </a:r>
                    <a:r>
                      <a:rPr lang="ru-RU"/>
                      <a:t>  тыс.руб.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3.2944406314344442E-2"/>
                  <c:y val="-7.3685007872949806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3</a:t>
                    </a:r>
                    <a:r>
                      <a:rPr lang="en-US"/>
                      <a:t>5</a:t>
                    </a:r>
                    <a:r>
                      <a:rPr lang="ru-RU"/>
                      <a:t> </a:t>
                    </a:r>
                    <a:r>
                      <a:rPr lang="en-US"/>
                      <a:t>159</a:t>
                    </a:r>
                    <a:r>
                      <a:rPr lang="ru-RU"/>
                      <a:t> тыс.руб.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'F:\Документы\[1.xlsx]ВЦЭП'!$B$6:$D$6</c:f>
              <c:strCache>
                <c:ptCount val="3"/>
                <c:pt idx="0">
                  <c:v>2014 год</c:v>
                </c:pt>
                <c:pt idx="1">
                  <c:v>2015 год (утвержденный)</c:v>
                </c:pt>
                <c:pt idx="2">
                  <c:v>2015 год (потребность)</c:v>
                </c:pt>
              </c:strCache>
            </c:strRef>
          </c:cat>
          <c:val>
            <c:numRef>
              <c:f>'F:\Документы\[1.xlsx]ВЦЭП'!$B$7:$D$7</c:f>
              <c:numCache>
                <c:formatCode>General</c:formatCode>
                <c:ptCount val="3"/>
                <c:pt idx="0">
                  <c:v>4849</c:v>
                </c:pt>
                <c:pt idx="1">
                  <c:v>4849</c:v>
                </c:pt>
                <c:pt idx="2">
                  <c:v>35159</c:v>
                </c:pt>
              </c:numCache>
            </c:numRef>
          </c:val>
        </c:ser>
        <c:shape val="box"/>
        <c:axId val="91601920"/>
        <c:axId val="91760896"/>
        <c:axId val="0"/>
      </c:bar3DChart>
      <c:catAx>
        <c:axId val="91601920"/>
        <c:scaling>
          <c:orientation val="minMax"/>
        </c:scaling>
        <c:axPos val="b"/>
        <c:tickLblPos val="nextTo"/>
        <c:crossAx val="91760896"/>
        <c:crosses val="autoZero"/>
        <c:auto val="1"/>
        <c:lblAlgn val="ctr"/>
        <c:lblOffset val="100"/>
      </c:catAx>
      <c:valAx>
        <c:axId val="91760896"/>
        <c:scaling>
          <c:orientation val="minMax"/>
        </c:scaling>
        <c:axPos val="l"/>
        <c:majorGridlines/>
        <c:numFmt formatCode="General" sourceLinked="1"/>
        <c:tickLblPos val="nextTo"/>
        <c:crossAx val="91601920"/>
        <c:crosses val="autoZero"/>
        <c:crossBetween val="between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E1E99-74D3-4EEB-B9DD-30637FCBD828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B83D8A-13D1-4871-8D33-EA4F44936561}">
      <dgm:prSet phldrT="[Текст]"/>
      <dgm:spPr/>
      <dgm:t>
        <a:bodyPr/>
        <a:lstStyle/>
        <a:p>
          <a:r>
            <a:rPr lang="ru-RU"/>
            <a:t>Участие департамента городского хозяйства в областных программах</a:t>
          </a:r>
        </a:p>
      </dgm:t>
    </dgm:pt>
    <dgm:pt modelId="{9EA786E1-9C84-4359-AB32-03911F4974A3}" type="parTrans" cxnId="{D567C144-0D66-42CF-8A09-30931CFDAD67}">
      <dgm:prSet/>
      <dgm:spPr/>
      <dgm:t>
        <a:bodyPr/>
        <a:lstStyle/>
        <a:p>
          <a:endParaRPr lang="ru-RU"/>
        </a:p>
      </dgm:t>
    </dgm:pt>
    <dgm:pt modelId="{CB82FA4E-9B3D-482C-9A65-F1C79AE5CC9C}" type="sibTrans" cxnId="{D567C144-0D66-42CF-8A09-30931CFDAD67}">
      <dgm:prSet/>
      <dgm:spPr/>
      <dgm:t>
        <a:bodyPr/>
        <a:lstStyle/>
        <a:p>
          <a:endParaRPr lang="ru-RU"/>
        </a:p>
      </dgm:t>
    </dgm:pt>
    <dgm:pt modelId="{4F57D1FD-4F17-4FF8-872E-EBE711A42787}">
      <dgm:prSet phldrT="[Текст]"/>
      <dgm:spPr/>
      <dgm:t>
        <a:bodyPr/>
        <a:lstStyle/>
        <a:p>
          <a:r>
            <a:rPr lang="ru-RU" dirty="0"/>
            <a:t>Государственная программа Самарской области «Развитие транспортной системы Самарской области (2014-2015 годы)»</a:t>
          </a:r>
        </a:p>
      </dgm:t>
    </dgm:pt>
    <dgm:pt modelId="{9EA1BAB9-7967-4C5C-AE8B-525063B2D478}" type="parTrans" cxnId="{EE6E145F-B00D-433C-BA10-D8B9F077853A}">
      <dgm:prSet/>
      <dgm:spPr/>
      <dgm:t>
        <a:bodyPr/>
        <a:lstStyle/>
        <a:p>
          <a:endParaRPr lang="ru-RU"/>
        </a:p>
      </dgm:t>
    </dgm:pt>
    <dgm:pt modelId="{270DBEEB-621A-45D0-BBAC-7FE21E46E56C}" type="sibTrans" cxnId="{EE6E145F-B00D-433C-BA10-D8B9F077853A}">
      <dgm:prSet/>
      <dgm:spPr/>
      <dgm:t>
        <a:bodyPr/>
        <a:lstStyle/>
        <a:p>
          <a:endParaRPr lang="ru-RU"/>
        </a:p>
      </dgm:t>
    </dgm:pt>
    <dgm:pt modelId="{748BCA49-E1E1-44C2-BC47-8CFE0B33C4BD}">
      <dgm:prSet phldrT="[Текст]"/>
      <dgm:spPr/>
      <dgm:t>
        <a:bodyPr/>
        <a:lstStyle/>
        <a:p>
          <a:r>
            <a:rPr lang="ru-RU"/>
            <a:t>Государственная программа Самарской области «Развитие информационно-телекоммуникационной инфраструктуры Самарской области» на 2014-2015 годы»</a:t>
          </a:r>
        </a:p>
      </dgm:t>
    </dgm:pt>
    <dgm:pt modelId="{47BFCA28-31B2-479B-B9A1-991C8D14B4F7}" type="parTrans" cxnId="{29C6D59F-C7F3-4798-ACB9-6AEA4431AB13}">
      <dgm:prSet/>
      <dgm:spPr/>
      <dgm:t>
        <a:bodyPr/>
        <a:lstStyle/>
        <a:p>
          <a:endParaRPr lang="ru-RU"/>
        </a:p>
      </dgm:t>
    </dgm:pt>
    <dgm:pt modelId="{483305B9-EBF5-4D95-B055-A79D8649517A}" type="sibTrans" cxnId="{29C6D59F-C7F3-4798-ACB9-6AEA4431AB13}">
      <dgm:prSet/>
      <dgm:spPr/>
      <dgm:t>
        <a:bodyPr/>
        <a:lstStyle/>
        <a:p>
          <a:endParaRPr lang="ru-RU"/>
        </a:p>
      </dgm:t>
    </dgm:pt>
    <dgm:pt modelId="{59F1937D-0D1F-4F38-BED6-88E6FFB8C8F4}">
      <dgm:prSet phldrT="[Текст]"/>
      <dgm:spPr/>
      <dgm:t>
        <a:bodyPr/>
        <a:lstStyle/>
        <a:p>
          <a:r>
            <a:rPr lang="ru-RU"/>
            <a:t>Государственная программа Самарской области «Государственная поддержка собственников жилья» на 2014-2016 годы»</a:t>
          </a:r>
        </a:p>
      </dgm:t>
    </dgm:pt>
    <dgm:pt modelId="{4E22A221-A750-4AA2-9DE9-715CB3D58A32}" type="parTrans" cxnId="{4E4C0E8B-20A8-4C90-8E14-B374321A3A9E}">
      <dgm:prSet/>
      <dgm:spPr/>
      <dgm:t>
        <a:bodyPr/>
        <a:lstStyle/>
        <a:p>
          <a:endParaRPr lang="ru-RU"/>
        </a:p>
      </dgm:t>
    </dgm:pt>
    <dgm:pt modelId="{77374456-06BE-448C-A11A-0D07F1A78C77}" type="sibTrans" cxnId="{4E4C0E8B-20A8-4C90-8E14-B374321A3A9E}">
      <dgm:prSet/>
      <dgm:spPr/>
      <dgm:t>
        <a:bodyPr/>
        <a:lstStyle/>
        <a:p>
          <a:endParaRPr lang="ru-RU"/>
        </a:p>
      </dgm:t>
    </dgm:pt>
    <dgm:pt modelId="{DF7605A4-03D8-4F5F-8C5A-91E666C24F6D}">
      <dgm:prSet phldrT="[Текст]"/>
      <dgm:spPr/>
      <dgm:t>
        <a:bodyPr/>
        <a:lstStyle/>
        <a:p>
          <a:r>
            <a:rPr lang="ru-RU"/>
            <a:t>Государственная программа Самарской области «Охрана окружающей среды Самарской области на 2014-2020 годы»</a:t>
          </a:r>
        </a:p>
      </dgm:t>
    </dgm:pt>
    <dgm:pt modelId="{806DAE3B-FA79-45E3-A216-D8173435A540}" type="parTrans" cxnId="{1547F840-6715-4F92-8EE4-331690ABEEC4}">
      <dgm:prSet/>
      <dgm:spPr/>
      <dgm:t>
        <a:bodyPr/>
        <a:lstStyle/>
        <a:p>
          <a:endParaRPr lang="ru-RU"/>
        </a:p>
      </dgm:t>
    </dgm:pt>
    <dgm:pt modelId="{3792221B-8F1B-41C9-9B92-39BA8077BBD2}" type="sibTrans" cxnId="{1547F840-6715-4F92-8EE4-331690ABEEC4}">
      <dgm:prSet/>
      <dgm:spPr/>
      <dgm:t>
        <a:bodyPr/>
        <a:lstStyle/>
        <a:p>
          <a:endParaRPr lang="ru-RU"/>
        </a:p>
      </dgm:t>
    </dgm:pt>
    <dgm:pt modelId="{84358BDA-5844-42A9-AF15-19B220781622}" type="pres">
      <dgm:prSet presAssocID="{1B0E1E99-74D3-4EEB-B9DD-30637FCBD8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91C033-AF09-4269-BCEF-AA469B4E3FCF}" type="pres">
      <dgm:prSet presAssocID="{FBB83D8A-13D1-4871-8D33-EA4F44936561}" presName="centerShape" presStyleLbl="node0" presStyleIdx="0" presStyleCnt="1"/>
      <dgm:spPr/>
      <dgm:t>
        <a:bodyPr/>
        <a:lstStyle/>
        <a:p>
          <a:endParaRPr lang="ru-RU"/>
        </a:p>
      </dgm:t>
    </dgm:pt>
    <dgm:pt modelId="{2B91F171-9181-47FA-9DC0-3C17FBBEAC2B}" type="pres">
      <dgm:prSet presAssocID="{9EA1BAB9-7967-4C5C-AE8B-525063B2D478}" presName="parTrans" presStyleLbl="sibTrans2D1" presStyleIdx="0" presStyleCnt="4"/>
      <dgm:spPr/>
      <dgm:t>
        <a:bodyPr/>
        <a:lstStyle/>
        <a:p>
          <a:endParaRPr lang="ru-RU"/>
        </a:p>
      </dgm:t>
    </dgm:pt>
    <dgm:pt modelId="{7AC7D7C4-FBB9-4520-B7BC-E7F0D740C429}" type="pres">
      <dgm:prSet presAssocID="{9EA1BAB9-7967-4C5C-AE8B-525063B2D47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4313E57C-4115-43CD-9D80-3B329AD356F7}" type="pres">
      <dgm:prSet presAssocID="{4F57D1FD-4F17-4FF8-872E-EBE711A4278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581A2-06AC-4B38-BF6B-D51EC943C94B}" type="pres">
      <dgm:prSet presAssocID="{47BFCA28-31B2-479B-B9A1-991C8D14B4F7}" presName="parTrans" presStyleLbl="sibTrans2D1" presStyleIdx="1" presStyleCnt="4"/>
      <dgm:spPr/>
      <dgm:t>
        <a:bodyPr/>
        <a:lstStyle/>
        <a:p>
          <a:endParaRPr lang="ru-RU"/>
        </a:p>
      </dgm:t>
    </dgm:pt>
    <dgm:pt modelId="{3701846C-EC35-4CEC-9187-77A18BA3FFE3}" type="pres">
      <dgm:prSet presAssocID="{47BFCA28-31B2-479B-B9A1-991C8D14B4F7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0C1F6E1E-8FBE-48F5-A6D0-C752DD1B0DFD}" type="pres">
      <dgm:prSet presAssocID="{748BCA49-E1E1-44C2-BC47-8CFE0B33C4B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EE9BA-3891-4AC9-91ED-CD5DE77AFEDF}" type="pres">
      <dgm:prSet presAssocID="{4E22A221-A750-4AA2-9DE9-715CB3D58A32}" presName="parTrans" presStyleLbl="sibTrans2D1" presStyleIdx="2" presStyleCnt="4"/>
      <dgm:spPr/>
      <dgm:t>
        <a:bodyPr/>
        <a:lstStyle/>
        <a:p>
          <a:endParaRPr lang="ru-RU"/>
        </a:p>
      </dgm:t>
    </dgm:pt>
    <dgm:pt modelId="{E2845E33-B294-4DC3-9C9D-3530812D147B}" type="pres">
      <dgm:prSet presAssocID="{4E22A221-A750-4AA2-9DE9-715CB3D58A32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64157EB9-105E-4A44-AC86-116BE43F7FA2}" type="pres">
      <dgm:prSet presAssocID="{59F1937D-0D1F-4F38-BED6-88E6FFB8C8F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79285-C23E-4601-AE5E-927A33E82EE7}" type="pres">
      <dgm:prSet presAssocID="{806DAE3B-FA79-45E3-A216-D8173435A540}" presName="parTrans" presStyleLbl="sibTrans2D1" presStyleIdx="3" presStyleCnt="4"/>
      <dgm:spPr/>
      <dgm:t>
        <a:bodyPr/>
        <a:lstStyle/>
        <a:p>
          <a:endParaRPr lang="ru-RU"/>
        </a:p>
      </dgm:t>
    </dgm:pt>
    <dgm:pt modelId="{56E3F375-CA06-4255-9922-A4009329C106}" type="pres">
      <dgm:prSet presAssocID="{806DAE3B-FA79-45E3-A216-D8173435A540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94396151-7408-470E-94F1-12A5DD455378}" type="pres">
      <dgm:prSet presAssocID="{DF7605A4-03D8-4F5F-8C5A-91E666C24F6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B9A23D-A058-457E-A4A3-4AF8031B7FA3}" type="presOf" srcId="{4F57D1FD-4F17-4FF8-872E-EBE711A42787}" destId="{4313E57C-4115-43CD-9D80-3B329AD356F7}" srcOrd="0" destOrd="0" presId="urn:microsoft.com/office/officeart/2005/8/layout/radial5"/>
    <dgm:cxn modelId="{D567C144-0D66-42CF-8A09-30931CFDAD67}" srcId="{1B0E1E99-74D3-4EEB-B9DD-30637FCBD828}" destId="{FBB83D8A-13D1-4871-8D33-EA4F44936561}" srcOrd="0" destOrd="0" parTransId="{9EA786E1-9C84-4359-AB32-03911F4974A3}" sibTransId="{CB82FA4E-9B3D-482C-9A65-F1C79AE5CC9C}"/>
    <dgm:cxn modelId="{B365AB59-C819-48FF-981B-D34274161A15}" type="presOf" srcId="{806DAE3B-FA79-45E3-A216-D8173435A540}" destId="{56E3F375-CA06-4255-9922-A4009329C106}" srcOrd="1" destOrd="0" presId="urn:microsoft.com/office/officeart/2005/8/layout/radial5"/>
    <dgm:cxn modelId="{C2D390BE-C25F-4A40-A1FD-C0E2082452A1}" type="presOf" srcId="{1B0E1E99-74D3-4EEB-B9DD-30637FCBD828}" destId="{84358BDA-5844-42A9-AF15-19B220781622}" srcOrd="0" destOrd="0" presId="urn:microsoft.com/office/officeart/2005/8/layout/radial5"/>
    <dgm:cxn modelId="{14A025D5-1446-4B2D-9D2B-AB413076D4AD}" type="presOf" srcId="{9EA1BAB9-7967-4C5C-AE8B-525063B2D478}" destId="{2B91F171-9181-47FA-9DC0-3C17FBBEAC2B}" srcOrd="0" destOrd="0" presId="urn:microsoft.com/office/officeart/2005/8/layout/radial5"/>
    <dgm:cxn modelId="{45EB84A4-A852-4D8B-902B-A54A6EB3A5FF}" type="presOf" srcId="{4E22A221-A750-4AA2-9DE9-715CB3D58A32}" destId="{F7CEE9BA-3891-4AC9-91ED-CD5DE77AFEDF}" srcOrd="0" destOrd="0" presId="urn:microsoft.com/office/officeart/2005/8/layout/radial5"/>
    <dgm:cxn modelId="{FB8DA55B-D63A-4645-AF73-A168BC3E2D7F}" type="presOf" srcId="{9EA1BAB9-7967-4C5C-AE8B-525063B2D478}" destId="{7AC7D7C4-FBB9-4520-B7BC-E7F0D740C429}" srcOrd="1" destOrd="0" presId="urn:microsoft.com/office/officeart/2005/8/layout/radial5"/>
    <dgm:cxn modelId="{EE6E145F-B00D-433C-BA10-D8B9F077853A}" srcId="{FBB83D8A-13D1-4871-8D33-EA4F44936561}" destId="{4F57D1FD-4F17-4FF8-872E-EBE711A42787}" srcOrd="0" destOrd="0" parTransId="{9EA1BAB9-7967-4C5C-AE8B-525063B2D478}" sibTransId="{270DBEEB-621A-45D0-BBAC-7FE21E46E56C}"/>
    <dgm:cxn modelId="{CCB11E71-6C26-479F-90AD-EB6EE730F224}" type="presOf" srcId="{59F1937D-0D1F-4F38-BED6-88E6FFB8C8F4}" destId="{64157EB9-105E-4A44-AC86-116BE43F7FA2}" srcOrd="0" destOrd="0" presId="urn:microsoft.com/office/officeart/2005/8/layout/radial5"/>
    <dgm:cxn modelId="{1547F840-6715-4F92-8EE4-331690ABEEC4}" srcId="{FBB83D8A-13D1-4871-8D33-EA4F44936561}" destId="{DF7605A4-03D8-4F5F-8C5A-91E666C24F6D}" srcOrd="3" destOrd="0" parTransId="{806DAE3B-FA79-45E3-A216-D8173435A540}" sibTransId="{3792221B-8F1B-41C9-9B92-39BA8077BBD2}"/>
    <dgm:cxn modelId="{A4C6F2E6-9D43-45BC-925D-E20AC5FE1C94}" type="presOf" srcId="{806DAE3B-FA79-45E3-A216-D8173435A540}" destId="{47279285-C23E-4601-AE5E-927A33E82EE7}" srcOrd="0" destOrd="0" presId="urn:microsoft.com/office/officeart/2005/8/layout/radial5"/>
    <dgm:cxn modelId="{1241F399-E0A7-428A-BE3B-B4101CA83F7E}" type="presOf" srcId="{47BFCA28-31B2-479B-B9A1-991C8D14B4F7}" destId="{131581A2-06AC-4B38-BF6B-D51EC943C94B}" srcOrd="0" destOrd="0" presId="urn:microsoft.com/office/officeart/2005/8/layout/radial5"/>
    <dgm:cxn modelId="{4E4C0E8B-20A8-4C90-8E14-B374321A3A9E}" srcId="{FBB83D8A-13D1-4871-8D33-EA4F44936561}" destId="{59F1937D-0D1F-4F38-BED6-88E6FFB8C8F4}" srcOrd="2" destOrd="0" parTransId="{4E22A221-A750-4AA2-9DE9-715CB3D58A32}" sibTransId="{77374456-06BE-448C-A11A-0D07F1A78C77}"/>
    <dgm:cxn modelId="{D3326145-8C0E-443A-A34D-9C431492CE5D}" type="presOf" srcId="{DF7605A4-03D8-4F5F-8C5A-91E666C24F6D}" destId="{94396151-7408-470E-94F1-12A5DD455378}" srcOrd="0" destOrd="0" presId="urn:microsoft.com/office/officeart/2005/8/layout/radial5"/>
    <dgm:cxn modelId="{463949E2-B069-40C0-A89C-901B699CD6EE}" type="presOf" srcId="{FBB83D8A-13D1-4871-8D33-EA4F44936561}" destId="{2391C033-AF09-4269-BCEF-AA469B4E3FCF}" srcOrd="0" destOrd="0" presId="urn:microsoft.com/office/officeart/2005/8/layout/radial5"/>
    <dgm:cxn modelId="{29C6D59F-C7F3-4798-ACB9-6AEA4431AB13}" srcId="{FBB83D8A-13D1-4871-8D33-EA4F44936561}" destId="{748BCA49-E1E1-44C2-BC47-8CFE0B33C4BD}" srcOrd="1" destOrd="0" parTransId="{47BFCA28-31B2-479B-B9A1-991C8D14B4F7}" sibTransId="{483305B9-EBF5-4D95-B055-A79D8649517A}"/>
    <dgm:cxn modelId="{8CB8FD47-8325-404D-9526-F64DA5853CD2}" type="presOf" srcId="{748BCA49-E1E1-44C2-BC47-8CFE0B33C4BD}" destId="{0C1F6E1E-8FBE-48F5-A6D0-C752DD1B0DFD}" srcOrd="0" destOrd="0" presId="urn:microsoft.com/office/officeart/2005/8/layout/radial5"/>
    <dgm:cxn modelId="{52775B3B-11DA-47E7-8690-3057677A456A}" type="presOf" srcId="{4E22A221-A750-4AA2-9DE9-715CB3D58A32}" destId="{E2845E33-B294-4DC3-9C9D-3530812D147B}" srcOrd="1" destOrd="0" presId="urn:microsoft.com/office/officeart/2005/8/layout/radial5"/>
    <dgm:cxn modelId="{002230B0-5E45-49C8-BFE1-A903C023B7AA}" type="presOf" srcId="{47BFCA28-31B2-479B-B9A1-991C8D14B4F7}" destId="{3701846C-EC35-4CEC-9187-77A18BA3FFE3}" srcOrd="1" destOrd="0" presId="urn:microsoft.com/office/officeart/2005/8/layout/radial5"/>
    <dgm:cxn modelId="{87A8B607-16F1-4CF8-B8A0-BE3035C59CBE}" type="presParOf" srcId="{84358BDA-5844-42A9-AF15-19B220781622}" destId="{2391C033-AF09-4269-BCEF-AA469B4E3FCF}" srcOrd="0" destOrd="0" presId="urn:microsoft.com/office/officeart/2005/8/layout/radial5"/>
    <dgm:cxn modelId="{3CE33943-9021-4614-9B61-B7CCEEEC37CD}" type="presParOf" srcId="{84358BDA-5844-42A9-AF15-19B220781622}" destId="{2B91F171-9181-47FA-9DC0-3C17FBBEAC2B}" srcOrd="1" destOrd="0" presId="urn:microsoft.com/office/officeart/2005/8/layout/radial5"/>
    <dgm:cxn modelId="{F005F207-6654-4FC1-B65A-46A0BF97FA99}" type="presParOf" srcId="{2B91F171-9181-47FA-9DC0-3C17FBBEAC2B}" destId="{7AC7D7C4-FBB9-4520-B7BC-E7F0D740C429}" srcOrd="0" destOrd="0" presId="urn:microsoft.com/office/officeart/2005/8/layout/radial5"/>
    <dgm:cxn modelId="{AD03BA91-D461-4810-B250-2763FAD0378F}" type="presParOf" srcId="{84358BDA-5844-42A9-AF15-19B220781622}" destId="{4313E57C-4115-43CD-9D80-3B329AD356F7}" srcOrd="2" destOrd="0" presId="urn:microsoft.com/office/officeart/2005/8/layout/radial5"/>
    <dgm:cxn modelId="{99A58EDE-7A9F-4036-92C4-BCF8FE039EAF}" type="presParOf" srcId="{84358BDA-5844-42A9-AF15-19B220781622}" destId="{131581A2-06AC-4B38-BF6B-D51EC943C94B}" srcOrd="3" destOrd="0" presId="urn:microsoft.com/office/officeart/2005/8/layout/radial5"/>
    <dgm:cxn modelId="{56892FEE-06CC-46AC-8EE5-D5A07FD9D851}" type="presParOf" srcId="{131581A2-06AC-4B38-BF6B-D51EC943C94B}" destId="{3701846C-EC35-4CEC-9187-77A18BA3FFE3}" srcOrd="0" destOrd="0" presId="urn:microsoft.com/office/officeart/2005/8/layout/radial5"/>
    <dgm:cxn modelId="{DD69C6CA-378A-428A-915A-5762114A4F17}" type="presParOf" srcId="{84358BDA-5844-42A9-AF15-19B220781622}" destId="{0C1F6E1E-8FBE-48F5-A6D0-C752DD1B0DFD}" srcOrd="4" destOrd="0" presId="urn:microsoft.com/office/officeart/2005/8/layout/radial5"/>
    <dgm:cxn modelId="{610C17F1-B9E8-4212-980B-960D5B3E7828}" type="presParOf" srcId="{84358BDA-5844-42A9-AF15-19B220781622}" destId="{F7CEE9BA-3891-4AC9-91ED-CD5DE77AFEDF}" srcOrd="5" destOrd="0" presId="urn:microsoft.com/office/officeart/2005/8/layout/radial5"/>
    <dgm:cxn modelId="{CAB79B62-B202-48DD-9243-110043A8084B}" type="presParOf" srcId="{F7CEE9BA-3891-4AC9-91ED-CD5DE77AFEDF}" destId="{E2845E33-B294-4DC3-9C9D-3530812D147B}" srcOrd="0" destOrd="0" presId="urn:microsoft.com/office/officeart/2005/8/layout/radial5"/>
    <dgm:cxn modelId="{FA64500C-DF57-4FD1-9C01-81282DBA912B}" type="presParOf" srcId="{84358BDA-5844-42A9-AF15-19B220781622}" destId="{64157EB9-105E-4A44-AC86-116BE43F7FA2}" srcOrd="6" destOrd="0" presId="urn:microsoft.com/office/officeart/2005/8/layout/radial5"/>
    <dgm:cxn modelId="{B461D18F-1771-4FB5-9A04-031C5E9B0B11}" type="presParOf" srcId="{84358BDA-5844-42A9-AF15-19B220781622}" destId="{47279285-C23E-4601-AE5E-927A33E82EE7}" srcOrd="7" destOrd="0" presId="urn:microsoft.com/office/officeart/2005/8/layout/radial5"/>
    <dgm:cxn modelId="{582ADF70-33C5-4E9B-8014-AD9D1E32C6A8}" type="presParOf" srcId="{47279285-C23E-4601-AE5E-927A33E82EE7}" destId="{56E3F375-CA06-4255-9922-A4009329C106}" srcOrd="0" destOrd="0" presId="urn:microsoft.com/office/officeart/2005/8/layout/radial5"/>
    <dgm:cxn modelId="{D375FF8B-2F48-4AA3-A91E-1E260AB032B6}" type="presParOf" srcId="{84358BDA-5844-42A9-AF15-19B220781622}" destId="{94396151-7408-470E-94F1-12A5DD45537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91C033-AF09-4269-BCEF-AA469B4E3FCF}">
      <dsp:nvSpPr>
        <dsp:cNvPr id="0" name=""/>
        <dsp:cNvSpPr/>
      </dsp:nvSpPr>
      <dsp:spPr>
        <a:xfrm>
          <a:off x="3045879" y="1909936"/>
          <a:ext cx="1154434" cy="1154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Участие департамента городского хозяйства в областных программах</a:t>
          </a:r>
        </a:p>
      </dsp:txBody>
      <dsp:txXfrm>
        <a:off x="3045879" y="1909936"/>
        <a:ext cx="1154434" cy="1154434"/>
      </dsp:txXfrm>
    </dsp:sp>
    <dsp:sp modelId="{2B91F171-9181-47FA-9DC0-3C17FBBEAC2B}">
      <dsp:nvSpPr>
        <dsp:cNvPr id="0" name=""/>
        <dsp:cNvSpPr/>
      </dsp:nvSpPr>
      <dsp:spPr>
        <a:xfrm rot="16200000">
          <a:off x="3500340" y="1527378"/>
          <a:ext cx="245511" cy="315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6200000">
        <a:off x="3500340" y="1527378"/>
        <a:ext cx="245511" cy="315782"/>
      </dsp:txXfrm>
    </dsp:sp>
    <dsp:sp modelId="{4313E57C-4115-43CD-9D80-3B329AD356F7}">
      <dsp:nvSpPr>
        <dsp:cNvPr id="0" name=""/>
        <dsp:cNvSpPr/>
      </dsp:nvSpPr>
      <dsp:spPr>
        <a:xfrm>
          <a:off x="2901574" y="3663"/>
          <a:ext cx="1443043" cy="14430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/>
            <a:t>Государственная программа Самарской области «Развитие транспортной системы Самарской области (2014-2015 годы)»</a:t>
          </a:r>
        </a:p>
      </dsp:txBody>
      <dsp:txXfrm>
        <a:off x="2901574" y="3663"/>
        <a:ext cx="1443043" cy="1443043"/>
      </dsp:txXfrm>
    </dsp:sp>
    <dsp:sp modelId="{131581A2-06AC-4B38-BF6B-D51EC943C94B}">
      <dsp:nvSpPr>
        <dsp:cNvPr id="0" name=""/>
        <dsp:cNvSpPr/>
      </dsp:nvSpPr>
      <dsp:spPr>
        <a:xfrm>
          <a:off x="4302224" y="2329262"/>
          <a:ext cx="245511" cy="315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302224" y="2329262"/>
        <a:ext cx="245511" cy="315782"/>
      </dsp:txXfrm>
    </dsp:sp>
    <dsp:sp modelId="{0C1F6E1E-8FBE-48F5-A6D0-C752DD1B0DFD}">
      <dsp:nvSpPr>
        <dsp:cNvPr id="0" name=""/>
        <dsp:cNvSpPr/>
      </dsp:nvSpPr>
      <dsp:spPr>
        <a:xfrm>
          <a:off x="4663542" y="1765631"/>
          <a:ext cx="1443043" cy="14430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/>
            <a:t>Государственная программа Самарской области «Развитие информационно-телекоммуникационной инфраструктуры Самарской области» на 2014-2015 годы»</a:t>
          </a:r>
        </a:p>
      </dsp:txBody>
      <dsp:txXfrm>
        <a:off x="4663542" y="1765631"/>
        <a:ext cx="1443043" cy="1443043"/>
      </dsp:txXfrm>
    </dsp:sp>
    <dsp:sp modelId="{F7CEE9BA-3891-4AC9-91ED-CD5DE77AFEDF}">
      <dsp:nvSpPr>
        <dsp:cNvPr id="0" name=""/>
        <dsp:cNvSpPr/>
      </dsp:nvSpPr>
      <dsp:spPr>
        <a:xfrm rot="5400000">
          <a:off x="3500340" y="3131145"/>
          <a:ext cx="245511" cy="315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5400000">
        <a:off x="3500340" y="3131145"/>
        <a:ext cx="245511" cy="315782"/>
      </dsp:txXfrm>
    </dsp:sp>
    <dsp:sp modelId="{64157EB9-105E-4A44-AC86-116BE43F7FA2}">
      <dsp:nvSpPr>
        <dsp:cNvPr id="0" name=""/>
        <dsp:cNvSpPr/>
      </dsp:nvSpPr>
      <dsp:spPr>
        <a:xfrm>
          <a:off x="2901574" y="3527599"/>
          <a:ext cx="1443043" cy="14430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/>
            <a:t>Государственная программа Самарской области «Государственная поддержка собственников жилья» на 2014-2016 годы»</a:t>
          </a:r>
        </a:p>
      </dsp:txBody>
      <dsp:txXfrm>
        <a:off x="2901574" y="3527599"/>
        <a:ext cx="1443043" cy="1443043"/>
      </dsp:txXfrm>
    </dsp:sp>
    <dsp:sp modelId="{47279285-C23E-4601-AE5E-927A33E82EE7}">
      <dsp:nvSpPr>
        <dsp:cNvPr id="0" name=""/>
        <dsp:cNvSpPr/>
      </dsp:nvSpPr>
      <dsp:spPr>
        <a:xfrm rot="10800000">
          <a:off x="2698457" y="2329262"/>
          <a:ext cx="245511" cy="3157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0800000">
        <a:off x="2698457" y="2329262"/>
        <a:ext cx="245511" cy="315782"/>
      </dsp:txXfrm>
    </dsp:sp>
    <dsp:sp modelId="{94396151-7408-470E-94F1-12A5DD455378}">
      <dsp:nvSpPr>
        <dsp:cNvPr id="0" name=""/>
        <dsp:cNvSpPr/>
      </dsp:nvSpPr>
      <dsp:spPr>
        <a:xfrm>
          <a:off x="1139606" y="1765631"/>
          <a:ext cx="1443043" cy="14430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/>
            <a:t>Государственная программа Самарской области «Охрана окружающей среды Самарской области на 2014-2020 годы»</a:t>
          </a:r>
        </a:p>
      </dsp:txBody>
      <dsp:txXfrm>
        <a:off x="1139606" y="1765631"/>
        <a:ext cx="1443043" cy="1443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475656" y="1124744"/>
            <a:ext cx="6408712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ДЕПАРТАМЕНТ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ГОРОДСКОГО ХОЗЯЙСТВА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Диаграмма 2"/>
          <p:cNvGraphicFramePr/>
          <p:nvPr/>
        </p:nvGraphicFramePr>
        <p:xfrm>
          <a:off x="1043608" y="116632"/>
          <a:ext cx="691276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3568" y="3212976"/>
            <a:ext cx="7272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Расходы по сбору и доставке трупов в морг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Водоотведение ливневых стоков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Уличное освещение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Мероприятия по подбору, утилизации трупов и отлову безнадзорных животных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Содержание КНС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Прочие расходы, не отнесенные к другим видам расходов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Праздничное оформление территории городского округа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Мероприятия по благоустройству внутриквартальных территорий. Проектные работы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Мероприятия по комплексному содержанию территорий жилых кварталов городского округа Тольятти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Комплексное содержание мест погребения (мест захоронения)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Ведомственная целевая программа «Проведение дней «Тольятти - чистый город» на 2013-2015 годы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619672" y="188640"/>
            <a:ext cx="65674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Другие вопросы в области жилищно-коммунального </a:t>
            </a:r>
            <a:r>
              <a:rPr lang="ru-RU" b="1" dirty="0" smtClean="0"/>
              <a:t>хозяйства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764704"/>
            <a:ext cx="4392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   Субсидии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бюджетным учреждениям на финансовое обеспечение государственного (муниципального) задания на оказание государственных (муниципальных) услуг (выполнение работ)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024" y="764704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     Выплаты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компенсационного характера по другим вопросам в области жилищно-коммунального хозяйства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611560" y="2132856"/>
          <a:ext cx="3816424" cy="39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932040" y="2132856"/>
          <a:ext cx="3600400" cy="3840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Диаграмма 2"/>
          <p:cNvGraphicFramePr/>
          <p:nvPr/>
        </p:nvGraphicFramePr>
        <p:xfrm>
          <a:off x="1259632" y="404664"/>
          <a:ext cx="6786215" cy="4399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Схема 1"/>
          <p:cNvGraphicFramePr/>
          <p:nvPr/>
        </p:nvGraphicFramePr>
        <p:xfrm>
          <a:off x="971600" y="1268760"/>
          <a:ext cx="7246193" cy="4974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3568" y="33265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Участие департамента городского хозяйства в областных </a:t>
            </a:r>
            <a:r>
              <a:rPr lang="ru-RU" i="1" dirty="0" smtClean="0"/>
              <a:t>программах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95536" y="548680"/>
            <a:ext cx="8352928" cy="1254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latin typeface="Arial" pitchFamily="34" charset="0"/>
                <a:cs typeface="Arial" pitchFamily="34" charset="0"/>
              </a:rPr>
              <a:t>Цель: </a:t>
            </a:r>
          </a:p>
          <a:p>
            <a:pPr algn="just">
              <a:lnSpc>
                <a:spcPts val="23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Обеспечение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реализации государственной и муниципальной политики в сфере городского хозяйства на территории городского округа Тольятти, направленной на обеспечение надежного, эффективного функционирования и развития: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712" y="1916832"/>
            <a:ext cx="6840760" cy="3905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-жилищного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хозяйства и муниципальных объектов нежилого фонда, лесного хозяйства, объектов благоустройства и озеленения; 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-сбора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вывоза, переработки и захоронения бытовых и промышленных отходов; 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-сетей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тепло-,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водо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газо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-, электроснабжения, водоотведения; 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-обеспечение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экологически благоприятных условий жизнедеятельности населения городского округа Тольятти, в том числе рационального природопользования, охраны окружающей среды, содержания мест погребения (захоронения), организации ритуальных услуг, реализации отдельных государственных полномочий в сфере охраны окружающей среды в соответствии с общими целями, задачами и программами развития городского округа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95536" y="40466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latin typeface="Arial" pitchFamily="34" charset="0"/>
                <a:cs typeface="Arial" pitchFamily="34" charset="0"/>
              </a:rPr>
              <a:t>Задачи:</a:t>
            </a:r>
            <a:endParaRPr lang="ru-RU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052736"/>
            <a:ext cx="8136904" cy="5383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1. Разработка и реализация стратегии развития городского хозяйства на основе современных технологий;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2. Формирование, организация исполнения и контроль за исполнением муниципального заказа на территории городского округа в вопросах городского хозяйства;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3. Организация и контроль работы по развитию конкурентной среды в городском хозяйстве;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4. Нормативное правовое обеспечение городского хозяйства и реализации отдельных государственных полномочий в сфере охраны окружающей среды в пределах предоставленных полномочий;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5. Осуществление контроля за соблюдением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природопользователями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требований муниципальных правовых актов городского округа, касающихся порядка вывоза, утилизации и переработки отходов, а также мест размещения отходов производства и потребления;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6. Организация мероприятий по экологическому воспитанию, образованию и просвещению населения городского округа, экологическое информирование населения;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539552" y="332656"/>
            <a:ext cx="8280920" cy="661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7. Реализация отдельных государственных полномочий в сфере охраны окружающей среды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980728"/>
            <a:ext cx="7056784" cy="4516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-осуществление регионального государственного экологического надзора на объектах хозяйственной и иной деятельности независимо от форм собственности, находящихся на территории городского округа Тольятти и не подлежащих федеральному государственному экологическому надзору, в сфере обращения с отходами, охраны атмосферного воздуха, охраны водных объектов (за исключением водных объектов, подлежащих федеральному государственному надзору);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-осуществление учета объектов и источников негативного воздействия на окружающую среду;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-осуществление контроля в установленном федеральным законодательством порядке платы за негативное воздействие на окружающую среду по объектам хозяйственной и иной деятельности (за исключением объектов, подлежащих федеральному государственному экологическому контролю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);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5445224"/>
            <a:ext cx="8280920" cy="655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8. Организация ритуальных услуг и содержание мест погребения (захоронения) на территории городского округа;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539552" y="404664"/>
            <a:ext cx="8136904" cy="5942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9. Осуществление муниципального контроля в области использования и охраны особо охраняемых природных территорий местного значения.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Оценка деятельности Департамента осуществляется на основании показателей эффективности и (или) результативности его деятельности, утверждаемых распоряжением заместителя мэра по городскому хозяйству.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10. Организация оперативно-диспетчерского управления в Департаменте, муниципальных учреждениях и предприятиях, находящихся в ведомственном подчинении Департамента, а также в организациях коммунального комплекса, организациях, осуществляющих управление многоквартирными домами различных форм собственности в режимах повседневной деятельности, повышенной готовности и чрезвычайной ситуации, в том числе прием и передача сигналов и распоряжений при выполнении мобилизационных мероприятий и мероприятий гражданской обороны;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11. Участие в организации и проведении мероприятий по мобилизационной подготовке в городском округе Тольятти;</a:t>
            </a:r>
          </a:p>
          <a:p>
            <a:pPr indent="457200" algn="just">
              <a:lnSpc>
                <a:spcPts val="2300"/>
              </a:lnSpc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12. Обеспечение реализации единой политики в области гражданской обороны и ликвидации последствий чрезвычайных ситуаций в отношении Департамента, муниципальных учреждений и предприятий, находящихся в ведомственном подчинении Департамента, а также организаций ЖКХ.</a:t>
            </a: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187624" y="260648"/>
            <a:ext cx="6696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Утвержденные бюджетные ассигнования на 2015 год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872683" y="404664"/>
          <a:ext cx="5271317" cy="3163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95736" y="4005064"/>
            <a:ext cx="6768752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Другие общегосударственные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вопросы                               6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183 тыс.руб.;</a:t>
            </a:r>
          </a:p>
          <a:p>
            <a:pPr lvl="0">
              <a:lnSpc>
                <a:spcPts val="23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Лесное хозяйство	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5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795 тыс. руб.;</a:t>
            </a:r>
          </a:p>
          <a:p>
            <a:pPr lvl="0">
              <a:lnSpc>
                <a:spcPts val="23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Жилищное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хозяйство                                                             26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562 тыс. руб.;</a:t>
            </a:r>
          </a:p>
          <a:p>
            <a:pPr lvl="0">
              <a:lnSpc>
                <a:spcPts val="23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Коммунальное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хозяйство                                                      146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857 тыс. руб.;</a:t>
            </a:r>
          </a:p>
          <a:p>
            <a:pPr lvl="0">
              <a:lnSpc>
                <a:spcPts val="23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Благоустройство                                                                     424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957 тыс. руб.;</a:t>
            </a:r>
          </a:p>
          <a:p>
            <a:pPr lvl="0">
              <a:lnSpc>
                <a:spcPts val="23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Другие вопросы в области жилищно-коммунального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ts val="23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озяйства                                                                                 154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728 тыс. руб.;</a:t>
            </a:r>
          </a:p>
          <a:p>
            <a:pPr lvl="0">
              <a:lnSpc>
                <a:spcPts val="23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Сбор, удаление отходов и очистка сточных вод	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   50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тыс.руб.;</a:t>
            </a:r>
          </a:p>
          <a:p>
            <a:pPr lvl="0">
              <a:lnSpc>
                <a:spcPts val="23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Другие вопросы в области охраны окружающей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среды      4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849 тыс. руб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196752"/>
            <a:ext cx="8676456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соответствии с решением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Думы</a:t>
            </a:r>
          </a:p>
          <a:p>
            <a:pPr algn="just">
              <a:lnSpc>
                <a:spcPts val="22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городского округа Тольятти от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2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14.05.2014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г. № 310 «О внесении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2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изменений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в решение Думы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2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городского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округа Тольятти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2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18.12.2013 №140 «О бюджете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2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городского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округа Тольятти на 2014 год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2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на плановый период 2015 и 2016 годов» план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2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финансирования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по отрасли ЖКХ на плановый период 2015 г.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22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утвержден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на общую сумму 769 981 тыс. руб., в том числе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Диаграмма 2"/>
          <p:cNvGraphicFramePr/>
          <p:nvPr/>
        </p:nvGraphicFramePr>
        <p:xfrm>
          <a:off x="1403648" y="188640"/>
          <a:ext cx="655272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3933056"/>
            <a:ext cx="8136904" cy="843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ts val="20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 рамках МП «Охрана, защита и воспроизводство лесов, расположенных в границах городского округа Тольятти, на 2014-2018 годы» в лесах, расположенных в границах городского округа Тольятти предусмотрены мероприятия, в том числе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4797152"/>
            <a:ext cx="7524328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0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 организация и осуществление первичных мер пожарной безопасности лесов;</a:t>
            </a:r>
          </a:p>
          <a:p>
            <a:pPr algn="just">
              <a:lnSpc>
                <a:spcPts val="20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 поддержание удовлетворительного санитарно-экологического состояния лесов;</a:t>
            </a:r>
          </a:p>
          <a:p>
            <a:pPr algn="just">
              <a:lnSpc>
                <a:spcPts val="20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 организация работ по обустройству территории городских лесов, регулированию антропогенной нагрузки и экологическому воспитанию населения;</a:t>
            </a:r>
          </a:p>
          <a:p>
            <a:pPr algn="just">
              <a:lnSpc>
                <a:spcPts val="20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 организация и обеспечение работ по воспроизводству лесов, расположенных в границах городского округа;</a:t>
            </a:r>
          </a:p>
          <a:p>
            <a:pPr algn="just">
              <a:lnSpc>
                <a:spcPts val="2000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- обеспечение устойчивого управления лесами.</a:t>
            </a:r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Диаграмма 2"/>
          <p:cNvGraphicFramePr/>
          <p:nvPr/>
        </p:nvGraphicFramePr>
        <p:xfrm>
          <a:off x="971600" y="116632"/>
          <a:ext cx="7632848" cy="407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4005064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МП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«Капитальный ремонт многоквартирных домов городского округа Тольятти на 2014-2018 годы».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Субсидии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на возмещение недополученных доходов, связанных с содержанием муниципальных общежитий и домов, утративших статус общежития, но не переоборудованных под многоквартирные дома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Субсидии на возмещение затрат по капитальному ремонту общего имущества многоквартирных домов городского округа Тольятти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Расходы на содержание и коммунальные услуги временно свободных жилых помещений муниципального специализированного жилищного фонда и по договорам ренты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Взносы по капитальному ремонту жилищного фонда в доле муниципальной собственности в многоквартирных домах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ВЦП "Ремонт жилых помещений в многоквартирных домах, находящихся в муниципальной собственности городского округа Тольятти, в 2013-2015 гг."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_2.jpg"/>
          <p:cNvPicPr>
            <a:picLocks noChangeAspect="1"/>
          </p:cNvPicPr>
          <p:nvPr/>
        </p:nvPicPr>
        <p:blipFill>
          <a:blip r:embed="rId2" cstate="print">
            <a:lum bright="56000" contrast="-5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Диаграмма 2"/>
          <p:cNvGraphicFramePr/>
          <p:nvPr/>
        </p:nvGraphicFramePr>
        <p:xfrm>
          <a:off x="467544" y="188640"/>
          <a:ext cx="828092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3356992"/>
            <a:ext cx="90364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Муниципальная программа по обращению с отходами на территории г.о. Тольятти на 2014-2016 годы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Субсидии на возмещение затрат по капитальному ремонту общего имущества МКД г.о. Тольятти инженерные сети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Субсидии на возмещение затрат по капитальному ремонту общего имущества МКД г.о. Тольятти по диагностике ВДГО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Субсидии на устранение нарушений правил и норм технической эксплуатации ВДГО, выявленных в результате его диагностирования, в МКД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Расходы на содержание и коммунальные услуги временно свободных нежилых помещений, жилых помещений муниципального специализированного жилфонда и по договорам ренты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Содержание и ремонт инженерных сетей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Мероприятия по замене бытового газоиспользующего оборудования муниципального жилищного фонда г.о. Тольятти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Мероприятия по энергосбережению и повышению энергетической эффективности в области коммунального хозяйства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ВЦП «Восстановление и ремонт ливневой канализации городского округа Тольятти в 2013-2015гг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.»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1402</Words>
  <Application>Microsoft Office PowerPoint</Application>
  <PresentationFormat>Экран (4:3)</PresentationFormat>
  <Paragraphs>152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47</cp:lastModifiedBy>
  <cp:revision>7</cp:revision>
  <dcterms:modified xsi:type="dcterms:W3CDTF">2014-06-11T08:15:05Z</dcterms:modified>
</cp:coreProperties>
</file>