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7" r:id="rId3"/>
    <p:sldId id="278" r:id="rId4"/>
    <p:sldId id="271" r:id="rId5"/>
    <p:sldId id="272" r:id="rId6"/>
    <p:sldId id="276" r:id="rId7"/>
    <p:sldId id="274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3" autoAdjust="0"/>
  </p:normalViewPr>
  <p:slideViewPr>
    <p:cSldViewPr showGuides="1">
      <p:cViewPr>
        <p:scale>
          <a:sx n="83" d="100"/>
          <a:sy n="83" d="100"/>
        </p:scale>
        <p:origin x="-242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547546255833093E-3"/>
          <c:y val="4.6180560416025092E-2"/>
          <c:w val="0.63644367957520764"/>
          <c:h val="0.953819439583978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-2.8961050877005196E-2"/>
                  <c:y val="4.1686934824603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Расходы ДИТиС - 41 440 тыс.руб.</c:v>
                </c:pt>
                <c:pt idx="1">
                  <c:v>МАУ МФЦ МЗ - 203 736 тыс.руб.</c:v>
                </c:pt>
                <c:pt idx="2">
                  <c:v>МАУ МФЦ иные цели - 2 380 тыс.руб.</c:v>
                </c:pt>
                <c:pt idx="3">
                  <c:v>Доплаты к пенсии муниципальным служащим - 61 667 тыс.руб.</c:v>
                </c:pt>
                <c:pt idx="4">
                  <c:v>Проведение выборов - 355 тыс. руб.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41440</c:v>
                </c:pt>
                <c:pt idx="1">
                  <c:v>203736</c:v>
                </c:pt>
                <c:pt idx="2" formatCode="General">
                  <c:v>2380</c:v>
                </c:pt>
                <c:pt idx="3">
                  <c:v>61667</c:v>
                </c:pt>
                <c:pt idx="4" formatCode="General">
                  <c:v>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r"/>
      <c:legendEntry>
        <c:idx val="0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66303027023618"/>
          <c:y val="3.3333100030795974E-2"/>
          <c:w val="0.36237341329170741"/>
          <c:h val="0.6077717741258164"/>
        </c:manualLayout>
      </c:layout>
      <c:overlay val="0"/>
      <c:txPr>
        <a:bodyPr/>
        <a:lstStyle/>
        <a:p>
          <a:pPr>
            <a:defRPr spc="-100" baseline="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52D9-DD56-4B01-AF3D-EFB26A7DA861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75D-C280-4174-A479-63D2229AEA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0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51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37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0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2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405-F2E9-449F-A76B-4C4C3DB1493E}" type="datetimeFigureOut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BA6-596D-4BA7-9F71-355912F2C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462567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751" y="681806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48680"/>
            <a:ext cx="698351" cy="8510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4278" y="4143380"/>
            <a:ext cx="426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Департамент информационных технологий и связи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700365"/>
            <a:ext cx="594086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 БЮДЖЕТА </a:t>
            </a:r>
          </a:p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на 2023 год</a:t>
            </a:r>
            <a:endParaRPr lang="ru-RU" sz="3900" b="1" dirty="0">
              <a:ln w="3175">
                <a:noFill/>
              </a:ln>
              <a:solidFill>
                <a:srgbClr val="F7C7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9828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20104"/>
            <a:ext cx="16196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Проект бюджета ДИТиС на 2023 год = 309 578 тыс.руб.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428736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142976" y="1142985"/>
            <a:ext cx="6715172" cy="785818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ДИТиС «Развитие информационно-телекоммуникационной инфраструктуры г.о.Тольятти на 2022-2026годы»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01024" y="1285860"/>
            <a:ext cx="942975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247 556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285852" y="2571744"/>
            <a:ext cx="2286016" cy="85725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по смете ДИТиС 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41 440 тыс.руб.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2143108" y="2071678"/>
            <a:ext cx="349250" cy="4286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214414" y="3857628"/>
            <a:ext cx="6715172" cy="571504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72462" y="3857628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62 022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7158" y="3929066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286512" y="2071678"/>
            <a:ext cx="349250" cy="42862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071934" y="2571744"/>
            <a:ext cx="3714776" cy="85725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МАУ МФЦ на выполнение МЗ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203 736 тыс.руб.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на иные цели – 2 380 тыс.руб.</a:t>
            </a:r>
          </a:p>
          <a:p>
            <a:pPr indent="-342900" algn="ctr"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285852" y="5072074"/>
            <a:ext cx="4071966" cy="1000132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МП Организационного управления администрации «Развитие органов местного самоуправления г.о.Тольятти» 61 667 тыс.руб.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572132" y="5072074"/>
            <a:ext cx="2357454" cy="1000132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в сфере проведения выборов                     355 тыс.руб.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214546" y="4572008"/>
            <a:ext cx="349250" cy="4286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6357950" y="4572008"/>
            <a:ext cx="349250" cy="4286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96888" y="1556792"/>
            <a:ext cx="6075376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3064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8662" y="295900"/>
            <a:ext cx="753177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 бюджета 2023 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(тыс.руб.)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42910" y="1142984"/>
          <a:ext cx="85010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518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6688" y="2208596"/>
            <a:ext cx="6844987" cy="24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6716106" y="2"/>
            <a:ext cx="2427894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3579" y="908720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5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000108"/>
            <a:ext cx="576263" cy="4202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958" y="282892"/>
            <a:ext cx="8215572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современной базовой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информационно-технологической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инфраструктуры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обработки и передачи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информации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8662" y="928670"/>
            <a:ext cx="779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Разработка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приобретение 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эксплуатация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информационных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систем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15206" y="1714488"/>
            <a:ext cx="1514148" cy="4286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215206" y="2214554"/>
            <a:ext cx="1513185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1 683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215206" y="2571744"/>
            <a:ext cx="1512859" cy="2343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215206" y="2928934"/>
            <a:ext cx="1513185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215206" y="3286124"/>
            <a:ext cx="1512859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215206" y="3643314"/>
            <a:ext cx="1512859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215206" y="4000504"/>
            <a:ext cx="1513187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857224" y="2214554"/>
            <a:ext cx="6225431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«Парус8»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857224" y="2571744"/>
            <a:ext cx="6249180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«Гранд-смета»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857224" y="2928934"/>
            <a:ext cx="6249181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СПС «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857224" y="3286124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информационное обслуживание ПК «NORMA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СS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57224" y="3643314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ПК «Адепт-Проект»</a:t>
            </a: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57224" y="4000504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Годовая лицензионная подписка на использование ПО  «ESTIMATE»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215206" y="4357694"/>
            <a:ext cx="1513187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857224" y="4357694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Годовой онлайн доступ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Информационному сервису «МКД-расчет»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857224" y="1643050"/>
            <a:ext cx="6215106" cy="571504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и совершенствование</a:t>
            </a:r>
          </a:p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информационных систем АИС ОГД и ГИС «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ИнГЕО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6429396"/>
            <a:ext cx="4390752" cy="4286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7 058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57224" y="5143512"/>
            <a:ext cx="6249179" cy="357190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программного обеспечения для ПК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15206" y="5143512"/>
            <a:ext cx="1513187" cy="2733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57224" y="5572140"/>
            <a:ext cx="6249179" cy="428628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лицензий  геоинформационного сервиса «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ТехноКад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-Муниципалитет»"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15206" y="5572140"/>
            <a:ext cx="1513187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857224" y="1214422"/>
            <a:ext cx="6215106" cy="428628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Обновление и сопровождение  системы электронного документооборота</a:t>
            </a:r>
          </a:p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Тольятти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15206" y="1285860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3 375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857224" y="4714884"/>
            <a:ext cx="6249179" cy="357190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ПО «1С-Бухгалтерия»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215206" y="4714884"/>
            <a:ext cx="1513187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857224" y="6072206"/>
            <a:ext cx="6249179" cy="285752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Внедрение ЕРИАС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286644" y="6072206"/>
            <a:ext cx="1513187" cy="2143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4 055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1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4" y="4929198"/>
            <a:ext cx="2286016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285720" y="1214422"/>
            <a:ext cx="2620507" cy="22015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техническое обслуживание компьютерной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  <a:p>
            <a:pPr algn="ctr"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934840" y="1565698"/>
            <a:ext cx="336292" cy="205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286116" y="1428736"/>
            <a:ext cx="5726684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12 серверных (ремонт серверов и сетевого оборудования)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286116" y="2143116"/>
            <a:ext cx="5726685" cy="10787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пользователей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(компьютеры, мониторы,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принтеры, МФУ, ксероксы 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сканеры, телефонные аппараты),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картриджей для печатающих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2964499" y="2607609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76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Приобретение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ремонт, обслуживание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 содержание компьютерного оборудования и оргтехники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также прочие работы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услуги, связанные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 его эксплуатацией 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0034" y="4714884"/>
            <a:ext cx="400052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компьютерной техники  (40 ПК)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43504" y="4786322"/>
            <a:ext cx="121444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5 265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2714620"/>
            <a:ext cx="1571636" cy="6154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355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4679011" y="4965063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00034" y="3714752"/>
            <a:ext cx="400052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43504" y="3786190"/>
            <a:ext cx="121444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4750449" y="3964931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4679011" y="5822319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143504" y="5643578"/>
            <a:ext cx="121444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571472" y="5643578"/>
            <a:ext cx="400052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оборудования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3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27384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7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2214089" y="847725"/>
            <a:ext cx="4445000" cy="204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285984" y="1285860"/>
            <a:ext cx="4445000" cy="231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коллектора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214546" y="2786058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волоконно-оптического кабеля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214546" y="2143116"/>
            <a:ext cx="4451350" cy="452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кабельной канализацией под оптические линии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2214546" y="1643050"/>
            <a:ext cx="4449763" cy="3579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волоконно-оптическим кабелем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218851" y="3358480"/>
            <a:ext cx="4443413" cy="5111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администрации  услугами междугородной, внутризоновой, городской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207739" y="5805264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Тех.поддержка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АТС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214546" y="5072074"/>
            <a:ext cx="4448175" cy="3017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линий связи и Хайком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214089" y="5429264"/>
            <a:ext cx="4448175" cy="3039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линии связи для IP телефонии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2214089" y="3933056"/>
            <a:ext cx="4448175" cy="393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международной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1202" y="3358479"/>
            <a:ext cx="1506649" cy="273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связь</a:t>
            </a:r>
            <a:endParaRPr lang="ru-RU" altLang="ru-RU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4 063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1900558" y="3492971"/>
            <a:ext cx="233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 rot="16200000">
            <a:off x="1901351" y="394156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1848624" y="5009368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1901351" y="5437981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1901351" y="574176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1888651" y="804863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31202" y="873125"/>
            <a:ext cx="1495537" cy="222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 каналы связи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1920856" y="122236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1" name="Стрелка вниз 80"/>
          <p:cNvSpPr/>
          <p:nvPr/>
        </p:nvSpPr>
        <p:spPr>
          <a:xfrm rot="16200000">
            <a:off x="1920062" y="165178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920856" y="222249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3" name="Стрелка вниз 82"/>
          <p:cNvSpPr/>
          <p:nvPr/>
        </p:nvSpPr>
        <p:spPr>
          <a:xfrm rot="16200000">
            <a:off x="1920062" y="272335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85852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Содержание, обслуживание, модернизация и развитие муниципальной системы передачи данных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00860" y="2214554"/>
            <a:ext cx="2143140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5 521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2211934" y="4427711"/>
            <a:ext cx="4448175" cy="4300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сотовой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1899196" y="437361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94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2048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295900"/>
            <a:ext cx="7632848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Задача 3. Мероприятия по защите информации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00100" y="785794"/>
            <a:ext cx="7929618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персональных данных и иных конфиденциальных сведений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8082" y="2143116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857232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71538" y="5072074"/>
            <a:ext cx="6215106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Продление лицензий на антивирусную защиту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58082" y="5143512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5214950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071538" y="2143116"/>
            <a:ext cx="6215106" cy="42049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защищенной сети передачи данных </a:t>
            </a:r>
            <a:r>
              <a:rPr lang="en-US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3786182" y="1357298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28992" y="6357934"/>
            <a:ext cx="2143140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11 001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071538" y="2643182"/>
            <a:ext cx="6215106" cy="42049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аппаратно-программного комплекса межсетевого экранирования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2714620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071538" y="3143248"/>
            <a:ext cx="6215106" cy="1000132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системы защиты информации от несанкционированного  доступа на компьютерах, на которых установлены информационные системы, использующие  персональные данные (  программный продукт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DallasLock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8.0)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58082" y="3429000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5786454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071538" y="5715016"/>
            <a:ext cx="6215106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информации, содержащей сведения, составляющие государственную тайну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71538" y="4214818"/>
            <a:ext cx="6215106" cy="71438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прав использования новой версии программного обеспечения - системы защиты информации от несанкционированного доступа «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Dallas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Lock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8.0-K»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58082" y="4429132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1071538" y="1643050"/>
            <a:ext cx="6215106" cy="42049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услуг по аттестации государственных и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информационных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 (ГИС, МИС) 20 муниципальных ИС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58083" y="1643050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4 500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358082" y="5786454"/>
            <a:ext cx="1571604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854" y="1623222"/>
            <a:ext cx="40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  <a:endParaRPr lang="ru-RU" sz="24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7232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81" y="787844"/>
            <a:ext cx="571906" cy="696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35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31831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</TotalTime>
  <Words>617</Words>
  <Application>Microsoft Office PowerPoint</Application>
  <PresentationFormat>Экран (4:3)</PresentationFormat>
  <Paragraphs>124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Радомская Анна Николаевна</cp:lastModifiedBy>
  <cp:revision>186</cp:revision>
  <dcterms:created xsi:type="dcterms:W3CDTF">2017-06-15T12:30:47Z</dcterms:created>
  <dcterms:modified xsi:type="dcterms:W3CDTF">2022-09-06T04:16:30Z</dcterms:modified>
</cp:coreProperties>
</file>