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77" r:id="rId3"/>
    <p:sldId id="278" r:id="rId4"/>
    <p:sldId id="264" r:id="rId5"/>
    <p:sldId id="271" r:id="rId6"/>
    <p:sldId id="272" r:id="rId7"/>
    <p:sldId id="276" r:id="rId8"/>
    <p:sldId id="274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3" autoAdjust="0"/>
  </p:normalViewPr>
  <p:slideViewPr>
    <p:cSldViewPr showGuides="1">
      <p:cViewPr>
        <p:scale>
          <a:sx n="83" d="100"/>
          <a:sy n="83" d="100"/>
        </p:scale>
        <p:origin x="-2430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547546255833084E-3"/>
          <c:y val="4.6180560416025092E-2"/>
          <c:w val="0.63644367957520764"/>
          <c:h val="0.95381943958397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-2.8961050877005193E-2"/>
                  <c:y val="4.1686934824603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Расходы ДИТиС - 27 497 тыс.руб.</c:v>
                </c:pt>
                <c:pt idx="1">
                  <c:v>МАУ МФЦ МЗ - 192 208 тыс.руб.</c:v>
                </c:pt>
                <c:pt idx="2">
                  <c:v>МАУ МФЦ иные цели - 597 тыс.руб.</c:v>
                </c:pt>
                <c:pt idx="3">
                  <c:v>Доплаты к пенсии муниципальным служащим - 55 456 тыс.руб.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27497</c:v>
                </c:pt>
                <c:pt idx="1">
                  <c:v>192208</c:v>
                </c:pt>
                <c:pt idx="2" formatCode="General">
                  <c:v>597</c:v>
                </c:pt>
                <c:pt idx="3">
                  <c:v>55456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r"/>
      <c:legendEntry>
        <c:idx val="0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95044282556738"/>
          <c:y val="3.3333100030795947E-2"/>
          <c:w val="0.31008600073637627"/>
          <c:h val="0.60777177412581573"/>
        </c:manualLayout>
      </c:layout>
      <c:overlay val="0"/>
      <c:txPr>
        <a:bodyPr/>
        <a:lstStyle/>
        <a:p>
          <a:pPr>
            <a:defRPr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52D9-DD56-4B01-AF3D-EFB26A7DA86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175D-C280-4174-A479-63D2229AE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9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2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7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2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0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0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1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9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7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4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9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405-F2E9-449F-A76B-4C4C3DB1493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3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462567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0751" y="681806"/>
            <a:ext cx="40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городского округа Тольятти</a:t>
            </a:r>
            <a:endParaRPr lang="ru-RU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548680"/>
            <a:ext cx="698351" cy="8510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4278" y="4143380"/>
            <a:ext cx="426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Департамент информационных технологий и связи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700365"/>
            <a:ext cx="594086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 БЮДЖЕТА </a:t>
            </a:r>
          </a:p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на 202</a:t>
            </a:r>
            <a:r>
              <a:rPr lang="en-US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</a:t>
            </a:r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год</a:t>
            </a:r>
            <a:endParaRPr lang="ru-RU" sz="3900" b="1" dirty="0">
              <a:ln w="3175">
                <a:noFill/>
              </a:ln>
              <a:solidFill>
                <a:srgbClr val="F7C7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98281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20104"/>
            <a:ext cx="16196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9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860" y="295900"/>
            <a:ext cx="8215572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Проект бюджета ДИТиС на 202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год = 275 758 тыс.руб.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2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071678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214414" y="1714488"/>
            <a:ext cx="6459463" cy="921659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ДИТиС «Развитие информационно-телекоммуникационной инфраструктуры г.о.Тольятти на 2022-2026годы»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29586" y="1857364"/>
            <a:ext cx="942975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220 302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285852" y="3357562"/>
            <a:ext cx="2286016" cy="857256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по смете ДИТиС 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497 тыс.руб.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2143108" y="2857496"/>
            <a:ext cx="349250" cy="42862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142976" y="4714884"/>
            <a:ext cx="6459464" cy="928694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Организационного управления администрации «Развитие органов местного самоуправления г.о.Тольятти на 2017-202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годы»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929586" y="4857760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456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4857760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5429256" y="2786058"/>
            <a:ext cx="349250" cy="42862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786182" y="3357562"/>
            <a:ext cx="3714776" cy="857256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Субсидия МАУ МФЦ на выполнение МЗ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Субсидия на иные цели - 597 тыс.руб.</a:t>
            </a:r>
          </a:p>
          <a:p>
            <a:pPr indent="-342900" algn="ctr">
              <a:defRPr/>
            </a:pPr>
            <a:endParaRPr lang="en-U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96888" y="1556792"/>
            <a:ext cx="6075376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71600" y="30643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3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28662" y="295900"/>
            <a:ext cx="7531770" cy="4770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Структура бюджета 202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(тыс.руб.)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42910" y="1142984"/>
          <a:ext cx="850109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518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14916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860" y="295900"/>
            <a:ext cx="8215572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Задача 1. Формирование электронного муниципалитета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4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784" y="1048373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208881" y="955675"/>
            <a:ext cx="6645054" cy="61719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предоставления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 услуг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администрацией и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учреждениями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о.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Тольятти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электронном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92119" y="1035709"/>
            <a:ext cx="942975" cy="47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83584" y="5483430"/>
            <a:ext cx="4390752" cy="4905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по Задаче 1: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3 267,2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946485" y="1730011"/>
            <a:ext cx="5269286" cy="40284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и публикация интерактивных электронных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  заявлений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РПГУ в САМВ</a:t>
            </a:r>
            <a:endParaRPr lang="en-U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142976" y="3286124"/>
            <a:ext cx="6645054" cy="68103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системы электронного документооборота</a:t>
            </a:r>
          </a:p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Тольятти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001024" y="3357562"/>
            <a:ext cx="936625" cy="5048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3 067,2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8596" y="3429000"/>
            <a:ext cx="576263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4406503" y="1572872"/>
            <a:ext cx="349250" cy="168275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2928926" y="4643446"/>
            <a:ext cx="3313096" cy="32986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Годовая тех. поддержка СЭД «Дело»</a:t>
            </a:r>
          </a:p>
        </p:txBody>
      </p:sp>
      <p:sp>
        <p:nvSpPr>
          <p:cNvPr id="50" name="Стрелка вниз 49"/>
          <p:cNvSpPr/>
          <p:nvPr/>
        </p:nvSpPr>
        <p:spPr>
          <a:xfrm>
            <a:off x="4357686" y="4071942"/>
            <a:ext cx="349250" cy="42862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6688" y="2208596"/>
            <a:ext cx="6844987" cy="24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flipH="1">
            <a:off x="6716106" y="0"/>
            <a:ext cx="2427894" cy="685799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3579" y="908720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5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2581" y="1050889"/>
            <a:ext cx="576263" cy="4202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958" y="282892"/>
            <a:ext cx="8215572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Задача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современной базовой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информационно-технологической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инфраструктуры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обработки и передачи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информации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2974" y="1091742"/>
            <a:ext cx="779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Разработка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приобретение и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эксплуатация</a:t>
            </a:r>
            <a:r>
              <a:rPr lang="en-US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информационных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систем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198738" y="1672452"/>
            <a:ext cx="1514148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509,6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225758" y="2300735"/>
            <a:ext cx="1513185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563,8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226084" y="2694593"/>
            <a:ext cx="1512859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1 235,0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225758" y="3083091"/>
            <a:ext cx="1513185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417,8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226084" y="3474944"/>
            <a:ext cx="1512859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191,4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215206" y="3929066"/>
            <a:ext cx="1512859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68,4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215206" y="4357694"/>
            <a:ext cx="1513187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869060" y="2293048"/>
            <a:ext cx="6225431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лицензионное сопровождение ПК «Парус8»</a:t>
            </a:r>
          </a:p>
        </p:txBody>
      </p:sp>
      <p:sp>
        <p:nvSpPr>
          <p:cNvPr id="60" name="Блок-схема: альтернативный процесс 59"/>
          <p:cNvSpPr/>
          <p:nvPr/>
        </p:nvSpPr>
        <p:spPr>
          <a:xfrm>
            <a:off x="869060" y="2694593"/>
            <a:ext cx="6249180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лицензионное сопровождение ПК «Гранд-смета»</a:t>
            </a: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857184" y="3065583"/>
            <a:ext cx="6249181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СПС «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КонсультантПлюс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2" name="Блок-схема: альтернативный процесс 61"/>
          <p:cNvSpPr/>
          <p:nvPr/>
        </p:nvSpPr>
        <p:spPr>
          <a:xfrm>
            <a:off x="845640" y="3467257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информационное обслуживание ПК «NORMA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СS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57224" y="3929066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ПК «Адепт-Проект»</a:t>
            </a: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857224" y="4357694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Годовая лицензионная подписка на использование ПО  «ESTIMATE»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215206" y="4857760"/>
            <a:ext cx="1513187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14,8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857224" y="4857760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Годовой онлайн доступ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Информационному сервису «МКД-расчет»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857224" y="1714488"/>
            <a:ext cx="6215106" cy="428628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и совершенствование</a:t>
            </a:r>
          </a:p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информационных систем АИС ОГД и ГИС 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ИнГЕО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00298" y="6510338"/>
            <a:ext cx="4390752" cy="3476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9 082,8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857224" y="5286388"/>
            <a:ext cx="6249179" cy="337121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программного обеспечения для ПК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15206" y="5286388"/>
            <a:ext cx="1513187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4 608,0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857224" y="5715016"/>
            <a:ext cx="6249179" cy="571504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лицензий 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геоинформационного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сервиса 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ТехноКад-Муниципалитет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»"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86644" y="5786454"/>
            <a:ext cx="1513187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2121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6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4" y="4929198"/>
            <a:ext cx="2286016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243479" y="1441742"/>
            <a:ext cx="2620507" cy="19158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техническое обслуживание компьютерной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200,0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798462" y="1579275"/>
            <a:ext cx="336292" cy="205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143240" y="1500174"/>
            <a:ext cx="5726684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12 серверных (ремонт серверов и сетевого оборудования)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071802" y="2214554"/>
            <a:ext cx="5726685" cy="10787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обслуживание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пользователей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(компьютеры, мониторы,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принтеры, МФУ, ксероксы 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сканеры, телефонные аппараты),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картриджей для печатающих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2821623" y="2536171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2976" y="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Приобретение,ремонт,обслуживание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и содержание компьютерного оборудования и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оргтехники,а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также прочие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работы,услуги,связанные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с его эксплуатацией 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00034" y="3786190"/>
            <a:ext cx="5726685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компьютерной техники  (68 ПК)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00892" y="3929066"/>
            <a:ext cx="1214446" cy="47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3 400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23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27384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7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альтернативный процесс 37"/>
          <p:cNvSpPr/>
          <p:nvPr/>
        </p:nvSpPr>
        <p:spPr>
          <a:xfrm>
            <a:off x="2214089" y="847725"/>
            <a:ext cx="4445000" cy="204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285984" y="1285860"/>
            <a:ext cx="4445000" cy="231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коллектора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2214546" y="2786058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волоконно-оптического кабеля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214546" y="2143116"/>
            <a:ext cx="4451350" cy="4524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кабельной канализацией под оптические линии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2214546" y="1643050"/>
            <a:ext cx="4449763" cy="3579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волоконно-оптическим кабелем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2218851" y="3358480"/>
            <a:ext cx="4443413" cy="5111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администрации  услугами междугородной, внутризоновой, городской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207739" y="5805264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Тех.поддержка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АТС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2214546" y="5072074"/>
            <a:ext cx="4448175" cy="3017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линий связи и Хайком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2214089" y="5429264"/>
            <a:ext cx="4448175" cy="3039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линии связи для IP телефонии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2214089" y="3933056"/>
            <a:ext cx="4448175" cy="3934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международной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31202" y="3358479"/>
            <a:ext cx="1506649" cy="2734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Телефонная связь</a:t>
            </a:r>
            <a:endParaRPr lang="ru-RU" altLang="ru-RU" sz="13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 rot="16200000">
            <a:off x="1900558" y="3492971"/>
            <a:ext cx="2333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 rot="16200000">
            <a:off x="1901351" y="3941564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 rot="16200000">
            <a:off x="1848624" y="5009368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 rot="16200000">
            <a:off x="1901351" y="5437981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7" name="Стрелка вниз 76"/>
          <p:cNvSpPr/>
          <p:nvPr/>
        </p:nvSpPr>
        <p:spPr>
          <a:xfrm rot="16200000">
            <a:off x="1901351" y="5741764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1888651" y="804863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31202" y="873125"/>
            <a:ext cx="1495537" cy="2226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 каналы связи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423,0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0" name="Стрелка вниз 79"/>
          <p:cNvSpPr/>
          <p:nvPr/>
        </p:nvSpPr>
        <p:spPr>
          <a:xfrm rot="16200000">
            <a:off x="1920856" y="1222360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1" name="Стрелка вниз 80"/>
          <p:cNvSpPr/>
          <p:nvPr/>
        </p:nvSpPr>
        <p:spPr>
          <a:xfrm rot="16200000">
            <a:off x="1920062" y="1651782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1920856" y="2222492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3" name="Стрелка вниз 82"/>
          <p:cNvSpPr/>
          <p:nvPr/>
        </p:nvSpPr>
        <p:spPr>
          <a:xfrm rot="16200000">
            <a:off x="1920062" y="2723352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285852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Содержание, обслуживание, модернизация и развитие муниципальной системы передачи данных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000860" y="2214554"/>
            <a:ext cx="2143140" cy="15716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5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612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2211934" y="4427711"/>
            <a:ext cx="4448175" cy="43004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сотовой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1899196" y="4373612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4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14916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2048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7584" y="295900"/>
            <a:ext cx="7632848" cy="3385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Задача 3. Мероприятия по защите информации 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860" y="618649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8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32459" y="1297148"/>
            <a:ext cx="6249179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безопасности персональных данных и иных конфиденциальных сведений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8082" y="2143116"/>
            <a:ext cx="1595411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490,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4188" y="1398811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285852" y="4786322"/>
            <a:ext cx="6000791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Продление лицензий на антивирусную защиту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00958" y="4857760"/>
            <a:ext cx="1428728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300,0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492919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265580" y="2112906"/>
            <a:ext cx="5760641" cy="42049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поддержка защищенной сети передачи данных </a:t>
            </a:r>
            <a:r>
              <a:rPr lang="en-US" alt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ViPNet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3910614" y="1873212"/>
            <a:ext cx="493266" cy="24028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5572140"/>
            <a:ext cx="2143140" cy="7858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935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214414" y="2714620"/>
            <a:ext cx="5760641" cy="42049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аппаратно-программного комплекса межсетевого экранирования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58082" y="2714620"/>
            <a:ext cx="1595411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295,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214414" y="3286124"/>
            <a:ext cx="5760641" cy="107157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Обновление системы защиты информации от несанкционированного  доступа на компьютерах, на которых установлены информационные системы, использующие  персональные данные (  программный продукт </a:t>
            </a:r>
            <a:r>
              <a:rPr lang="ru-RU" alt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DallasLock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8.0)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58082" y="3571876"/>
            <a:ext cx="1571636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1 850,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65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4854" y="1623222"/>
            <a:ext cx="406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Благодарим за внимание!</a:t>
            </a:r>
            <a:endParaRPr lang="ru-RU" sz="2400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77232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81" y="787844"/>
            <a:ext cx="571906" cy="6969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35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31831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576</Words>
  <Application>Microsoft Office PowerPoint</Application>
  <PresentationFormat>Экран (4:3)</PresentationFormat>
  <Paragraphs>117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Трофимова Елена Анатольевна</cp:lastModifiedBy>
  <cp:revision>166</cp:revision>
  <dcterms:created xsi:type="dcterms:W3CDTF">2017-06-15T12:30:47Z</dcterms:created>
  <dcterms:modified xsi:type="dcterms:W3CDTF">2021-09-10T06:51:02Z</dcterms:modified>
</cp:coreProperties>
</file>