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80" r:id="rId3"/>
    <p:sldId id="278" r:id="rId4"/>
    <p:sldId id="279" r:id="rId5"/>
    <p:sldId id="272" r:id="rId6"/>
    <p:sldId id="276" r:id="rId7"/>
    <p:sldId id="27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3" autoAdjust="0"/>
  </p:normalViewPr>
  <p:slideViewPr>
    <p:cSldViewPr showGuides="1"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47546255833097E-3"/>
          <c:y val="4.6180560416025092E-2"/>
          <c:w val="0.63644367957520764"/>
          <c:h val="0.9538194395839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explosion val="10"/>
            <c:extLst>
              <c:ext xmlns:c16="http://schemas.microsoft.com/office/drawing/2014/chart" uri="{C3380CC4-5D6E-409C-BE32-E72D297353CC}">
                <c16:uniqueId val="{00000000-D1B1-4C23-B5A5-77D8E282EB44}"/>
              </c:ext>
            </c:extLst>
          </c:dPt>
          <c:dPt>
            <c:idx val="1"/>
            <c:bubble3D val="0"/>
            <c:explosion val="23"/>
            <c:extLst>
              <c:ext xmlns:c16="http://schemas.microsoft.com/office/drawing/2014/chart" uri="{C3380CC4-5D6E-409C-BE32-E72D297353CC}">
                <c16:uniqueId val="{00000001-D1B1-4C23-B5A5-77D8E282EB4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1-BDA4-4BDF-94CD-7CB5ACB94422}"/>
              </c:ext>
            </c:extLst>
          </c:dPt>
          <c:dLbls>
            <c:dLbl>
              <c:idx val="0"/>
              <c:layout>
                <c:manualLayout>
                  <c:x val="-1.8503509549951828E-2"/>
                  <c:y val="2.7983181220078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B1-4C23-B5A5-77D8E282EB44}"/>
                </c:ext>
              </c:extLst>
            </c:dLbl>
            <c:dLbl>
              <c:idx val="1"/>
              <c:layout>
                <c:manualLayout>
                  <c:x val="-0.16154610761678798"/>
                  <c:y val="-0.3202845036955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B1-4C23-B5A5-77D8E282EB44}"/>
                </c:ext>
              </c:extLst>
            </c:dLbl>
            <c:dLbl>
              <c:idx val="2"/>
              <c:layout>
                <c:manualLayout>
                  <c:x val="1.8674075912618264E-2"/>
                  <c:y val="-5.427389834541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B1-4C23-B5A5-77D8E282EB44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B1-4C23-B5A5-77D8E282EB44}"/>
                </c:ext>
              </c:extLst>
            </c:dLbl>
            <c:dLbl>
              <c:idx val="4"/>
              <c:layout>
                <c:manualLayout>
                  <c:x val="2.1877194571519626E-2"/>
                  <c:y val="2.057378426047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B1-4C23-B5A5-77D8E282EB44}"/>
                </c:ext>
              </c:extLst>
            </c:dLbl>
            <c:dLbl>
              <c:idx val="5"/>
              <c:layout>
                <c:manualLayout>
                  <c:x val="-2.6233577105994645E-2"/>
                  <c:y val="1.587674801926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A4-4BDF-94CD-7CB5ACB944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Расходы ДИТиС - 39 175 тыс.руб.</c:v>
                </c:pt>
                <c:pt idx="1">
                  <c:v>МАУ МФЦ МЗ - 300 371 тыс.руб.</c:v>
                </c:pt>
                <c:pt idx="2">
                  <c:v>МАУ МФЦ иные цели - 1 996 тыс.руб.</c:v>
                </c:pt>
                <c:pt idx="3">
                  <c:v>Доплаты к пенсии муниципальным служащим - 72 660 тыс.руб.</c:v>
                </c:pt>
                <c:pt idx="4">
                  <c:v>ПНО- 94 446 тыс.руб.</c:v>
                </c:pt>
                <c:pt idx="5">
                  <c:v>Комиссия банку за перечисление ПНО - 780 тыс.руб.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39175</c:v>
                </c:pt>
                <c:pt idx="1">
                  <c:v>300371</c:v>
                </c:pt>
                <c:pt idx="2" formatCode="#,##0">
                  <c:v>1996</c:v>
                </c:pt>
                <c:pt idx="3">
                  <c:v>72660</c:v>
                </c:pt>
                <c:pt idx="4" formatCode="#,##0">
                  <c:v>94446</c:v>
                </c:pt>
                <c:pt idx="5" formatCode="General">
                  <c:v>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B1-4C23-B5A5-77D8E282E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66303027023629"/>
          <c:y val="0"/>
          <c:w val="0.36237341329170747"/>
          <c:h val="1"/>
        </c:manualLayout>
      </c:layout>
      <c:overlay val="0"/>
      <c:txPr>
        <a:bodyPr/>
        <a:lstStyle/>
        <a:p>
          <a:pPr>
            <a:defRPr sz="1400" spc="-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 smtClean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2025 год</a:t>
            </a:r>
            <a:endParaRPr lang="ru-RU" sz="3900" b="1" dirty="0">
              <a:ln w="3175">
                <a:noFill/>
              </a:ln>
              <a:solidFill>
                <a:srgbClr val="F7C7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2025 год = 509 428 тыс.руб.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78379" y="797251"/>
            <a:ext cx="8205498" cy="39726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2022-2026годы» - 341 542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6888" y="1329244"/>
            <a:ext cx="3333649" cy="391383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39 175 тыс.руб. 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531567" y="1962569"/>
            <a:ext cx="8162867" cy="54809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Организационного управления администрации «Развитие органов местного самоуправления г.о.Тольятти на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2023-2028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годы» -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72 660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140171" y="1293562"/>
            <a:ext cx="4525590" cy="44332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МАУ МФЦ на выполнение МЗ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- 300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371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-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1 996 тыс.руб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 algn="ctr">
              <a:defRPr/>
            </a:pPr>
            <a:endParaRPr lang="en-US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748916" y="5153206"/>
            <a:ext cx="3843587" cy="917096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МП "Тольятти семейный: от традиций к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будущему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2025 – 2030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годы»                                                           ПНО – 66 156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Субсидии на иные цели МАУ МФЦ - 544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4631684" y="5196439"/>
            <a:ext cx="4116780" cy="873863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МП "Укрепление общественного здоровья в городском округе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Тольятти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2025-2029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годы»                                   ПНО – 22 650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Субсидии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иные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МАУ МФЦ - 191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411760" y="2627948"/>
            <a:ext cx="4248472" cy="347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доплата к трудовой пенсии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72 660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313505" y="4584219"/>
            <a:ext cx="6464317" cy="511189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– 90 085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21010" y="3053037"/>
            <a:ext cx="8162867" cy="735768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департамента образования «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образования городского округа Тольятти на 2021-2027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5 685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08232" y="3971716"/>
            <a:ext cx="3362144" cy="347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 </a:t>
            </a: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5 640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4180450" y="3979235"/>
            <a:ext cx="4463125" cy="33662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МАУ МФЦ 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6888" y="1556792"/>
            <a:ext cx="607537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3064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62" y="295900"/>
            <a:ext cx="753177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бюджета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2025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(тыс.руб.)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01643889"/>
              </p:ext>
            </p:extLst>
          </p:nvPr>
        </p:nvGraphicFramePr>
        <p:xfrm>
          <a:off x="642910" y="1142984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716106" y="-22090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3579" y="908720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 smtClean="0"/>
          </a:p>
          <a:p>
            <a:pPr>
              <a:buClr>
                <a:srgbClr val="0070C0"/>
              </a:buClr>
            </a:pPr>
            <a:r>
              <a:rPr lang="ru-RU" sz="2000" dirty="0" smtClean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4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7347" y="984056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Формирование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современной базовой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информационно-технологической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обработки и 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информации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8661" y="855632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, приобретение 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систем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267133" y="2711686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354 тыс.руб.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308305" y="5136487"/>
            <a:ext cx="151318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6072400"/>
            <a:ext cx="4390752" cy="4286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3 634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67133" y="4154357"/>
            <a:ext cx="1513187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955426" y="1721185"/>
            <a:ext cx="6177741" cy="42862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Обновление и сопровождение 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66170" y="1792623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3 997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963830" y="1240785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системы управления</a:t>
            </a:r>
          </a:p>
          <a:p>
            <a:pPr indent="-342900" algn="ctr">
              <a:defRPr/>
            </a:pP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имущественно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-земельным комплексом ЕРИАС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266170" y="1313933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4 598 тыс.руб.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248458" y="2245563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267133" y="3201491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1 200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254824" y="3683975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693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291187" y="4648540"/>
            <a:ext cx="1509571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300218" y="5619715"/>
            <a:ext cx="1509113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940385" y="2172415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совершенствование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АИС ОГД и ГИС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ИнГЕО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952106" y="2638538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«Гранд-смета»</a:t>
            </a: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52108" y="3128343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ПО «1С-Бухгалтерия, З/плата и кадры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63831" y="3610827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СПС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75554" y="4081209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годовых лицензий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геоинформационного сервиса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ТехноКад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-Муниципалитет»"</a:t>
            </a: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984157" y="4575392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информационное обслуживание ПК «NORMA СS»</a:t>
            </a: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977441" y="5063339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«Адепт-Проект»</a:t>
            </a: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1001143" y="5546567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к Информационному сервису «МКД-расчет»</a:t>
            </a:r>
          </a:p>
        </p:txBody>
      </p:sp>
    </p:spTree>
    <p:extLst>
      <p:ext uri="{BB962C8B-B14F-4D97-AF65-F5344CB8AC3E}">
        <p14:creationId xmlns:p14="http://schemas.microsoft.com/office/powerpoint/2010/main" val="25889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317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4" y="4929198"/>
            <a:ext cx="2286016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85720" y="1214422"/>
            <a:ext cx="2620507" cy="19398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</a:p>
          <a:p>
            <a:pPr algn="ctr"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934840" y="1565698"/>
            <a:ext cx="336292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287822" y="1377587"/>
            <a:ext cx="572668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87821" y="2001778"/>
            <a:ext cx="5726685" cy="1078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пользователей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(компьютеры, мониторы,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принтеры, МФУ, ксероксы 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сканеры, телефонные аппараты),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картриджей для печатающих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966287" y="242884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Приобретение,ремонт,обслуживание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содержание компьютерного оборудования и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оргтехники,а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также прочие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работы,услуги,связанные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с его эксплуатацией 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68057" y="3767259"/>
            <a:ext cx="4124182" cy="16205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Приобретение:</a:t>
            </a:r>
          </a:p>
          <a:p>
            <a:pPr algn="ctr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ПК на 4 935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МФУ, принтеры, сканеры  на 1 430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ctr"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Серверное оборудование на 2 300тыс.руб.;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ИБП для серверов на 770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Телефонные аппараты на 313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Коммутаторы 1 400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комплектующие 305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26916" y="4261263"/>
            <a:ext cx="1214446" cy="4579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11 453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5136" y="2431592"/>
            <a:ext cx="1571636" cy="615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369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4522879" y="4389423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64770" y="3346212"/>
            <a:ext cx="4130757" cy="21546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94460" y="3324015"/>
            <a:ext cx="1214446" cy="3467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4545263" y="337045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4520329" y="5567732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50260" y="5545149"/>
            <a:ext cx="1214446" cy="2308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391384" y="5569588"/>
            <a:ext cx="4065643" cy="1819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оборудования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02985" y="844727"/>
            <a:ext cx="4390752" cy="327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14 362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38232" y="1700246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85984" y="1285860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4546" y="278605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14546" y="2143116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17721" y="4079812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14546" y="5072074"/>
            <a:ext cx="4448175" cy="301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35057" y="5553746"/>
            <a:ext cx="4448175" cy="3039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4 318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898402" y="503406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9005" y="5507249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899196" y="3992009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923576" y="160721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1 577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920856" y="122236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20856" y="222249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920062" y="272335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00860" y="2214554"/>
            <a:ext cx="214314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5 895 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2211934" y="4427711"/>
            <a:ext cx="4448175" cy="4300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909005" y="446599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4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00100" y="785794"/>
            <a:ext cx="7929618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8082" y="1772816"/>
            <a:ext cx="157163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1 404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857232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974760" y="4293096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81115" y="4393479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2 391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4419386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071538" y="1597581"/>
            <a:ext cx="6215106" cy="75129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786182" y="1357298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31640" y="6141914"/>
            <a:ext cx="5402722" cy="383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anose="02020603050405020304" pitchFamily="18" charset="0"/>
                <a:cs typeface="Times New Roman" pitchFamily="18" charset="0"/>
              </a:rPr>
              <a:t>5</a:t>
            </a:r>
            <a:r>
              <a:rPr lang="ru-RU" sz="1400" b="1" smtClean="0">
                <a:latin typeface="Times New Roman" panose="02020603050405020304" pitchFamily="18" charset="0"/>
                <a:cs typeface="Times New Roman" pitchFamily="18" charset="0"/>
              </a:rPr>
              <a:t> 284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itchFamily="18" charset="0"/>
              </a:rPr>
              <a:t>тыс.руб.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071538" y="2492896"/>
            <a:ext cx="6215106" cy="432048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 использования Крипто Про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2564904"/>
            <a:ext cx="1571636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071538" y="3140968"/>
            <a:ext cx="6215106" cy="792088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программного продукта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DallasLock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8.0</a:t>
            </a:r>
          </a:p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(установлено на рабочих местах пользователей, на сервере - система защиты информации от несанкционированного доступа в процессе её хранения и обработки.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3338990"/>
            <a:ext cx="1571636" cy="396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1 200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0093" y="5296592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974760" y="5181370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информации, содержащей сведения, составляющие государственную тайну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51550" y="5251845"/>
            <a:ext cx="1571604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6041</TotalTime>
  <Words>687</Words>
  <Application>Microsoft Office PowerPoint</Application>
  <PresentationFormat>Экран (4:3)</PresentationFormat>
  <Paragraphs>130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Макеева Юлия Викторовна</cp:lastModifiedBy>
  <cp:revision>226</cp:revision>
  <dcterms:created xsi:type="dcterms:W3CDTF">2017-06-15T12:30:47Z</dcterms:created>
  <dcterms:modified xsi:type="dcterms:W3CDTF">2024-09-10T05:04:45Z</dcterms:modified>
</cp:coreProperties>
</file>