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66" r:id="rId3"/>
    <p:sldId id="275" r:id="rId4"/>
    <p:sldId id="274" r:id="rId5"/>
    <p:sldId id="282" r:id="rId6"/>
    <p:sldId id="277" r:id="rId7"/>
    <p:sldId id="283" r:id="rId8"/>
    <p:sldId id="284" r:id="rId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7F1"/>
    <a:srgbClr val="0D3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32 учреждения:</c:v>
                </c:pt>
              </c:strCache>
            </c:strRef>
          </c:tx>
          <c:dLbls>
            <c:dLbl>
              <c:idx val="0"/>
              <c:layout>
                <c:manualLayout>
                  <c:x val="-0.11131513000266417"/>
                  <c:y val="-7.40941047889269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6F6-49DC-AF2A-9044FBFCCE6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5633723624204358E-2"/>
                  <c:y val="-0.123410607438175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6F6-49DC-AF2A-9044FBFCCE6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0535976500859531E-2"/>
                  <c:y val="-5.7579294124552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6F6-49DC-AF2A-9044FBFCCE6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339177611694075E-2"/>
                  <c:y val="-1.1695503434628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6F6-49DC-AF2A-9044FBFCCE6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090733310521274E-2"/>
                  <c:y val="3.9044141845874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6F6-49DC-AF2A-9044FBFCCE6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2925728096197711E-2"/>
                  <c:y val="0.1345107357044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6F6-49DC-AF2A-9044FBFCCE6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 Cyr" panose="02020603050405020304" pitchFamily="18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образовательные учреждения в сфере культуры и искусств</c:v>
                </c:pt>
                <c:pt idx="1">
                  <c:v>учреждения культурно-досугового типа</c:v>
                </c:pt>
                <c:pt idx="2">
                  <c:v>парковый комплекс</c:v>
                </c:pt>
                <c:pt idx="3">
                  <c:v>музеи</c:v>
                </c:pt>
                <c:pt idx="4">
                  <c:v>библиотеки</c:v>
                </c:pt>
                <c:pt idx="5">
                  <c:v>театрально-концертные организации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6F6-49DC-AF2A-9044FBFCC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800" b="1">
                <a:latin typeface="Times New Roman Cyr" panose="02020603050405020304" pitchFamily="18" charset="-52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>
                <a:latin typeface="Times New Roman Cyr" panose="02020603050405020304" pitchFamily="18" charset="-52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>
                <a:latin typeface="Times New Roman Cyr" panose="02020603050405020304" pitchFamily="18" charset="-52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>
                <a:latin typeface="Times New Roman Cyr" panose="02020603050405020304" pitchFamily="18" charset="-52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800" b="1">
                <a:latin typeface="Times New Roman Cyr" panose="02020603050405020304" pitchFamily="18" charset="-52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800" b="1">
                <a:latin typeface="Times New Roman Cyr" panose="02020603050405020304" pitchFamily="18" charset="-52"/>
              </a:defRPr>
            </a:pPr>
            <a:endParaRPr lang="ru-RU"/>
          </a:p>
        </c:txPr>
      </c:legendEntry>
      <c:layout>
        <c:manualLayout>
          <c:xMode val="edge"/>
          <c:yMode val="edge"/>
          <c:x val="0.56035708516132177"/>
          <c:y val="0.14916974633845714"/>
          <c:w val="0.43964291483867829"/>
          <c:h val="0.75604387772427806"/>
        </c:manualLayout>
      </c:layout>
      <c:overlay val="0"/>
      <c:txPr>
        <a:bodyPr/>
        <a:lstStyle/>
        <a:p>
          <a:pPr>
            <a:defRPr sz="1800" b="1">
              <a:latin typeface="Times New Roman Cyr" panose="02020603050405020304" pitchFamily="18" charset="-52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44-4659-9A9D-0197F88F88F7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44-4659-9A9D-0197F88F88F7}"/>
              </c:ext>
            </c:extLst>
          </c:dPt>
          <c:dLbls>
            <c:dLbl>
              <c:idx val="0"/>
              <c:layout>
                <c:manualLayout>
                  <c:x val="-0.19057005361977322"/>
                  <c:y val="7.601870078740156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354 834                   тыс. руб.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B44-4659-9A9D-0197F88F88F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7764100772428795"/>
                  <c:y val="-9.258070866141732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459 296                   тыс. руб.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B44-4659-9A9D-0197F88F88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Образовательные учреждения в сфере культуры и искусств (45,6%)</c:v>
                </c:pt>
                <c:pt idx="1">
                  <c:v>Учреждения культуры и искусства (54,4%)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354834</c:v>
                </c:pt>
                <c:pt idx="1">
                  <c:v>459296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44-4659-9A9D-0197F88F8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172100950427151"/>
          <c:y val="0.17547769627789628"/>
          <c:w val="0.41262523860985145"/>
          <c:h val="0.71965895047774064"/>
        </c:manualLayout>
      </c:layout>
      <c:overlay val="0"/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25-4ACF-995F-ABB65D612A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25-4ACF-995F-ABB65D612AB0}"/>
              </c:ext>
            </c:extLst>
          </c:dPt>
          <c:dLbls>
            <c:dLbl>
              <c:idx val="0"/>
              <c:layout>
                <c:manualLayout>
                  <c:x val="-7.03183232166123E-2"/>
                  <c:y val="-0.36267607750716935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718 164              тыс. руб.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225-4ACF-995F-ABB65D612AB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7852612336003069E-2"/>
                  <c:y val="0.1431616095423037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95 966                  тыс. руб.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225-4ACF-995F-ABB65D612AB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Оплата труда с начислениями (88,2%)</c:v>
                </c:pt>
                <c:pt idx="1">
                  <c:v>Расходы на содержание имущества (11,8%)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718164</c:v>
                </c:pt>
                <c:pt idx="1">
                  <c:v>95966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225-4ACF-995F-ABB65D612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859826180929387"/>
          <c:y val="0.14450630161583491"/>
          <c:w val="0.35490437931138963"/>
          <c:h val="0.70462440806494597"/>
        </c:manualLayout>
      </c:layout>
      <c:overlay val="0"/>
      <c:txPr>
        <a:bodyPr/>
        <a:lstStyle/>
        <a:p>
          <a:pPr>
            <a:defRPr sz="22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99B72-EF08-4AB9-B523-4AFC3DC955B9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64F6A-93F2-4AAA-896E-6844D8EF3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3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4F6A-93F2-4AAA-896E-6844D8EF372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6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4F6A-93F2-4AAA-896E-6844D8EF372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6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4F6A-93F2-4AAA-896E-6844D8EF372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6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4F6A-93F2-4AAA-896E-6844D8EF372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69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4F6A-93F2-4AAA-896E-6844D8EF372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69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4F6A-93F2-4AAA-896E-6844D8EF372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6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6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3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83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35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71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61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66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44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1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29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5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EDE18-A6B4-4930-B064-5A19D5057813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4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0183" y="1558169"/>
            <a:ext cx="7867650" cy="431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 Cyr" panose="02020603050405020304" pitchFamily="18" charset="-52"/>
                <a:cs typeface="Times New Roman" panose="02020603050405020304" pitchFamily="18" charset="0"/>
              </a:rPr>
              <a:t>городского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 Тольятти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056" y="2420889"/>
            <a:ext cx="8497887" cy="1872208"/>
          </a:xfrm>
        </p:spPr>
        <p:txBody>
          <a:bodyPr>
            <a:normAutofit/>
          </a:bodyPr>
          <a:lstStyle/>
          <a:p>
            <a:pPr mar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Общественное обсуждение                            </a:t>
            </a:r>
            <a:r>
              <a:rPr lang="ru-RU" altLang="ru-RU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проекта  бюджета на 2020 г.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годов</a:t>
            </a:r>
            <a:endParaRPr lang="ru-RU" altLang="ru-RU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u="sng" dirty="0" smtClean="0">
              <a:solidFill>
                <a:schemeClr val="tx1"/>
              </a:solidFill>
              <a:latin typeface="Times New Roman Cyr" panose="02020603050405020304" pitchFamily="18" charset="-52"/>
              <a:cs typeface="Times New Roman" pitchFamily="18" charset="0"/>
            </a:endParaRPr>
          </a:p>
        </p:txBody>
      </p:sp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3"/>
            <a:ext cx="1008112" cy="124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11560" y="4448939"/>
            <a:ext cx="7920879" cy="1216800"/>
            <a:chOff x="0" y="0"/>
            <a:chExt cx="7920879" cy="1216800"/>
          </a:xfrm>
          <a:gradFill>
            <a:gsLst>
              <a:gs pos="0">
                <a:schemeClr val="accent1"/>
              </a:gs>
              <a:gs pos="8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7920879" cy="1216800"/>
            </a:xfrm>
            <a:prstGeom prst="round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59399" y="59399"/>
              <a:ext cx="7802081" cy="109800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chemeClr val="tx1"/>
                  </a:solidFill>
                </a:rPr>
                <a:t>ГБРС – ДЕПАРТАМЕНТ КУЛЬТУРЫ</a:t>
              </a:r>
              <a:endParaRPr lang="ru-RU" sz="32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6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2403" y="1556792"/>
            <a:ext cx="8363210" cy="1125530"/>
          </a:xfrm>
        </p:spPr>
        <p:txBody>
          <a:bodyPr>
            <a:normAutofit fontScale="25000" lnSpcReduction="20000"/>
          </a:bodyPr>
          <a:lstStyle/>
          <a:p>
            <a:pPr marL="109728" indent="0" algn="ctr">
              <a:buNone/>
            </a:pPr>
            <a:r>
              <a:rPr lang="ru-RU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объем бюджетных 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ассигнований </a:t>
            </a:r>
            <a:endParaRPr lang="ru-RU" sz="1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ru-RU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826 889 тыс. руб.</a:t>
            </a:r>
          </a:p>
          <a:p>
            <a:pPr marL="109728" indent="0" algn="ctr">
              <a:buNone/>
            </a:pP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2020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bel33-k806-005\Д\Фото\фото 2018\ДКИТ\мир придуманый нами\Мир придуманный нами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852936"/>
            <a:ext cx="443022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25987"/>
            <a:ext cx="4347512" cy="2979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862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4"/>
          <p:cNvSpPr>
            <a:spLocks noGrp="1"/>
          </p:cNvSpPr>
          <p:nvPr>
            <p:ph idx="1"/>
          </p:nvPr>
        </p:nvSpPr>
        <p:spPr>
          <a:xfrm>
            <a:off x="454335" y="1351594"/>
            <a:ext cx="8412212" cy="886225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выполнение муниципального задания -              814 130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 (98,5%)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0857" y="5589240"/>
            <a:ext cx="813690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sz="2100" b="1" dirty="0">
                <a:latin typeface="Times New Roman Cyr" panose="02020603050405020304" pitchFamily="18" charset="-52"/>
              </a:rPr>
              <a:t>Сеть</a:t>
            </a:r>
            <a:r>
              <a:rPr lang="en-US" sz="2100" b="1" dirty="0">
                <a:latin typeface="Times New Roman Cyr" panose="02020603050405020304" pitchFamily="18" charset="-52"/>
              </a:rPr>
              <a:t> </a:t>
            </a:r>
            <a:r>
              <a:rPr lang="ru-RU" sz="2100" b="1" dirty="0">
                <a:latin typeface="Times New Roman Cyr" panose="02020603050405020304" pitchFamily="18" charset="-52"/>
              </a:rPr>
              <a:t>муниципальных учреждений культуры и искусства                              </a:t>
            </a:r>
            <a:r>
              <a:rPr lang="ru-RU" sz="2000" dirty="0">
                <a:latin typeface="Times New Roman Cyr" panose="02020603050405020304" pitchFamily="18" charset="-52"/>
              </a:rPr>
              <a:t>(32 учреждения, в том числе 18 образовательных учреждения в сфере культуры и искусства, 14 учреждений культуры и искусства)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064006976"/>
              </p:ext>
            </p:extLst>
          </p:nvPr>
        </p:nvGraphicFramePr>
        <p:xfrm>
          <a:off x="-9169" y="1844824"/>
          <a:ext cx="8672329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2020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2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31831496"/>
              </p:ext>
            </p:extLst>
          </p:nvPr>
        </p:nvGraphicFramePr>
        <p:xfrm>
          <a:off x="-14602" y="2132856"/>
          <a:ext cx="8915465" cy="451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Объект 4"/>
          <p:cNvSpPr>
            <a:spLocks noGrp="1"/>
          </p:cNvSpPr>
          <p:nvPr>
            <p:ph idx="1"/>
          </p:nvPr>
        </p:nvSpPr>
        <p:spPr>
          <a:xfrm>
            <a:off x="488651" y="1534663"/>
            <a:ext cx="8412212" cy="886225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выполнение муниципального задания -             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814 130 тыс. руб. (98,5%) </a:t>
            </a:r>
          </a:p>
        </p:txBody>
      </p:sp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2020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9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4"/>
          <p:cNvSpPr>
            <a:spLocks noGrp="1"/>
          </p:cNvSpPr>
          <p:nvPr>
            <p:ph idx="1"/>
          </p:nvPr>
        </p:nvSpPr>
        <p:spPr>
          <a:xfrm>
            <a:off x="469930" y="1351594"/>
            <a:ext cx="8412212" cy="886225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выполнение муниципального задания -             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814 130 тыс. руб. (98,5%) </a:t>
            </a:r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2020год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387737"/>
              </p:ext>
            </p:extLst>
          </p:nvPr>
        </p:nvGraphicFramePr>
        <p:xfrm>
          <a:off x="467544" y="2204864"/>
          <a:ext cx="828092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0486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1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 дополнительного образования в сфере культуры и искусств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200" b="1" dirty="0" smtClean="0">
                          <a:solidFill>
                            <a:prstClr val="black"/>
                          </a:solidFill>
                          <a:latin typeface="Times New Roman Cyr" panose="02020603050405020304" pitchFamily="18" charset="-52"/>
                        </a:rPr>
                        <a:t>354 834 </a:t>
                      </a:r>
                      <a:r>
                        <a:rPr lang="ru-RU" sz="2200" b="1" dirty="0" smtClean="0">
                          <a:latin typeface="Times New Roman Cyr" panose="02020603050405020304" pitchFamily="18" charset="-52"/>
                        </a:rPr>
                        <a:t>тыс. руб.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ru-RU" sz="800" dirty="0" smtClean="0">
                        <a:latin typeface="Times New Roman Cyr" panose="02020603050405020304" pitchFamily="18" charset="-52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618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Театры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2200" b="1" dirty="0" smtClean="0">
                          <a:latin typeface="Times New Roman Cyr" panose="02020603050405020304" pitchFamily="18" charset="-52"/>
                        </a:rPr>
                        <a:t>112 586 тыс. руб.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618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Филармония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2200" b="1" dirty="0" smtClean="0">
                          <a:latin typeface="Times New Roman Cyr" panose="02020603050405020304" pitchFamily="18" charset="-52"/>
                        </a:rPr>
                        <a:t>63 077 тыс. руб.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618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Музеи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200" b="1" dirty="0" smtClean="0">
                          <a:latin typeface="Times New Roman Cyr" panose="02020603050405020304" pitchFamily="18" charset="-52"/>
                        </a:rPr>
                        <a:t>35 944 тыс. руб.</a:t>
                      </a:r>
                      <a:endParaRPr lang="ru-RU" sz="22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618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КДУ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2200" b="1" dirty="0" smtClean="0">
                          <a:latin typeface="Times New Roman Cyr" panose="02020603050405020304" pitchFamily="18" charset="-52"/>
                        </a:rPr>
                        <a:t>72 347 тыс. руб.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618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Парковый комплекс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2200" b="1" dirty="0" smtClean="0">
                          <a:latin typeface="Times New Roman Cyr" panose="02020603050405020304" pitchFamily="18" charset="-52"/>
                        </a:rPr>
                        <a:t>29 644 тыс. руб.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61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Библиотеки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2200" b="1" dirty="0" smtClean="0">
                          <a:latin typeface="Times New Roman Cyr" panose="02020603050405020304" pitchFamily="18" charset="-52"/>
                        </a:rPr>
                        <a:t>145 698 тыс. руб.</a:t>
                      </a:r>
                      <a:endParaRPr lang="ru-RU" sz="2200" b="1" dirty="0">
                        <a:latin typeface="Times New Roman Cyr" panose="02020603050405020304" pitchFamily="18" charset="-52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03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4"/>
          <p:cNvSpPr>
            <a:spLocks noGrp="1"/>
          </p:cNvSpPr>
          <p:nvPr>
            <p:ph idx="1"/>
          </p:nvPr>
        </p:nvSpPr>
        <p:spPr>
          <a:xfrm>
            <a:off x="488651" y="1534663"/>
            <a:ext cx="8412212" cy="886225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выполнение муниципального задания -              </a:t>
            </a: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814 130 тыс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(98,5%)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92975974"/>
              </p:ext>
            </p:extLst>
          </p:nvPr>
        </p:nvGraphicFramePr>
        <p:xfrm>
          <a:off x="755576" y="2204864"/>
          <a:ext cx="7920880" cy="39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2020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3447" y="159643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2020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4"/>
          <p:cNvSpPr>
            <a:spLocks noGrp="1"/>
          </p:cNvSpPr>
          <p:nvPr>
            <p:ph idx="1"/>
          </p:nvPr>
        </p:nvSpPr>
        <p:spPr>
          <a:xfrm>
            <a:off x="488651" y="1534663"/>
            <a:ext cx="8412212" cy="886225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установленной сфере деятельности -             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12 759 тыс. руб. (1,5%)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386298"/>
              </p:ext>
            </p:extLst>
          </p:nvPr>
        </p:nvGraphicFramePr>
        <p:xfrm>
          <a:off x="467544" y="2564904"/>
          <a:ext cx="8280920" cy="3634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0486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1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осуществление выплат                                                                   на оплату труда и содержание имущества                                               МБОУ ВО «Тольяттинская консерватория» 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prstClr val="black"/>
                          </a:solidFill>
                          <a:latin typeface="Times New Roman Cyr" panose="02020603050405020304" pitchFamily="18" charset="-52"/>
                        </a:rPr>
                        <a:t>8236 </a:t>
                      </a:r>
                      <a:r>
                        <a:rPr lang="ru-RU" sz="2200" b="1" dirty="0" smtClean="0">
                          <a:latin typeface="Times New Roman Cyr" panose="02020603050405020304" pitchFamily="18" charset="-52"/>
                        </a:rPr>
                        <a:t>тыс. руб.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ru-RU" sz="2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1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творческих мероприятий за рамками муниципального задания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prstClr val="black"/>
                          </a:solidFill>
                          <a:latin typeface="Times New Roman Cyr" panose="02020603050405020304" pitchFamily="18" charset="-52"/>
                        </a:rPr>
                        <a:t>4112 </a:t>
                      </a:r>
                      <a:r>
                        <a:rPr lang="ru-RU" sz="2200" b="1" dirty="0" smtClean="0">
                          <a:latin typeface="Times New Roman Cyr" panose="02020603050405020304" pitchFamily="18" charset="-52"/>
                        </a:rPr>
                        <a:t>тыс. руб.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ru-RU" sz="2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6186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отдельных ежемесячных выплат по уходу за ребёнком 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latin typeface="Times New Roman Cyr" panose="02020603050405020304" pitchFamily="18" charset="-52"/>
                        </a:rPr>
                        <a:t>337 тыс. руб.</a:t>
                      </a:r>
                      <a:endParaRPr lang="ru-RU" sz="2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6186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 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latin typeface="Times New Roman Cyr" panose="02020603050405020304" pitchFamily="18" charset="-52"/>
                        </a:rPr>
                        <a:t>74 тыс. руб.</a:t>
                      </a:r>
                      <a:endParaRPr lang="ru-RU" sz="2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5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4221571"/>
            <a:ext cx="3744417" cy="2496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611560" y="2852936"/>
            <a:ext cx="7920879" cy="1216800"/>
            <a:chOff x="0" y="0"/>
            <a:chExt cx="7920879" cy="1216800"/>
          </a:xfrm>
          <a:gradFill>
            <a:gsLst>
              <a:gs pos="0">
                <a:schemeClr val="accent1"/>
              </a:gs>
              <a:gs pos="8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7920879" cy="1216800"/>
            </a:xfrm>
            <a:prstGeom prst="round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59399" y="59399"/>
              <a:ext cx="7802081" cy="109800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/>
              <a:r>
                <a:rPr lang="ru-RU" sz="3200" b="1" dirty="0">
                  <a:solidFill>
                    <a:schemeClr val="tx2"/>
                  </a:solidFill>
                  <a:latin typeface="Georgia" pitchFamily="18" charset="0"/>
                </a:rPr>
                <a:t>Спасибо за внимание!</a:t>
              </a:r>
              <a:endParaRPr lang="ru-RU" sz="32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10" name="Picture 2" descr="C:\Users\user\Desktop\вдохновение и день работника культуры\презентация\Возвращение в реальность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3750323" cy="249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лицей 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21" y="476672"/>
            <a:ext cx="3905021" cy="22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4342"/>
            <a:ext cx="3600399" cy="232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29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</TotalTime>
  <Words>336</Words>
  <Application>Microsoft Office PowerPoint</Application>
  <PresentationFormat>Экран (4:3)</PresentationFormat>
  <Paragraphs>51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Times New Roman Cyr</vt:lpstr>
      <vt:lpstr>Wingdings</vt:lpstr>
      <vt:lpstr>Тема Office</vt:lpstr>
      <vt:lpstr>Администрация городского округа Тольятти</vt:lpstr>
      <vt:lpstr>    Общественное обсуждение проекта  бюджета на 2020 год КУЛЬТУРА</vt:lpstr>
      <vt:lpstr>    Общественное обсуждение проекта  бюджета на 2020 год КУЛЬТУРА</vt:lpstr>
      <vt:lpstr>    Общественное обсуждение проекта  бюджета на 2020 год КУЛЬТУРА</vt:lpstr>
      <vt:lpstr>    Общественное обсуждение проекта  бюджета на 2020год КУЛЬТУРА</vt:lpstr>
      <vt:lpstr>    Общественное обсуждение проекта  бюджета на 2020 год КУЛЬТУРА</vt:lpstr>
      <vt:lpstr>    Общественное обсуждение проекта  бюджета на 2020 год КУЛЬТУРА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Мэрия городского округа Тольятти</dc:title>
  <dc:creator>user</dc:creator>
  <cp:lastModifiedBy>Кравченко Инна Александровна</cp:lastModifiedBy>
  <cp:revision>214</cp:revision>
  <cp:lastPrinted>2019-09-13T08:31:12Z</cp:lastPrinted>
  <dcterms:created xsi:type="dcterms:W3CDTF">2014-09-19T07:36:54Z</dcterms:created>
  <dcterms:modified xsi:type="dcterms:W3CDTF">2019-09-13T10:29:06Z</dcterms:modified>
</cp:coreProperties>
</file>