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402" r:id="rId2"/>
    <p:sldId id="409" r:id="rId3"/>
    <p:sldId id="407" r:id="rId4"/>
    <p:sldId id="410" r:id="rId5"/>
    <p:sldId id="411" r:id="rId6"/>
    <p:sldId id="406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3E"/>
    <a:srgbClr val="FF7C80"/>
    <a:srgbClr val="FF5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558" autoAdjust="0"/>
  </p:normalViewPr>
  <p:slideViewPr>
    <p:cSldViewPr>
      <p:cViewPr varScale="1">
        <p:scale>
          <a:sx n="110" d="100"/>
          <a:sy n="110" d="100"/>
        </p:scale>
        <p:origin x="17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Защита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2021-2025 годы  - </a:t>
          </a:r>
          <a:r>
            <a:rPr lang="en-US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r>
            <a:rPr lang="en-US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6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89 </a:t>
          </a:r>
          <a:r>
            <a:rPr lang="ru-RU" sz="1600" b="1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6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115852" custScaleY="52628" custLinFactNeighborX="-81085" custLinFactNeighborY="-225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7252F-7E15-4F47-8496-157BDD060588}" type="presOf" srcId="{C4BA05AF-8AC6-4638-9455-13D1F8B559BA}" destId="{93AB9312-9AFF-4521-82FE-625EA255C48E}" srcOrd="0" destOrd="0" presId="urn:microsoft.com/office/officeart/2005/8/layout/vList5"/>
    <dgm:cxn modelId="{EFA2FDCA-E533-48E8-91A8-563BC029FC9B}" type="presOf" srcId="{004657E1-4970-4DC9-B144-313185B37872}" destId="{54BF63E2-63CA-44DB-9204-483BF33ABD16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68E07A34-3DCE-4DF4-AD18-ED269FC7408B}" type="presParOf" srcId="{54BF63E2-63CA-44DB-9204-483BF33ABD16}" destId="{F743FC7D-EFCC-4312-A6FA-31FE20B1B934}" srcOrd="0" destOrd="0" presId="urn:microsoft.com/office/officeart/2005/8/layout/vList5"/>
    <dgm:cxn modelId="{09045AE2-0E28-4972-8AB7-0D3D71E8B388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effectLst>
          <a:softEdge rad="31750"/>
        </a:effectLst>
      </dgm:spPr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«Профилактика наркомании населения городского округа Тольятти на 2019-2023 годы» – 242 </a:t>
          </a:r>
          <a:r>
            <a:rPr lang="ru-RU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123951" custScaleY="40211" custLinFactNeighborX="-79857" custLinFactNeighborY="-55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2FA59-5D61-4D94-A558-04731866DC3F}" type="presOf" srcId="{004657E1-4970-4DC9-B144-313185B37872}" destId="{54BF63E2-63CA-44DB-9204-483BF33ABD16}" srcOrd="0" destOrd="0" presId="urn:microsoft.com/office/officeart/2005/8/layout/vList5"/>
    <dgm:cxn modelId="{9CBB75BB-A71F-41BB-9380-CC67CEE5AA54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5E91BC55-ED82-4619-A633-8A0FB02B7735}" type="presParOf" srcId="{54BF63E2-63CA-44DB-9204-483BF33ABD16}" destId="{F743FC7D-EFCC-4312-A6FA-31FE20B1B934}" srcOrd="0" destOrd="0" presId="urn:microsoft.com/office/officeart/2005/8/layout/vList5"/>
    <dgm:cxn modelId="{16E4EED8-273A-4B44-A555-55DEB849B23F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657E1-4970-4DC9-B144-313185B37872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4BA05AF-8AC6-4638-9455-13D1F8B559B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Муниципальная программа «Профилактика терроризма, экстремизма и иных правонарушений на территории городского округа Тольятти на 20</a:t>
          </a:r>
          <a:r>
            <a:rPr lang="en-US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20</a:t>
          </a:r>
          <a:r>
            <a:rPr lang="ru-RU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-20</a:t>
          </a:r>
          <a:r>
            <a:rPr lang="en-US" sz="200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24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годы» – </a:t>
          </a:r>
          <a:r>
            <a:rPr lang="ru-RU" sz="2000" b="1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</a:t>
          </a:r>
          <a:r>
            <a:rPr lang="en-US" sz="2000" b="1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5 </a:t>
          </a:r>
          <a:r>
            <a:rPr lang="ru-RU" sz="2000" b="1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839 </a:t>
          </a:r>
          <a:r>
            <a:rPr lang="ru-RU" sz="2000" baseline="0" dirty="0" err="1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тыс.руб</a:t>
          </a:r>
          <a:r>
            <a:rPr lang="ru-RU" sz="2000" baseline="0" dirty="0">
              <a:solidFill>
                <a:schemeClr val="dk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Содержание муниципального казенного учреждения «Центр профилактики правонарушений» – 4</a:t>
          </a:r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827 </a:t>
          </a:r>
          <a:r>
            <a:rPr lang="ru-RU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.,</a:t>
          </a:r>
        </a:p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Субсидии добровольной народной дружине (ДНД) – 12 </a:t>
          </a:r>
          <a:r>
            <a:rPr lang="ru-RU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77F61-75F2-4D5D-9E9F-F480B5F828E2}" type="parTrans" cxnId="{C47CE1FB-17DE-485F-B718-9B4BAA7FE18C}">
      <dgm:prSet/>
      <dgm:spPr/>
      <dgm:t>
        <a:bodyPr/>
        <a:lstStyle/>
        <a:p>
          <a:endParaRPr lang="ru-RU"/>
        </a:p>
      </dgm:t>
    </dgm:pt>
    <dgm:pt modelId="{A300788B-2CE1-410B-9272-B1392517D5A4}" type="sibTrans" cxnId="{C47CE1FB-17DE-485F-B718-9B4BAA7FE18C}">
      <dgm:prSet/>
      <dgm:spPr/>
      <dgm:t>
        <a:bodyPr/>
        <a:lstStyle/>
        <a:p>
          <a:endParaRPr lang="ru-RU"/>
        </a:p>
      </dgm:t>
    </dgm:pt>
    <dgm:pt modelId="{54BF63E2-63CA-44DB-9204-483BF33ABD16}" type="pres">
      <dgm:prSet presAssocID="{004657E1-4970-4DC9-B144-313185B378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43FC7D-EFCC-4312-A6FA-31FE20B1B934}" type="pres">
      <dgm:prSet presAssocID="{C4BA05AF-8AC6-4638-9455-13D1F8B559BA}" presName="linNode" presStyleCnt="0"/>
      <dgm:spPr/>
    </dgm:pt>
    <dgm:pt modelId="{93AB9312-9AFF-4521-82FE-625EA255C48E}" type="pres">
      <dgm:prSet presAssocID="{C4BA05AF-8AC6-4638-9455-13D1F8B559BA}" presName="parentText" presStyleLbl="node1" presStyleIdx="0" presStyleCnt="1" custScaleX="277778" custScaleY="37168" custLinFactNeighborX="-136" custLinFactNeighborY="-35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66D35-A9FB-4E21-8BA2-DE514099C855}" type="presOf" srcId="{004657E1-4970-4DC9-B144-313185B37872}" destId="{54BF63E2-63CA-44DB-9204-483BF33ABD16}" srcOrd="0" destOrd="0" presId="urn:microsoft.com/office/officeart/2005/8/layout/vList5"/>
    <dgm:cxn modelId="{66908369-3B04-43A3-8F73-3CBCFBD80288}" type="presOf" srcId="{C4BA05AF-8AC6-4638-9455-13D1F8B559BA}" destId="{93AB9312-9AFF-4521-82FE-625EA255C48E}" srcOrd="0" destOrd="0" presId="urn:microsoft.com/office/officeart/2005/8/layout/vList5"/>
    <dgm:cxn modelId="{C47CE1FB-17DE-485F-B718-9B4BAA7FE18C}" srcId="{004657E1-4970-4DC9-B144-313185B37872}" destId="{C4BA05AF-8AC6-4638-9455-13D1F8B559BA}" srcOrd="0" destOrd="0" parTransId="{4D477F61-75F2-4D5D-9E9F-F480B5F828E2}" sibTransId="{A300788B-2CE1-410B-9272-B1392517D5A4}"/>
    <dgm:cxn modelId="{712B78A4-3BC4-4932-B81A-FA9CACE2F579}" type="presParOf" srcId="{54BF63E2-63CA-44DB-9204-483BF33ABD16}" destId="{F743FC7D-EFCC-4312-A6FA-31FE20B1B934}" srcOrd="0" destOrd="0" presId="urn:microsoft.com/office/officeart/2005/8/layout/vList5"/>
    <dgm:cxn modelId="{A632B5F0-1827-45C4-8D1D-43C761945ACD}" type="presParOf" srcId="{F743FC7D-EFCC-4312-A6FA-31FE20B1B934}" destId="{93AB9312-9AFF-4521-82FE-625EA255C4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A59576-D87A-4F4F-88E4-29C7B0C5B619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DF82C8DC-8781-48B0-B25F-EDE74CA521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86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C72C-2B32-4A45-90AC-5F23CC112042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4EBD3-A1B0-4B78-B004-E34BEC1B03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CADD1-90E9-4B1B-B817-80C9DA0CA9E9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997D9-079F-40B8-B23B-F0A05F60B5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89A7-42B7-4BD9-A77F-9DD6C7D2DB85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FD468-5421-42CC-A802-285AF14F0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2C56-2558-449E-A8B1-6D52421A4F3F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2BFE-AD18-402E-983F-EFE55F5CAB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3A4A-8F93-44B1-95FD-539D50313C14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E386-3D9F-428B-BCFF-E3E574C3CF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48A-7246-432E-B6ED-C09B5B5EDF66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4BE6-58B9-4BB9-91E3-8DD270C935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7B4B-BFB9-44E2-BEF4-8150B1A629AA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A276-CDBB-4E37-88B6-5A5D1AC8FE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21D08-34A8-4B13-9FF7-A4D491391D39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143C-21C3-4B7E-B280-E93D9FE5A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7AE8-636F-4D66-A320-0ADC0517B15A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74A0-A2B1-46F6-99E2-80829BF91D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83B2-9240-49FD-92B2-4E79A0038299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23C78-2E62-405F-BC13-8D883538A0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39220-97CA-4BB4-81FA-8873DCDFC3DF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DA457-9FFC-4F31-B23F-D4C9E403A8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044D86-6687-4F22-9905-7FC99CA9EECB}" type="datetimeFigureOut">
              <a:rPr lang="ru-RU"/>
              <a:pPr>
                <a:defRPr/>
              </a:pPr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9509F7-76A2-40A6-A4BF-5DDF5B6C1B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0" y="2276475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Общественные обсуждения </a:t>
            </a:r>
          </a:p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предварительно распределенных бюджетных ассигнований на 2021 год</a:t>
            </a:r>
          </a:p>
          <a:p>
            <a:pPr algn="ctr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и плановый период 2022 и 2023 годов </a:t>
            </a:r>
          </a:p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 – </a:t>
            </a: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Департамент общественной  безопасности администрации</a:t>
            </a:r>
          </a:p>
          <a:p>
            <a:pPr algn="ctr"/>
            <a:r>
              <a:rPr lang="ru-RU" altLang="ru-RU" sz="2800" b="1" u="sng" dirty="0">
                <a:latin typeface="Times New Roman" pitchFamily="18" charset="0"/>
                <a:cs typeface="Times New Roman" pitchFamily="18" charset="0"/>
              </a:rPr>
              <a:t> городского округа Тольятти</a:t>
            </a:r>
          </a:p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Докладчик: </a:t>
            </a:r>
          </a:p>
          <a:p>
            <a:pPr algn="ctr"/>
            <a:r>
              <a:rPr lang="ru-RU" altLang="ru-RU" sz="2000" b="1" dirty="0" err="1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. руководителя департамента общественной безопасности </a:t>
            </a:r>
          </a:p>
          <a:p>
            <a:pPr algn="ctr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Харенко Андрей Владимирович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042988" y="1773238"/>
            <a:ext cx="7058025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3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2074">
        <p:split orient="vert"/>
      </p:transition>
    </mc:Choice>
    <mc:Fallback xmlns="">
      <p:transition spd="slow" advTm="32074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10527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Предварительное распределение ассигнований по ГРБС -департаменту общественной безопасности на 2021-2023 годы</a:t>
            </a: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6500813" y="2071688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92100" algn="just"/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04507"/>
              </p:ext>
            </p:extLst>
          </p:nvPr>
        </p:nvGraphicFramePr>
        <p:xfrm>
          <a:off x="456665" y="1196752"/>
          <a:ext cx="8230669" cy="4871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3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72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75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75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114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39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1429" marR="91429" marT="45705" marB="45705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рамках программ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124 770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124 770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124 770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4691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 Тольятти на 2021-2025 годы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78 689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78 689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78 689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0078"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наркомании населения городского округа Тольятти на 2019-2023 годы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8601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Профилактика терроризма, экстремизма и иных правонарушений на территории городского округа Тольятти на 2020-2024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45 839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45 839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45 839</a:t>
                      </a:r>
                    </a:p>
                  </a:txBody>
                  <a:tcPr marL="91429" marR="91429" marT="45705" marB="4570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60696">
        <p15:prstTrans prst="fallOver"/>
      </p:transition>
    </mc:Choice>
    <mc:Fallback xmlns="">
      <p:transition spd="slow" advTm="60696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20</a:t>
            </a:r>
            <a:r>
              <a:rPr lang="en-US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 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28058647"/>
              </p:ext>
            </p:extLst>
          </p:nvPr>
        </p:nvGraphicFramePr>
        <p:xfrm>
          <a:off x="0" y="696507"/>
          <a:ext cx="9144000" cy="6161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5" name="Рисунок 9" descr="IMGP436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3733" y="4508202"/>
            <a:ext cx="2460428" cy="234979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4106" name="Рисунок 11" descr="DSCN0765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508202"/>
            <a:ext cx="2823733" cy="2349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GP193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4161" y="4508202"/>
            <a:ext cx="3528814" cy="2349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923927" y="836712"/>
            <a:ext cx="4889047" cy="31683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МКУ «Центр гражданской защиты городского округа Тольятти» – 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75 635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ctr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МБОУ ДПО «Курсы ГО </a:t>
            </a:r>
            <a:r>
              <a:rPr lang="ru-RU" b="1" dirty="0" err="1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г.о.Тольятти</a:t>
            </a: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- 3 054 </a:t>
            </a:r>
            <a:r>
              <a:rPr lang="ru-RU" b="1" dirty="0" err="1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b="1" dirty="0">
                <a:solidFill>
                  <a:srgbClr val="0015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defRPr/>
            </a:pPr>
            <a:endParaRPr lang="ru-RU" b="1" dirty="0">
              <a:solidFill>
                <a:srgbClr val="0015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61018">
        <p:blinds dir="vert"/>
      </p:transition>
    </mc:Choice>
    <mc:Fallback xmlns="">
      <p:transition spd="slow" advTm="61018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30873741"/>
              </p:ext>
            </p:extLst>
          </p:nvPr>
        </p:nvGraphicFramePr>
        <p:xfrm>
          <a:off x="0" y="836712"/>
          <a:ext cx="9036496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на 20</a:t>
            </a:r>
            <a:r>
              <a:rPr lang="en-US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 год</a:t>
            </a:r>
          </a:p>
        </p:txBody>
      </p:sp>
      <p:pic>
        <p:nvPicPr>
          <p:cNvPr id="5127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620688"/>
            <a:ext cx="3240360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941168"/>
            <a:ext cx="3528392" cy="16923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11960" y="2276872"/>
            <a:ext cx="4752528" cy="26642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приобретение товаров с логотипом по антинаркотической пропаганде.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1164">
        <p14:window dir="vert"/>
      </p:transition>
    </mc:Choice>
    <mc:Fallback xmlns="">
      <p:transition spd="slow" advTm="6116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effectLst>
            <a:softEdge rad="114300"/>
          </a:effectLst>
          <a:scene3d>
            <a:camera prst="orthographicFront"/>
            <a:lightRig rig="threePt" dir="t"/>
          </a:scene3d>
          <a:sp3d prstMaterial="matte">
            <a:bevelB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Программные направления расходов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20</a:t>
            </a:r>
            <a:r>
              <a:rPr lang="en-US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 год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00982272"/>
              </p:ext>
            </p:extLst>
          </p:nvPr>
        </p:nvGraphicFramePr>
        <p:xfrm>
          <a:off x="251520" y="1124744"/>
          <a:ext cx="878497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52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9" y="3140968"/>
            <a:ext cx="4673072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" r="26"/>
          <a:stretch/>
        </p:blipFill>
        <p:spPr>
          <a:xfrm>
            <a:off x="179512" y="3132170"/>
            <a:ext cx="4245781" cy="32884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80758">
        <p14:warp dir="in"/>
      </p:transition>
    </mc:Choice>
    <mc:Fallback xmlns="">
      <p:transition spd="slow" advTm="80758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44000" cy="1773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988841"/>
            <a:ext cx="9144000" cy="169277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717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130175"/>
            <a:ext cx="12287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206">
        <p15:prstTrans prst="wind"/>
      </p:transition>
    </mc:Choice>
    <mc:Fallback xmlns="">
      <p:transition spd="slow" advTm="10206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6297</TotalTime>
  <Words>339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Anand</dc:creator>
  <cp:lastModifiedBy>Телениус Наталья Викторовна</cp:lastModifiedBy>
  <cp:revision>716</cp:revision>
  <dcterms:created xsi:type="dcterms:W3CDTF">2013-02-19T12:06:37Z</dcterms:created>
  <dcterms:modified xsi:type="dcterms:W3CDTF">2020-09-10T04:22:14Z</dcterms:modified>
</cp:coreProperties>
</file>