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304" r:id="rId3"/>
    <p:sldId id="305" r:id="rId4"/>
    <p:sldId id="306" r:id="rId5"/>
    <p:sldId id="307" r:id="rId6"/>
    <p:sldId id="308" r:id="rId7"/>
    <p:sldId id="310" r:id="rId8"/>
    <p:sldId id="311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8" r:id="rId20"/>
    <p:sldId id="323" r:id="rId21"/>
    <p:sldId id="324" r:id="rId22"/>
    <p:sldId id="325" r:id="rId23"/>
    <p:sldId id="326" r:id="rId24"/>
    <p:sldId id="327" r:id="rId2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57F1"/>
    <a:srgbClr val="0D30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>
        <p:scale>
          <a:sx n="70" d="100"/>
          <a:sy n="70" d="100"/>
        </p:scale>
        <p:origin x="-1992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3.1539321473704751E-2"/>
          <c:y val="9.0560174707570565E-2"/>
          <c:w val="0.53722999902789925"/>
          <c:h val="0.813267585263069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-0.21756233595800553"/>
                  <c:y val="8.073861849953270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b="1" dirty="0" smtClean="0"/>
                      <a:t>33 048 тыс. руб.</a:t>
                    </a:r>
                    <a:endParaRPr lang="ru-RU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20333029551861573"/>
                  <c:y val="1.17577187440551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b="1" dirty="0" smtClean="0"/>
                      <a:t>59 398 тыс. руб.</a:t>
                    </a:r>
                    <a:endParaRPr lang="ru-RU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8061266647224701E-2"/>
                  <c:y val="-0.248601678802942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b="1" dirty="0" smtClean="0"/>
                      <a:t>2 159 501 тыс. руб.</a:t>
                    </a:r>
                    <a:endParaRPr lang="ru-RU" b="1" dirty="0"/>
                  </a:p>
                </c:rich>
              </c:tx>
              <c:showVal val="1"/>
            </c:dLbl>
            <c:dLbl>
              <c:idx val="3"/>
              <c:delete val="1"/>
            </c:dLbl>
            <c:numFmt formatCode="#,##0.00&quot;р.&quot;" sourceLinked="0"/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 МП организации работы с детьми и молодежью Тольятти  «Молодежь Тольятти» на 2014-2020 г.г.</c:v>
                </c:pt>
                <c:pt idx="1">
                  <c:v>Проект МП «Создание условий для улучшения качества жизни жителей городского округа Тольятти» на 2020-2024 годы 
</c:v>
                </c:pt>
                <c:pt idx="2">
                  <c:v>МП «Развитие системы образования городского округа Тольятти на 2017–2020 г.г.» 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30294</c:v>
                </c:pt>
                <c:pt idx="1">
                  <c:v>35696</c:v>
                </c:pt>
                <c:pt idx="2">
                  <c:v>1922450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9829092543987602"/>
          <c:y val="0.1679388452799993"/>
          <c:w val="0.47856092641197628"/>
          <c:h val="0.818030991415528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99B72-EF08-4AB9-B523-4AFC3DC955B9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64F6A-93F2-4AAA-896E-6844D8E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323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06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73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83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935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71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61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66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44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21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29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45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EDE18-A6B4-4930-B064-5A19D5057813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74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0183" y="1558169"/>
            <a:ext cx="7867650" cy="431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 Cyr" panose="02020603050405020304" pitchFamily="18" charset="-52"/>
                <a:cs typeface="Times New Roman" panose="02020603050405020304" pitchFamily="18" charset="0"/>
              </a:rPr>
              <a:t>городского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Тольятти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056" y="2420888"/>
            <a:ext cx="8497887" cy="3457575"/>
          </a:xfrm>
        </p:spPr>
        <p:txBody>
          <a:bodyPr>
            <a:normAutofit/>
          </a:bodyPr>
          <a:lstStyle/>
          <a:p>
            <a:pPr mar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Общественное обсуждение                            </a:t>
            </a:r>
            <a:r>
              <a:rPr lang="ru-RU" altLang="ru-RU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  бюджета на 2020 г.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годов</a:t>
            </a:r>
            <a:endParaRPr lang="ru-RU" altLang="ru-RU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u="sng" dirty="0" smtClean="0">
              <a:solidFill>
                <a:schemeClr val="tx1"/>
              </a:solidFill>
              <a:latin typeface="Times New Roman Cyr" panose="02020603050405020304" pitchFamily="18" charset="-52"/>
              <a:cs typeface="Times New Roman" pitchFamily="18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6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6600" b="1" dirty="0" smtClean="0">
              <a:solidFill>
                <a:srgbClr val="3357F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3"/>
            <a:ext cx="1008112" cy="124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66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71671" y="1484784"/>
            <a:ext cx="6072230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67744" y="1665287"/>
            <a:ext cx="59766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dk1"/>
                </a:solidFill>
                <a:latin typeface="Times New Roman"/>
                <a:ea typeface="Calibri"/>
                <a:cs typeface="Times New Roman"/>
              </a:rPr>
              <a:t>Формирование ценностей здорового образа жизни, а также повышение уровня культуры безопасности жизнедеятельности молодежи</a:t>
            </a:r>
            <a:r>
              <a:rPr lang="ru-RU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6 561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en-US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428596" y="3214686"/>
            <a:ext cx="2571768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и проведение мероприятий с несовершеннолетними в период каникул и свободное от учебы время (трудоустройство 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6 255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нутый угол 30"/>
          <p:cNvSpPr/>
          <p:nvPr/>
        </p:nvSpPr>
        <p:spPr>
          <a:xfrm>
            <a:off x="3357554" y="3214686"/>
            <a:ext cx="2714644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Мероприятия, направленные на формирование культуры здорового образа жизни (профилактика ВИЧ-инфекции, наркомании,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табакокурения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76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6357950" y="3214686"/>
            <a:ext cx="2428892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 дворовых отрядов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230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3</a:t>
            </a:r>
          </a:p>
        </p:txBody>
      </p:sp>
      <p:pic>
        <p:nvPicPr>
          <p:cNvPr id="8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2020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1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4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Создание условий для реализации потенциала молодежи в социально-экономической сфере, внедрение технологии «социального лифта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C:\Users\Dmitriy\Downloads\м-класс с огр.возм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85926"/>
            <a:ext cx="3949578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1773238"/>
            <a:ext cx="3929090" cy="237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5" y="4286256"/>
            <a:ext cx="40005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357694"/>
            <a:ext cx="40005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9130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119313" y="1484784"/>
            <a:ext cx="6310339" cy="122983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67744" y="1500175"/>
            <a:ext cx="60904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dk1"/>
                </a:solidFill>
                <a:latin typeface="Times New Roman"/>
                <a:ea typeface="Calibri"/>
                <a:cs typeface="Times New Roman"/>
              </a:rPr>
              <a:t>Создание условий для реализации потенциала молодежи в социально-экономической сфере, внедрение технологии «социального лифта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685 тыс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en-US" altLang="ru-RU" b="1" dirty="0">
              <a:solidFill>
                <a:srgbClr val="C00000"/>
              </a:solidFill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107949" y="3212976"/>
            <a:ext cx="2225675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Организация мероприятий для молодежи с ограниченными возможностями здоровья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Загнутый угол 30"/>
          <p:cNvSpPr/>
          <p:nvPr/>
        </p:nvSpPr>
        <p:spPr>
          <a:xfrm>
            <a:off x="2586038" y="3212976"/>
            <a:ext cx="2129978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Организация мероприятий по развитию студенческих трудовых отрядов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buNone/>
              <a:defRPr/>
            </a:pPr>
            <a:endParaRPr lang="ru-RU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4906962" y="3212976"/>
            <a:ext cx="1969293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творческих встреч  направленных на профориентацию молодежи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195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Загнутый угол 32"/>
          <p:cNvSpPr/>
          <p:nvPr/>
        </p:nvSpPr>
        <p:spPr>
          <a:xfrm>
            <a:off x="7020272" y="3198728"/>
            <a:ext cx="2009775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региональных и областных форумах: ФДО Самарской области,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ПФО «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волга»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270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2020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4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5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Формирование информационного поля, повышение эффективности использования информационной инфраструктуры в интересах воспитания молодежи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31" descr="C:\Документы\02 Отчеты\2012\Отчет по Концепции\Перечень фотографий для отчета по концепции молодежной политики\13. Соц исследования\DSC_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4579762" cy="27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:\Документы\02 Отчеты\2011\Отчет Концепция\Коллегия_2011\Фото\фото Социсс в кдм\DSC058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6851" y="3429000"/>
            <a:ext cx="4224306" cy="31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550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119313" y="1484784"/>
            <a:ext cx="6310339" cy="122983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67744" y="1500175"/>
            <a:ext cx="60904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Формирование информационного поля, повышение эффективности использования информационной инфраструктуры в интересах воспитания молодежи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 тыс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en-US" altLang="ru-RU" b="1" dirty="0">
              <a:solidFill>
                <a:srgbClr val="C00000"/>
              </a:solidFill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1000100" y="3214686"/>
            <a:ext cx="2643206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Работа по поддержке и развитию сайта МБУ ММЦ «Шанс»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dmoshans.ru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4906962" y="3212976"/>
            <a:ext cx="2593996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съемки регулярной рубрики «Молодежная сборная» на телеканале СТС «Тольятти в деталях»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78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2020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6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143932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6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Обеспечение социальной поддержки организациям, осуществляющим деятельность в сфере молодежной политики, создание материально-технических условий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28802"/>
            <a:ext cx="3901440" cy="2292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1928802"/>
            <a:ext cx="3600400" cy="2508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4221088"/>
            <a:ext cx="390144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5963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951438" y="1538548"/>
            <a:ext cx="6092850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159112" y="1628800"/>
            <a:ext cx="58767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dk1"/>
                </a:solidFill>
                <a:latin typeface="Times New Roman"/>
                <a:ea typeface="Calibri"/>
                <a:cs typeface="Times New Roman"/>
              </a:rPr>
              <a:t>Обеспечение социальной поддержки организациям, осуществляющим деятельность в сфере молодежной политики, создание материально-технических условий </a:t>
            </a:r>
            <a:r>
              <a:rPr lang="ru-RU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24 073 тыс. руб.</a:t>
            </a:r>
            <a:endParaRPr lang="en-US" alt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1428728" y="3068960"/>
            <a:ext cx="2928958" cy="3286148"/>
          </a:xfrm>
          <a:prstGeom prst="foldedCorne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dirty="0" smtClean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муниципальных бюджетных учреждений, осуществляющих полномочия по организации мероприятий по работе с детьми и молодежью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24 023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36926" y="1628800"/>
            <a:ext cx="1714512" cy="120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5572132" y="3068960"/>
            <a:ext cx="2787222" cy="321471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dirty="0" smtClean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Ежемесячная доплата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матерям (или другим родственникам, фактически осуществляющим уход за ребенком), находящимся в отпуске по уходу за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ребенком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2020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1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9874"/>
            <a:ext cx="8229600" cy="128588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округа Тольятти на 2017-2020 гг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8924863"/>
              </p:ext>
            </p:extLst>
          </p:nvPr>
        </p:nvGraphicFramePr>
        <p:xfrm>
          <a:off x="750802" y="2500305"/>
          <a:ext cx="7663084" cy="414340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989537"/>
                <a:gridCol w="1673547"/>
              </a:tblGrid>
              <a:tr h="328950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0742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Создание условий для выполнения муниципального задания муниципальными образовательными учреждениями городского округа Тольятти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711 461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7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Создание материально-технических условий для реализации деятельности образовательных организаций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4 365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8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развития личности детей и молодежи с учётом индивидуальных особенностей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426 337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78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Создание условий для повышения профессионального уровня  педагогических  работников системы образования, престижности и привлекательности педагогического труда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338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1421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159 501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879420" y="2140755"/>
            <a:ext cx="1264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19943" y="1196752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2"/>
          <p:cNvSpPr txBox="1">
            <a:spLocks/>
          </p:cNvSpPr>
          <p:nvPr/>
        </p:nvSpPr>
        <p:spPr>
          <a:xfrm>
            <a:off x="467544" y="155514"/>
            <a:ext cx="8229600" cy="111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2020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3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51050" y="1484784"/>
            <a:ext cx="6834187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333624" y="1665287"/>
            <a:ext cx="65516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выполнения муниципального задания муниципальными образовательными учреждениями городского округа Тольятти – 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1 711 461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en-US" alt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107949" y="3356992"/>
            <a:ext cx="2011363" cy="2520280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муниципальные дошкольные образовательные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674 661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нутый угол 30"/>
          <p:cNvSpPr/>
          <p:nvPr/>
        </p:nvSpPr>
        <p:spPr>
          <a:xfrm>
            <a:off x="2586038" y="3356992"/>
            <a:ext cx="1985962" cy="2520280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муниципальные общеобразовательные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662 879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32" name="Загнутый угол 31"/>
          <p:cNvSpPr/>
          <p:nvPr/>
        </p:nvSpPr>
        <p:spPr>
          <a:xfrm>
            <a:off x="4857752" y="3357562"/>
            <a:ext cx="1871662" cy="244827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муниципальные учреждения дополнительного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319 081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 </a:t>
            </a:r>
          </a:p>
        </p:txBody>
      </p:sp>
      <p:sp>
        <p:nvSpPr>
          <p:cNvPr id="33" name="Загнутый угол 32"/>
          <p:cNvSpPr/>
          <p:nvPr/>
        </p:nvSpPr>
        <p:spPr>
          <a:xfrm>
            <a:off x="7000892" y="3357562"/>
            <a:ext cx="2009775" cy="244827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прочие муниципальные образовательные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учреждения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54 840 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ЗАДАЧА 1</a:t>
            </a: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2020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6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51050" y="1484784"/>
            <a:ext cx="6834187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333624" y="1665287"/>
            <a:ext cx="6551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материально-технических условий для реализации деятельности образовательных организаций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365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en-US" alt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785786" y="3357562"/>
            <a:ext cx="3000396" cy="2520280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софинансирование средств вышестоящих бюджетов по капитальному ремонту МБУ «Гимназия №35» 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3 173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Загнутый угол 32"/>
          <p:cNvSpPr/>
          <p:nvPr/>
        </p:nvSpPr>
        <p:spPr>
          <a:xfrm>
            <a:off x="5072066" y="3357562"/>
            <a:ext cx="3286148" cy="244827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софинансирование средств вышестоящих бюджетов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по капитальному ремонту и оснащению муниципальных учреждений отдыха и оздоровления детей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1 192 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2020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6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86834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Сеть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</a:p>
        </p:txBody>
      </p:sp>
      <p:pic>
        <p:nvPicPr>
          <p:cNvPr id="4" name="Рисунок 3" descr="детский сад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1" y="928670"/>
            <a:ext cx="1688789" cy="1428760"/>
          </a:xfrm>
          <a:prstGeom prst="rect">
            <a:avLst/>
          </a:prstGeom>
        </p:spPr>
      </p:pic>
      <p:pic>
        <p:nvPicPr>
          <p:cNvPr id="5" name="Рисунок 4" descr="школ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428868"/>
            <a:ext cx="1952785" cy="1364160"/>
          </a:xfrm>
          <a:prstGeom prst="rect">
            <a:avLst/>
          </a:prstGeom>
        </p:spPr>
      </p:pic>
      <p:pic>
        <p:nvPicPr>
          <p:cNvPr id="6" name="Рисунок 5" descr="внешкольн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3714751"/>
            <a:ext cx="2159712" cy="1744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1357298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дошкольных учреждений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2428868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809625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общеобразовательных учреждений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3857628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809625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учреждений дополнительного       образования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рочие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9BDD"/>
              </a:clrFrom>
              <a:clrTo>
                <a:srgbClr val="009BDD">
                  <a:alpha val="0"/>
                </a:srgbClr>
              </a:clrTo>
            </a:clrChange>
          </a:blip>
          <a:srcRect r="6000"/>
          <a:stretch>
            <a:fillRect/>
          </a:stretch>
        </p:blipFill>
        <p:spPr>
          <a:xfrm flipH="1">
            <a:off x="2143107" y="5500701"/>
            <a:ext cx="1404947" cy="1255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86182" y="5558869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прочих учреждений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0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14514" y="292386"/>
            <a:ext cx="6643766" cy="126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условий для развития личности детей и молодежи с учётом индивидуальных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особенностей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748" y="292387"/>
            <a:ext cx="2140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3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E:\соц политика\интеллект\Городской культурологический марафон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767830"/>
            <a:ext cx="2786082" cy="2089798"/>
          </a:xfrm>
          <a:prstGeom prst="rect">
            <a:avLst/>
          </a:prstGeom>
          <a:noFill/>
        </p:spPr>
      </p:pic>
      <p:pic>
        <p:nvPicPr>
          <p:cNvPr id="22532" name="Picture 4" descr="E:\соц политика\худож и эколог\IMG_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357694"/>
            <a:ext cx="3000364" cy="2003084"/>
          </a:xfrm>
          <a:prstGeom prst="rect">
            <a:avLst/>
          </a:prstGeom>
          <a:noFill/>
        </p:spPr>
      </p:pic>
      <p:pic>
        <p:nvPicPr>
          <p:cNvPr id="22534" name="Picture 6" descr="E:\соц политика\худож и эколог\Летняя_сме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310066"/>
            <a:ext cx="2857520" cy="1904312"/>
          </a:xfrm>
          <a:prstGeom prst="rect">
            <a:avLst/>
          </a:prstGeom>
          <a:noFill/>
        </p:spPr>
      </p:pic>
      <p:pic>
        <p:nvPicPr>
          <p:cNvPr id="22535" name="Picture 7" descr="E:\соц политика\патриот\ЗАСТАВ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48" y="1857364"/>
            <a:ext cx="2998054" cy="2000264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1" y="2643182"/>
            <a:ext cx="292895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8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261888" y="1622978"/>
            <a:ext cx="6572296" cy="78581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358582" y="1565930"/>
            <a:ext cx="6500858" cy="104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личности детей и молодежи с учётом индивидуальных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особенностей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426 337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310033" y="2678798"/>
            <a:ext cx="1904513" cy="3960440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цикл мероприятий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культурологи-ческой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художественно-эстетической,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интеллектуальной направлен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ностей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1 438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нутый угол 30"/>
          <p:cNvSpPr/>
          <p:nvPr/>
        </p:nvSpPr>
        <p:spPr>
          <a:xfrm>
            <a:off x="2555776" y="2636912"/>
            <a:ext cx="1643074" cy="3960440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цикл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мероприятий по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формированию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здорового образа жизни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283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4572000" y="2643182"/>
            <a:ext cx="2000264" cy="3960440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цикл 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мероприятий по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патриотическому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воспитанию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детей и молодежи</a:t>
            </a: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426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. </a:t>
            </a:r>
            <a:endParaRPr lang="ru-RU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Загнутый угол 32"/>
          <p:cNvSpPr/>
          <p:nvPr/>
        </p:nvSpPr>
        <p:spPr>
          <a:xfrm>
            <a:off x="6858016" y="2636912"/>
            <a:ext cx="2014554" cy="3975906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цикл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мероприятий по правовому и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информационному просвещению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семьи: родителей (законных представителей) и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обучающихся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78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02641" y="1622978"/>
            <a:ext cx="2014537" cy="706437"/>
          </a:xfrm>
          <a:prstGeom prst="rightArrow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5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2020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3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412588" y="1415230"/>
            <a:ext cx="6552729" cy="8778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607741" y="1520230"/>
            <a:ext cx="6162427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личности детей и молодежи с учётом индивидуальных особенностей</a:t>
            </a:r>
          </a:p>
        </p:txBody>
      </p:sp>
      <p:sp>
        <p:nvSpPr>
          <p:cNvPr id="33" name="Загнутый угол 32"/>
          <p:cNvSpPr/>
          <p:nvPr/>
        </p:nvSpPr>
        <p:spPr>
          <a:xfrm>
            <a:off x="142844" y="2500306"/>
            <a:ext cx="2000264" cy="3817564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возмещение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затрат по  предоставлению  бесплатного двухразового питания (завтрак, обед)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учащимся и дошкольникам с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ограниченными возможностями здоровья </a:t>
            </a: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88 559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0" y="1500955"/>
            <a:ext cx="2014537" cy="706437"/>
          </a:xfrm>
          <a:prstGeom prst="rightArrow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285984" y="2500306"/>
            <a:ext cx="2286016" cy="3817564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возмещение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затрат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  присмотр и уход за детьми-инвалидами, детьми-сиротами и детьми, оставшимися без попечения родителей, а также за детьми с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туб.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интоксикацией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886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4714876" y="2500306"/>
            <a:ext cx="2286016" cy="3817564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субсидии СОНКО,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 являющимся государственными (муниципальными) учреждениями, на осуществление ими уставной деятельности в сфере дошкольного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308 198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2020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7072330" y="2500306"/>
            <a:ext cx="1928826" cy="3817564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организация и осуществление перевозок учащихся, связанных с учебно-воспитательным процессом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4 469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6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2143108" y="1415826"/>
            <a:ext cx="6643734" cy="129158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6429388" y="2857496"/>
            <a:ext cx="2448273" cy="3445585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муниципальных казенных образовательных учреждений дополнительного профессионального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14 298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14283" y="1511934"/>
            <a:ext cx="1917731" cy="1008111"/>
          </a:xfrm>
          <a:prstGeom prst="rightArrow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415826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повышения профессионального уровня  педагогических  работников системы образования, престижности и привлекательности педагогического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338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786050" y="2857496"/>
            <a:ext cx="3357585" cy="350046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поддержка работников, осуществляющих уход за ребенком (выплаты матерям (или другим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родственникам, </a:t>
            </a: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фактически осуществляющим уход за ребенком), находящимся в отпуске по уходу за ребенком до достижения им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установленного законом возраста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555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4283" y="2857496"/>
            <a:ext cx="2286016" cy="350046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цикл мероприятий по совершенствованию учительского корпуса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485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2020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0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80645"/>
            <a:ext cx="9144000" cy="128588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муниципальной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 "Создание условий для улучшения качества жизни жителей городского округа Тольятти" на 2020 - 2024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годы"</a:t>
            </a:r>
            <a:endParaRPr lang="ru-RU" sz="24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71920467"/>
              </p:ext>
            </p:extLst>
          </p:nvPr>
        </p:nvGraphicFramePr>
        <p:xfrm>
          <a:off x="619943" y="2924944"/>
          <a:ext cx="8143932" cy="31764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65372"/>
                <a:gridCol w="1778560"/>
              </a:tblGrid>
              <a:tr h="29703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0753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Предоставление бесплатного, льготного питания обучающимся муниципальных общеобразовательных учреждений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56 098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9042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Предоставление дополнительных мер социальной поддержки обучающимся муниципальных образовательных учреждений городского округа Тольятти в период их пребывания в профильных лагерях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3 300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2702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59 398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457544" y="2512641"/>
            <a:ext cx="12645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тыс</a:t>
            </a:r>
            <a:r>
              <a:rPr lang="ru-RU" sz="1400" b="1" dirty="0" smtClean="0"/>
              <a:t>. руб</a:t>
            </a:r>
            <a:r>
              <a:rPr lang="ru-RU" sz="1400" b="1" dirty="0"/>
              <a:t>.</a:t>
            </a:r>
            <a:endParaRPr lang="ru-RU" sz="1400" dirty="0"/>
          </a:p>
        </p:txBody>
      </p:sp>
      <p:pic>
        <p:nvPicPr>
          <p:cNvPr id="5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2"/>
          <p:cNvSpPr txBox="1">
            <a:spLocks/>
          </p:cNvSpPr>
          <p:nvPr/>
        </p:nvSpPr>
        <p:spPr>
          <a:xfrm>
            <a:off x="467544" y="155514"/>
            <a:ext cx="8229600" cy="111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2020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0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Общий объем бюджетных ассигнований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-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2 251 947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29542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320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8640"/>
            <a:ext cx="8143932" cy="10081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организации работы с детьми и молодежью в городском округе Тольятти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«Молодежь Тольятти» на 2014-2020 гг.»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572560" cy="524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4987"/>
                <a:gridCol w="977573"/>
              </a:tblGrid>
              <a:tr h="63043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043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Формирование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нравственных и гражданских ценностей, развитие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молодежной среде культуры созидательных межэтнических отношений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529</a:t>
                      </a:r>
                    </a:p>
                  </a:txBody>
                  <a:tcPr marL="68580" marR="68580" marT="0" marB="0" anchor="ctr"/>
                </a:tc>
              </a:tr>
              <a:tr h="63043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Развитие </a:t>
                      </a: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просветительской работы с молодежью, инновационных образовательных и воспитательных технологий, а также создание условий для самообразования </a:t>
                      </a: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молодежи 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1 067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43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Формирование </a:t>
                      </a: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ценностей здорового образа жизни, а также повышение уровня культуры безопасности жизнедеятельности молодежи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6 561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43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Создание </a:t>
                      </a: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условий для реализации потенциала молодежи в социально-экономической сфере, внедрение технологии "социального лифта"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43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6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информационного поля, повышение эффективности использования информационной инфраструктуры в интересах воспитания молодежи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43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Обеспечение социальной поддержки организациям, осуществляющим деятельность в сфере молодежной политики, создание материально-технических условий для реализации деятельности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24 073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43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33 048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27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12" y="274638"/>
            <a:ext cx="784148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1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Формирование нравственных и гражданских ценностей, развитие в молодежной среде культуры созидательных межэтнических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отношений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72816"/>
            <a:ext cx="3888432" cy="229912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772816"/>
            <a:ext cx="3949743" cy="2448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4214818"/>
            <a:ext cx="3888432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4286256"/>
            <a:ext cx="4176464" cy="2471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76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00233" y="1428736"/>
            <a:ext cx="6643734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333624" y="1665287"/>
            <a:ext cx="65516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Формирование нравственных и гражданских ценностей, развитие в молодежной среде культуры созидательных межэтнических отношений </a:t>
            </a:r>
            <a:r>
              <a:rPr lang="ru-RU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529  тыс. руб.</a:t>
            </a:r>
            <a:endParaRPr lang="en-US" alt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107949" y="3214686"/>
            <a:ext cx="1963721" cy="295061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Содействие в гражданском становлении и патриотическом воспитании молодежи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нутый угол 30"/>
          <p:cNvSpPr/>
          <p:nvPr/>
        </p:nvSpPr>
        <p:spPr>
          <a:xfrm>
            <a:off x="4500562" y="3214686"/>
            <a:ext cx="2129978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Поддержка молодежной добровольческой (волонтерской) деятельности     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69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2285984" y="3214686"/>
            <a:ext cx="1969293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мероприятий направленных на  развитие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культуры созидательных межэтнических отношений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 тыс. руб.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Загнутый угол 32"/>
          <p:cNvSpPr/>
          <p:nvPr/>
        </p:nvSpPr>
        <p:spPr>
          <a:xfrm>
            <a:off x="6929454" y="3214686"/>
            <a:ext cx="2142563" cy="293548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конкурсно -развлекательных  мероприятий для молодежи  Тольятти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42844" y="1700808"/>
            <a:ext cx="1785950" cy="7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1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2020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1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17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5409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2 </a:t>
            </a: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Развитие просветительской работы с молодежью, инновационных образовательных и воспитательных технологий, а также создание условий для самообразования молодежи </a:t>
            </a: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8506" y="1826921"/>
            <a:ext cx="3795413" cy="2387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293096"/>
            <a:ext cx="3926616" cy="2422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857363"/>
            <a:ext cx="3786214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86257"/>
            <a:ext cx="3786215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204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00233" y="1484784"/>
            <a:ext cx="6500858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67744" y="1500175"/>
            <a:ext cx="6161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dk1"/>
                </a:solidFill>
                <a:latin typeface="Times New Roman"/>
                <a:ea typeface="Calibri"/>
                <a:cs typeface="Times New Roman"/>
              </a:rPr>
              <a:t>Развитие просветительской работы с молодежью, инновационных образовательных и воспитательных технологий, а также создание условий для самообразования молодежи </a:t>
            </a:r>
            <a:r>
              <a:rPr lang="ru-RU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1 067 тыс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en-US" alt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нутый угол 30"/>
          <p:cNvSpPr/>
          <p:nvPr/>
        </p:nvSpPr>
        <p:spPr>
          <a:xfrm>
            <a:off x="500034" y="3214686"/>
            <a:ext cx="2500330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мероприятий     направленных на развитие молодежной науки и знакомство с элементами инновационной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экономики             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2" name="Загнутый угол 31"/>
          <p:cNvSpPr/>
          <p:nvPr/>
        </p:nvSpPr>
        <p:spPr>
          <a:xfrm>
            <a:off x="3357554" y="3214686"/>
            <a:ext cx="2428892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Организация конкурса достижений молодежи и церемонии вручения именных стипендий  главы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587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Загнутый угол 32"/>
          <p:cNvSpPr/>
          <p:nvPr/>
        </p:nvSpPr>
        <p:spPr>
          <a:xfrm>
            <a:off x="6286512" y="3214686"/>
            <a:ext cx="2286016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Организация мероприятий направленные на творческую самореализацию и интеллектуальное развитие молодежи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280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2020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3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Формирование ценностей здорового образа жизни, а также повышение уровня культуры безопасности жизнедеятельности молодежи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14488"/>
            <a:ext cx="37862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374967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3786214" cy="252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214818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890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2478</TotalTime>
  <Words>1342</Words>
  <Application>Microsoft Office PowerPoint</Application>
  <PresentationFormat>Экран (4:3)</PresentationFormat>
  <Paragraphs>185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Администрация городского округа Тольятти</vt:lpstr>
      <vt:lpstr>Сеть учреждений</vt:lpstr>
      <vt:lpstr>Общий объем бюджетных ассигнований  на 2020 год -  2 251 947 тыс. руб.</vt:lpstr>
      <vt:lpstr>Муниципальная программа организации работы с детьми и молодежью в городском округе Тольятти  «Молодежь Тольятти» на 2014-2020 гг.»</vt:lpstr>
      <vt:lpstr>  Задача 1  «Формирование нравственных и гражданских ценностей, развитие в молодежной среде культуры созидательных межэтнических отношений » </vt:lpstr>
      <vt:lpstr>    Общественное обсуждение проекта  бюджета на 2020 год ОБРАЗОВАНИЕ</vt:lpstr>
      <vt:lpstr>  Задача 2  «Развитие просветительской работы с молодежью, инновационных образовательных и воспитательных технологий, а также создание условий для самообразования молодежи » </vt:lpstr>
      <vt:lpstr>    Общественное обсуждение проекта  бюджета на 2020 год ОБРАЗОВАНИЕ</vt:lpstr>
      <vt:lpstr>  Задача 3  «Формирование ценностей здорового образа жизни, а также повышение уровня культуры безопасности жизнедеятельности молодежи» </vt:lpstr>
      <vt:lpstr>    Общественное обсуждение проекта  бюджета на 2020 год ОБРАЗОВАНИЕ</vt:lpstr>
      <vt:lpstr>  Задача 4  «Создание условий для реализации потенциала молодежи в социально-экономической сфере, внедрение технологии «социального лифта» </vt:lpstr>
      <vt:lpstr>    Общественное обсуждение проекта  бюджета на 2020 год ОБРАЗОВАНИЕ</vt:lpstr>
      <vt:lpstr>  Задача 5  «Формирование информационного поля, повышение эффективности использования информационной инфраструктуры в интересах воспитания молодежи» </vt:lpstr>
      <vt:lpstr>    Общественное обсуждение проекта  бюджета на 2020 год ОБРАЗОВАНИЕ</vt:lpstr>
      <vt:lpstr>  Задача 6  «Обеспечение социальной поддержки организациям, осуществляющим деятельность в сфере молодежной политики, создание материально-технических условий » </vt:lpstr>
      <vt:lpstr>    Общественное обсуждение проекта  бюджета на 2020 год ОБРАЗОВАНИЕ</vt:lpstr>
      <vt:lpstr>Муниципальная программа  «Развитие системы образования  городского округа Тольятти на 2017-2020 гг.»</vt:lpstr>
      <vt:lpstr>    Общественное обсуждение проекта  бюджета на 2020 год ОБРАЗОВАНИЕ</vt:lpstr>
      <vt:lpstr>    Общественное обсуждение проекта  бюджета на 2020 год ОБРАЗОВАНИЕ</vt:lpstr>
      <vt:lpstr>Слайд 20</vt:lpstr>
      <vt:lpstr>    Общественное обсуждение проекта  бюджета на 2020 год ОБРАЗОВАНИЕ</vt:lpstr>
      <vt:lpstr>    Общественное обсуждение проекта  бюджета на 2020 год ОБРАЗОВАНИЕ</vt:lpstr>
      <vt:lpstr>    Общественное обсуждение проекта  бюджета на 2020 год ОБРАЗОВАНИЕ</vt:lpstr>
      <vt:lpstr>Проект муниципальной программы "Создание условий для улучшения качества жизни жителей городского округа Тольятти" на 2020 - 2024 годы"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Мэрия городского округа Тольятти</dc:title>
  <dc:creator>user</dc:creator>
  <cp:lastModifiedBy>Клокова</cp:lastModifiedBy>
  <cp:revision>229</cp:revision>
  <cp:lastPrinted>2018-09-18T08:57:15Z</cp:lastPrinted>
  <dcterms:created xsi:type="dcterms:W3CDTF">2014-09-19T07:36:54Z</dcterms:created>
  <dcterms:modified xsi:type="dcterms:W3CDTF">2019-09-12T12:23:10Z</dcterms:modified>
</cp:coreProperties>
</file>