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18" r:id="rId2"/>
    <p:sldId id="505" r:id="rId3"/>
    <p:sldId id="512" r:id="rId4"/>
    <p:sldId id="520" r:id="rId5"/>
    <p:sldId id="513" r:id="rId6"/>
    <p:sldId id="515" r:id="rId7"/>
    <p:sldId id="517" r:id="rId8"/>
    <p:sldId id="519" r:id="rId9"/>
  </p:sldIdLst>
  <p:sldSz cx="9144000" cy="7056438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6B40"/>
    <a:srgbClr val="990000"/>
    <a:srgbClr val="000099"/>
    <a:srgbClr val="663300"/>
    <a:srgbClr val="FF9900"/>
    <a:srgbClr val="FFCC00"/>
    <a:srgbClr val="CC6600"/>
    <a:srgbClr val="DDDDDD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1990" autoAdjust="0"/>
  </p:normalViewPr>
  <p:slideViewPr>
    <p:cSldViewPr snapToGrid="0">
      <p:cViewPr>
        <p:scale>
          <a:sx n="70" d="100"/>
          <a:sy n="70" d="100"/>
        </p:scale>
        <p:origin x="-1795" y="-278"/>
      </p:cViewPr>
      <p:guideLst>
        <p:guide orient="horz" pos="2223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74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010" y="0"/>
            <a:ext cx="2930574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5CFB45E-02ED-44C6-BAEE-D198B7CF6D19}" type="datetimeFigureOut">
              <a:rPr lang="ru-RU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3241"/>
            <a:ext cx="2930574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010" y="9443241"/>
            <a:ext cx="2930574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E172DAF-8203-41C5-A4F1-DA32E062C7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2076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8996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t" anchorCtr="0" compatLnSpc="1">
            <a:prstTxWarp prst="textNoShape">
              <a:avLst/>
            </a:prstTxWarp>
          </a:bodyPr>
          <a:lstStyle>
            <a:lvl1pPr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10" y="0"/>
            <a:ext cx="2930574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t" anchorCtr="0" compatLnSpc="1">
            <a:prstTxWarp prst="textNoShape">
              <a:avLst/>
            </a:prstTxWarp>
          </a:bodyPr>
          <a:lstStyle>
            <a:lvl1pPr algn="r"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D37A876-57EB-4AC0-8AB3-1E2430F1EDE2}" type="datetimeFigureOut">
              <a:rPr lang="ru-RU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6788" y="746125"/>
            <a:ext cx="4827587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5801" y="4722416"/>
            <a:ext cx="5409562" cy="4474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241"/>
            <a:ext cx="2928996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b" anchorCtr="0" compatLnSpc="1">
            <a:prstTxWarp prst="textNoShape">
              <a:avLst/>
            </a:prstTxWarp>
          </a:bodyPr>
          <a:lstStyle>
            <a:lvl1pPr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10" y="9443241"/>
            <a:ext cx="2930574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b" anchorCtr="0" compatLnSpc="1">
            <a:prstTxWarp prst="textNoShape">
              <a:avLst/>
            </a:prstTxWarp>
          </a:bodyPr>
          <a:lstStyle>
            <a:lvl1pPr algn="r"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9A128F3-D863-46B3-8C90-934A8F49B9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521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92338"/>
            <a:ext cx="7772400" cy="1512887"/>
          </a:xfrm>
          <a:noFill/>
        </p:spPr>
        <p:txBody>
          <a:bodyPr/>
          <a:lstStyle>
            <a:lvl1pPr>
              <a:defRPr smtClean="0"/>
            </a:lvl1pPr>
          </a:lstStyle>
          <a:p>
            <a:r>
              <a:rPr lang="ru-RU" smtClean="0"/>
              <a:t>Образец заголовка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98913"/>
            <a:ext cx="6400800" cy="18034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ru-RU" smtClean="0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799DFCAC-D6A5-4489-A217-9A800B9987EA}" type="datetime1">
              <a:rPr lang="ru-RU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4B0AFD9F-901E-44BB-BAA7-6E871B9C2A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91466-8DDA-44A6-BA43-2715C676FA73}" type="datetime1">
              <a:rPr lang="ru-RU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2DA56-23C1-49D8-BE11-FD62DB9A6B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394A7-1C4C-4BF3-89EE-D6C7C7FF88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6BD2-F609-4686-A95F-D7DDF3FABC03}" type="datetime1">
              <a:rPr lang="ru-RU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DC564-4CFF-4A1D-81CA-50C26128EA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3DDC7-D42F-4EAC-BDA7-3ABA3C4F97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E54FC-960B-415C-AE9F-2067FC7E7260}" type="datetime1">
              <a:rPr lang="ru-RU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0CFCE-A9F1-4B05-B237-1A8A9772A0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A29B7-DB76-4B71-9961-8435E39FC5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82575"/>
            <a:ext cx="8229600" cy="60213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C7955-C3BE-441F-83E8-DF1B1A1B228E}" type="datetime1">
              <a:rPr lang="ru-RU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80F22-1E2C-4067-A422-8AB3F502D2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ADFF9-A53B-427B-AAD1-AC898112B8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32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46238"/>
            <a:ext cx="8229600" cy="46577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21FB5-0500-475E-BEDA-F2E1471D6A29}" type="datetime1">
              <a:rPr lang="ru-RU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5F226-1CFA-439C-B6A5-A94338B014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6487D-D73D-4989-84B9-DF5D46DF71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970BD-89A2-4A68-870D-94607EF71621}" type="datetime1">
              <a:rPr lang="ru-RU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C6496-9A8D-4E9F-87B9-AB1C0C31AE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7BA7C-F8E5-4A16-903E-C8D8E92DC7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42EDA-8D22-48AE-A0FE-E7CD2D9D2861}" type="datetime1">
              <a:rPr lang="ru-RU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C10F9-4366-4105-A106-7E34EFB31B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DF31-83D6-4EA8-B209-0BCD02AE3C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F49F4-0E7E-44FC-AE47-9A087A5F4C51}" type="datetime1">
              <a:rPr lang="ru-RU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F3F43-75C9-4248-A5BA-BD4B45DC2D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7C26F-1048-4974-821A-25C48802E7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D9B2B-ABCB-4A9D-B976-45159B7FDEEA}" type="datetime1">
              <a:rPr lang="ru-RU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D8F1C-7870-4D7D-BFE9-D4FAEA79FB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34955-031F-483D-85CD-75BF190F50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82BF8-2477-40A0-81CD-A30B9BF9451F}" type="datetime1">
              <a:rPr lang="ru-RU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928C0-FB19-42B1-B95B-DB511D5C99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33E05-1C00-4216-AB60-A3D8436673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895F4-249F-4547-85F1-CD92979A7D57}" type="datetime1">
              <a:rPr lang="ru-RU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2B67-C87A-4642-9C3C-3B24E6D8AB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7AB23-9BF1-437A-B88B-D17CD9A1CD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5C628-8A7B-4844-8C7C-0F1BB3A449AC}" type="datetime1">
              <a:rPr lang="ru-RU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9AD61-A2A9-44A9-AF3B-BBD9DA27F3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8A240-97E2-49B6-82B0-BCC39D237C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75B31-E0CE-4C39-AF83-3CA774F22828}" type="datetime1">
              <a:rPr lang="ru-RU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0D748-BFDC-41B8-8D45-4BE2A7F183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29300-1134-4FEF-AA83-866637D433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 rot="5400000">
            <a:off x="504825" y="6772275"/>
            <a:ext cx="571500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88" name="Прямоугольник 13"/>
          <p:cNvSpPr>
            <a:spLocks noChangeArrowheads="1"/>
          </p:cNvSpPr>
          <p:nvPr/>
        </p:nvSpPr>
        <p:spPr bwMode="auto">
          <a:xfrm>
            <a:off x="3071813" y="6486525"/>
            <a:ext cx="3571875" cy="571500"/>
          </a:xfrm>
          <a:prstGeom prst="rect">
            <a:avLst/>
          </a:prstGeom>
          <a:solidFill>
            <a:srgbClr val="1B6B4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89" name="Заголовок 1"/>
          <p:cNvSpPr txBox="1">
            <a:spLocks/>
          </p:cNvSpPr>
          <p:nvPr/>
        </p:nvSpPr>
        <p:spPr bwMode="auto">
          <a:xfrm>
            <a:off x="3143250" y="6557963"/>
            <a:ext cx="328612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/>
          <a:lstStyle/>
          <a:p>
            <a:pPr defTabSz="957263">
              <a:defRPr/>
            </a:pPr>
            <a:endParaRPr lang="ru-RU" sz="1300"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90" name="Прямоугольник 15"/>
          <p:cNvSpPr>
            <a:spLocks noChangeArrowheads="1"/>
          </p:cNvSpPr>
          <p:nvPr/>
        </p:nvSpPr>
        <p:spPr bwMode="auto">
          <a:xfrm>
            <a:off x="6643688" y="6486525"/>
            <a:ext cx="71437" cy="571500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030" name="Рисунок 10" descr="logo.jp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42988" y="6427788"/>
            <a:ext cx="12969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" name="Прямая соединительная линия 9"/>
          <p:cNvCxnSpPr/>
          <p:nvPr/>
        </p:nvCxnSpPr>
        <p:spPr>
          <a:xfrm rot="5400000">
            <a:off x="504825" y="6772275"/>
            <a:ext cx="571500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93" name="Прямоугольник 13"/>
          <p:cNvSpPr>
            <a:spLocks noChangeArrowheads="1"/>
          </p:cNvSpPr>
          <p:nvPr/>
        </p:nvSpPr>
        <p:spPr bwMode="auto">
          <a:xfrm>
            <a:off x="3071813" y="6486525"/>
            <a:ext cx="3571875" cy="571500"/>
          </a:xfrm>
          <a:prstGeom prst="rect">
            <a:avLst/>
          </a:prstGeom>
          <a:solidFill>
            <a:srgbClr val="1B6B4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94" name="Заголовок 1"/>
          <p:cNvSpPr txBox="1">
            <a:spLocks/>
          </p:cNvSpPr>
          <p:nvPr/>
        </p:nvSpPr>
        <p:spPr bwMode="auto">
          <a:xfrm>
            <a:off x="3143250" y="6557963"/>
            <a:ext cx="328612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/>
          <a:lstStyle/>
          <a:p>
            <a:pPr defTabSz="957263">
              <a:defRPr/>
            </a:pPr>
            <a:endParaRPr lang="ru-RU" sz="1300"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95" name="Прямоугольник 15"/>
          <p:cNvSpPr>
            <a:spLocks noChangeArrowheads="1"/>
          </p:cNvSpPr>
          <p:nvPr/>
        </p:nvSpPr>
        <p:spPr bwMode="auto">
          <a:xfrm>
            <a:off x="6643688" y="6486525"/>
            <a:ext cx="71437" cy="571500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035" name="Рисунок 10" descr="logo.jp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42988" y="6427788"/>
            <a:ext cx="12969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703263"/>
          </a:xfrm>
          <a:prstGeom prst="rect">
            <a:avLst/>
          </a:prstGeom>
          <a:solidFill>
            <a:srgbClr val="1B6B4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46238"/>
            <a:ext cx="8229600" cy="465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6200"/>
            <a:ext cx="2133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D3A8599-EE0E-4A98-AB29-95CFAB2AB246}" type="datetime1">
              <a:rPr lang="ru-RU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6200"/>
            <a:ext cx="2895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6200"/>
            <a:ext cx="2133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EDCFD74-4A5E-48D9-9FDD-C672E136BC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6200"/>
            <a:ext cx="2133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3EE749F-C02D-458C-905F-03A2D52C6B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0186" name="Прямоугольник 4"/>
          <p:cNvSpPr>
            <a:spLocks noChangeArrowheads="1"/>
          </p:cNvSpPr>
          <p:nvPr/>
        </p:nvSpPr>
        <p:spPr bwMode="auto">
          <a:xfrm>
            <a:off x="971550" y="0"/>
            <a:ext cx="1428750" cy="144463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5625740"/>
            <a:ext cx="9143999" cy="1430698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hangingPunct="0">
              <a:defRPr/>
            </a:pP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Докладчик: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Сорокина Инна Олеговна</a:t>
            </a:r>
          </a:p>
          <a:p>
            <a:pPr eaLnBrk="0" hangingPunct="0">
              <a:defRPr/>
            </a:pPr>
            <a:endParaRPr lang="ru-RU" sz="18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Руководитель департамента 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по управлению муниципальным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имуществом</a:t>
            </a:r>
            <a:endParaRPr lang="ru-RU" sz="18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</p:txBody>
      </p:sp>
      <p:pic>
        <p:nvPicPr>
          <p:cNvPr id="5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727" t="34764" b="6632"/>
          <a:stretch/>
        </p:blipFill>
        <p:spPr bwMode="auto">
          <a:xfrm rot="16200000">
            <a:off x="5848218" y="3760655"/>
            <a:ext cx="2861395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0" y="651791"/>
            <a:ext cx="9143999" cy="1225775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0643" y="651792"/>
            <a:ext cx="1479069" cy="169096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5232325"/>
            <a:ext cx="5724128" cy="15559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267744" y="799974"/>
            <a:ext cx="43924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700" b="1" dirty="0" smtClean="0">
                <a:solidFill>
                  <a:srgbClr val="376092"/>
                </a:solidFill>
                <a:latin typeface="Georgia" panose="02040502050405020303" pitchFamily="18" charset="0"/>
              </a:rPr>
              <a:t>Администрация</a:t>
            </a:r>
            <a:r>
              <a:rPr lang="ru-RU" sz="2700" dirty="0" smtClean="0">
                <a:solidFill>
                  <a:srgbClr val="376092"/>
                </a:solidFill>
                <a:latin typeface="Georgia" panose="02040502050405020303" pitchFamily="18" charset="0"/>
              </a:rPr>
              <a:t> </a:t>
            </a:r>
          </a:p>
          <a:p>
            <a:r>
              <a:rPr lang="ru-RU" sz="2500" dirty="0" smtClean="0">
                <a:solidFill>
                  <a:srgbClr val="376092"/>
                </a:solidFill>
                <a:latin typeface="Georgia" panose="02040502050405020303" pitchFamily="18" charset="0"/>
              </a:rPr>
              <a:t>городского округа Тольятти</a:t>
            </a:r>
            <a:endParaRPr lang="ru-RU" sz="2500" dirty="0">
              <a:solidFill>
                <a:srgbClr val="376092"/>
              </a:solidFill>
              <a:latin typeface="Georgia" panose="02040502050405020303" pitchFamily="18" charset="0"/>
            </a:endParaRPr>
          </a:p>
        </p:txBody>
      </p:sp>
      <p:pic>
        <p:nvPicPr>
          <p:cNvPr id="12" name="Picture 5" descr="C:\Users\ПЕТРО\Desktop\Герб тольятти мал-0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28" y="908590"/>
            <a:ext cx="1037699" cy="130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12420" y="2469843"/>
            <a:ext cx="848106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ru-RU" altLang="ko-K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Общественные обсуждения проекта бюджета городского округа Тольятти на </a:t>
            </a:r>
            <a:r>
              <a:rPr lang="ru-RU" altLang="ko-K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2021 </a:t>
            </a:r>
            <a:r>
              <a:rPr lang="ru-RU" altLang="ko-K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год и на плановый период </a:t>
            </a:r>
            <a:r>
              <a:rPr lang="ru-RU" altLang="ko-K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2022 </a:t>
            </a:r>
            <a:r>
              <a:rPr lang="ru-RU" altLang="ko-K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и </a:t>
            </a:r>
            <a:r>
              <a:rPr lang="ru-RU" altLang="ko-K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2023 </a:t>
            </a:r>
            <a:r>
              <a:rPr lang="ru-RU" altLang="ko-K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годов по департаменту по управлению муниципальным </a:t>
            </a:r>
            <a:r>
              <a:rPr lang="ru-RU" altLang="ko-K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имуществом</a:t>
            </a:r>
          </a:p>
          <a:p>
            <a:pPr eaLnBrk="0" hangingPunct="0">
              <a:defRPr/>
            </a:pPr>
            <a:r>
              <a:rPr lang="ru-RU" altLang="ko-K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администрации</a:t>
            </a:r>
            <a:endParaRPr lang="ru-RU" altLang="ko-KR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altLang="ko-K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городского </a:t>
            </a:r>
            <a:r>
              <a:rPr lang="ru-RU" altLang="ko-K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округа Тольятти</a:t>
            </a:r>
          </a:p>
        </p:txBody>
      </p:sp>
    </p:spTree>
    <p:extLst>
      <p:ext uri="{BB962C8B-B14F-4D97-AF65-F5344CB8AC3E}">
        <p14:creationId xmlns:p14="http://schemas.microsoft.com/office/powerpoint/2010/main" val="103801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3"/>
                </a:solidFill>
              </a:rPr>
              <a:t>2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35043" y="2704443"/>
            <a:ext cx="36957" cy="4010683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47661" y="4125245"/>
            <a:ext cx="3867150" cy="16312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Программное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направление расходов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93 681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тыс. руб.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2020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5736" y="1114425"/>
            <a:ext cx="8705852" cy="2012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46088" lvl="0" indent="-446088" algn="ctr">
              <a:lnSpc>
                <a:spcPct val="80000"/>
              </a:lnSpc>
              <a:defRPr/>
            </a:pPr>
            <a:endParaRPr lang="ru-RU" sz="2400" b="1" kern="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Предельный объем 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бюджетных ассигнований на </a:t>
            </a: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2021 </a:t>
            </a: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год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sz="2400" b="1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113 330 </a:t>
            </a: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тыс. руб. 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endParaRPr lang="ru-RU" sz="2400" b="1" kern="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00623" y="4179432"/>
            <a:ext cx="3867150" cy="16312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Непрограммное направление расходов</a:t>
            </a:r>
          </a:p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19 649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тыс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. руб.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1604961" y="3127284"/>
            <a:ext cx="1352550" cy="997961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143627" y="3127284"/>
            <a:ext cx="1352550" cy="1048407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0" y="6438901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3"/>
                </a:solidFill>
              </a:rPr>
              <a:t>3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35043" y="2704443"/>
            <a:ext cx="36957" cy="4010683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2912" y="3488525"/>
            <a:ext cx="3705224" cy="2408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7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785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тыс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. руб. </a:t>
            </a:r>
          </a:p>
          <a:p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на мероприятия в  рамках муниципальной программы «Развитие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органов местного самоуправления городского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округа Тольятти на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2017-2022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гг.»</a:t>
            </a:r>
          </a:p>
          <a:p>
            <a:pPr>
              <a:buFontTx/>
              <a:buChar char="-"/>
            </a:pPr>
            <a:endParaRPr lang="ru-RU" sz="105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2020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5736" y="1114425"/>
            <a:ext cx="8705852" cy="138499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Программное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направление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расходов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93 681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тыс. руб. 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76812" y="3488525"/>
            <a:ext cx="370522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85 896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тыс. руб. </a:t>
            </a: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на мероприятия в  рамках муниципальной программы городского округа Тольятти «Молодой семье – доступное жилье» на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2014-2025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годы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1643061" y="2704441"/>
            <a:ext cx="1057275" cy="4197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200776" y="2704442"/>
            <a:ext cx="1057275" cy="4197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84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3"/>
                </a:solidFill>
              </a:rPr>
              <a:t>4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2020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4304" y="1314450"/>
            <a:ext cx="8705852" cy="16312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Муниципальная программа городского округа Тольятти 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«Развитие органов местного самоуправления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городского округа Тольятти», 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утверждена постановлением мэрии городского округа Тольятти 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от 12.10.2016 № 3201-п/1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038225" y="3190875"/>
            <a:ext cx="7286625" cy="3164205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ru-RU" sz="1800" dirty="0" smtClean="0">
                <a:solidFill>
                  <a:srgbClr val="002060"/>
                </a:solidFill>
              </a:rPr>
              <a:t>Направления расходов:</a:t>
            </a:r>
          </a:p>
          <a:p>
            <a:pPr marL="342900" indent="-342900" algn="just">
              <a:buAutoNum type="arabicPeriod"/>
            </a:pPr>
            <a:r>
              <a:rPr lang="ru-RU" sz="1400" dirty="0" smtClean="0">
                <a:solidFill>
                  <a:srgbClr val="002060"/>
                </a:solidFill>
              </a:rPr>
              <a:t>Оплата услуг по приему и переводу денежных средств физических лиц (платы) за пользование жилыми помещениями муниципального жилищного фонда (плата за наем) – </a:t>
            </a:r>
            <a:r>
              <a:rPr lang="ru-RU" sz="1400" b="1" dirty="0" smtClean="0">
                <a:solidFill>
                  <a:srgbClr val="002060"/>
                </a:solidFill>
              </a:rPr>
              <a:t>190 </a:t>
            </a:r>
            <a:r>
              <a:rPr lang="ru-RU" sz="1400" dirty="0" smtClean="0">
                <a:solidFill>
                  <a:srgbClr val="002060"/>
                </a:solidFill>
              </a:rPr>
              <a:t>тыс. руб.;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400" dirty="0" smtClean="0">
                <a:solidFill>
                  <a:srgbClr val="002060"/>
                </a:solidFill>
              </a:rPr>
              <a:t>Оплата НДС от реализации муниципального имущества – </a:t>
            </a:r>
            <a:r>
              <a:rPr lang="ru-RU" sz="1400" b="1" dirty="0" smtClean="0">
                <a:solidFill>
                  <a:srgbClr val="002060"/>
                </a:solidFill>
              </a:rPr>
              <a:t>4 933 </a:t>
            </a:r>
            <a:r>
              <a:rPr lang="ru-RU" sz="1400" dirty="0" smtClean="0">
                <a:solidFill>
                  <a:srgbClr val="002060"/>
                </a:solidFill>
              </a:rPr>
              <a:t>тыс. руб.;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400" dirty="0" smtClean="0">
                <a:solidFill>
                  <a:srgbClr val="002060"/>
                </a:solidFill>
              </a:rPr>
              <a:t>Инвентаризация объектов недвижимости – </a:t>
            </a:r>
            <a:r>
              <a:rPr lang="ru-RU" sz="1400" b="1" dirty="0" smtClean="0">
                <a:solidFill>
                  <a:srgbClr val="002060"/>
                </a:solidFill>
              </a:rPr>
              <a:t>1 246 </a:t>
            </a:r>
            <a:r>
              <a:rPr lang="ru-RU" sz="1400" dirty="0" smtClean="0">
                <a:solidFill>
                  <a:srgbClr val="002060"/>
                </a:solidFill>
              </a:rPr>
              <a:t>тыс. руб.;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400" dirty="0" smtClean="0">
                <a:solidFill>
                  <a:srgbClr val="002060"/>
                </a:solidFill>
              </a:rPr>
              <a:t>Оценка муниципальной собственности – </a:t>
            </a:r>
            <a:r>
              <a:rPr lang="ru-RU" sz="1400" b="1" dirty="0" smtClean="0">
                <a:solidFill>
                  <a:srgbClr val="002060"/>
                </a:solidFill>
              </a:rPr>
              <a:t>1 </a:t>
            </a:r>
            <a:r>
              <a:rPr lang="ru-RU" sz="1400" b="1" dirty="0" smtClean="0">
                <a:solidFill>
                  <a:srgbClr val="002060"/>
                </a:solidFill>
              </a:rPr>
              <a:t>288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smtClean="0">
                <a:solidFill>
                  <a:srgbClr val="002060"/>
                </a:solidFill>
              </a:rPr>
              <a:t>тыс. руб.;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400" dirty="0" smtClean="0">
                <a:solidFill>
                  <a:srgbClr val="002060"/>
                </a:solidFill>
              </a:rPr>
              <a:t>Оплата за нотариальные услуги -</a:t>
            </a:r>
            <a:r>
              <a:rPr lang="ru-RU" sz="1400" b="1" dirty="0" smtClean="0">
                <a:solidFill>
                  <a:srgbClr val="002060"/>
                </a:solidFill>
              </a:rPr>
              <a:t>128</a:t>
            </a:r>
            <a:r>
              <a:rPr lang="ru-RU" sz="1400" dirty="0" smtClean="0">
                <a:solidFill>
                  <a:srgbClr val="002060"/>
                </a:solidFill>
              </a:rPr>
              <a:t> тыс. руб</a:t>
            </a:r>
            <a:r>
              <a:rPr lang="ru-RU" sz="1400" dirty="0">
                <a:solidFill>
                  <a:srgbClr val="002060"/>
                </a:solidFill>
              </a:rPr>
              <a:t>.</a:t>
            </a:r>
            <a:endParaRPr lang="ru-RU" sz="1400" dirty="0" smtClean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ru-RU" sz="1400" dirty="0" smtClean="0">
                <a:solidFill>
                  <a:srgbClr val="002060"/>
                </a:solidFill>
              </a:rPr>
              <a:t>Итого: </a:t>
            </a:r>
            <a:r>
              <a:rPr lang="ru-RU" sz="1400" b="1" dirty="0" smtClean="0">
                <a:solidFill>
                  <a:srgbClr val="002060"/>
                </a:solidFill>
              </a:rPr>
              <a:t>7 </a:t>
            </a:r>
            <a:r>
              <a:rPr lang="ru-RU" sz="1400" b="1" dirty="0" smtClean="0">
                <a:solidFill>
                  <a:srgbClr val="002060"/>
                </a:solidFill>
              </a:rPr>
              <a:t>785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smtClean="0">
                <a:solidFill>
                  <a:srgbClr val="002060"/>
                </a:solidFill>
              </a:rPr>
              <a:t>тыс. руб.</a:t>
            </a:r>
          </a:p>
          <a:p>
            <a:endParaRPr lang="ru-RU" sz="14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26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3"/>
                </a:solidFill>
              </a:rPr>
              <a:t>5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2020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4304" y="1314450"/>
            <a:ext cx="8705852" cy="132343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Муниципальная программа городского округа Тольятти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«Молодой семье  - доступное жилье» на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2014-2025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годы»,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утверждена постановлением мэрии городского округа Тольятти 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от 11.10.2013 № 3155-п/1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038225" y="3190875"/>
            <a:ext cx="7286625" cy="2905125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     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</a:rPr>
              <a:t>За счет </a:t>
            </a:r>
            <a:r>
              <a:rPr lang="ru-RU" sz="1800" dirty="0" err="1">
                <a:solidFill>
                  <a:schemeClr val="accent2">
                    <a:lumMod val="75000"/>
                  </a:schemeClr>
                </a:solidFill>
              </a:rPr>
              <a:t>софинансирования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</a:rPr>
              <a:t> из бюджета городского округа в сумме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85 896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2">
                    <a:lumMod val="75000"/>
                  </a:schemeClr>
                </a:solidFill>
              </a:rPr>
              <a:t>тыс.руб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</a:rPr>
              <a:t>. планируется обеспечить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жильем в 2021 году 436  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</a:rPr>
              <a:t>молодых семей по списку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участников 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</a:rPr>
              <a:t>подпрограммы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«Молодой 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</a:rPr>
              <a:t>семье - доступное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жилье».</a:t>
            </a:r>
            <a:endParaRPr lang="ru-RU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63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3"/>
                </a:solidFill>
              </a:rPr>
              <a:t>6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2020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9074" y="933450"/>
            <a:ext cx="8705852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Непрограммное направление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расходов </a:t>
            </a:r>
            <a:endParaRPr lang="ru-RU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  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19 649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тыс. руб. 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8599" y="1866900"/>
            <a:ext cx="8705852" cy="45720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ru-RU" sz="1400" dirty="0" smtClean="0">
              <a:solidFill>
                <a:schemeClr val="accent6"/>
              </a:solidFill>
            </a:endParaRPr>
          </a:p>
          <a:p>
            <a:pPr lvl="0"/>
            <a:r>
              <a:rPr lang="ru-RU" sz="2000" dirty="0" smtClean="0">
                <a:solidFill>
                  <a:schemeClr val="accent6"/>
                </a:solidFill>
              </a:rPr>
              <a:t>1. Оплата </a:t>
            </a:r>
            <a:r>
              <a:rPr lang="ru-RU" sz="2000" dirty="0">
                <a:solidFill>
                  <a:schemeClr val="accent6"/>
                </a:solidFill>
              </a:rPr>
              <a:t>взносов на капитальный ремонт общего имущества </a:t>
            </a:r>
            <a:r>
              <a:rPr lang="ru-RU" sz="2000" dirty="0" smtClean="0">
                <a:solidFill>
                  <a:schemeClr val="accent6"/>
                </a:solidFill>
              </a:rPr>
              <a:t>в многоквартирных домов </a:t>
            </a:r>
            <a:r>
              <a:rPr lang="ru-RU" sz="2000" dirty="0">
                <a:solidFill>
                  <a:schemeClr val="accent6"/>
                </a:solidFill>
              </a:rPr>
              <a:t>в </a:t>
            </a:r>
            <a:r>
              <a:rPr lang="ru-RU" sz="2000" dirty="0" smtClean="0">
                <a:solidFill>
                  <a:schemeClr val="accent6"/>
                </a:solidFill>
              </a:rPr>
              <a:t>доле муниципальной </a:t>
            </a:r>
            <a:r>
              <a:rPr lang="ru-RU" sz="2000" dirty="0">
                <a:solidFill>
                  <a:schemeClr val="accent6"/>
                </a:solidFill>
              </a:rPr>
              <a:t>собственности </a:t>
            </a:r>
            <a:r>
              <a:rPr lang="ru-RU" sz="2000" dirty="0" smtClean="0">
                <a:solidFill>
                  <a:schemeClr val="accent6"/>
                </a:solidFill>
              </a:rPr>
              <a:t>–    </a:t>
            </a:r>
            <a:r>
              <a:rPr lang="ru-RU" sz="2000" b="1" dirty="0" smtClean="0">
                <a:solidFill>
                  <a:schemeClr val="accent6"/>
                </a:solidFill>
              </a:rPr>
              <a:t>17 </a:t>
            </a:r>
            <a:r>
              <a:rPr lang="ru-RU" sz="2000" b="1" dirty="0" smtClean="0">
                <a:solidFill>
                  <a:schemeClr val="accent6"/>
                </a:solidFill>
              </a:rPr>
              <a:t>721 </a:t>
            </a:r>
            <a:r>
              <a:rPr lang="ru-RU" sz="2000" dirty="0" smtClean="0">
                <a:solidFill>
                  <a:schemeClr val="accent6"/>
                </a:solidFill>
              </a:rPr>
              <a:t>тыс</a:t>
            </a:r>
            <a:r>
              <a:rPr lang="ru-RU" sz="2000" dirty="0">
                <a:solidFill>
                  <a:schemeClr val="accent6"/>
                </a:solidFill>
              </a:rPr>
              <a:t>. </a:t>
            </a:r>
            <a:r>
              <a:rPr lang="ru-RU" sz="2000" dirty="0" smtClean="0">
                <a:solidFill>
                  <a:schemeClr val="accent6"/>
                </a:solidFill>
              </a:rPr>
              <a:t>руб.</a:t>
            </a:r>
          </a:p>
          <a:p>
            <a:pPr lvl="0" algn="just"/>
            <a:r>
              <a:rPr lang="ru-RU" sz="2000" dirty="0" smtClean="0">
                <a:solidFill>
                  <a:schemeClr val="accent6"/>
                </a:solidFill>
              </a:rPr>
              <a:t>2. Оплата за </a:t>
            </a:r>
            <a:r>
              <a:rPr lang="ru-RU" sz="2000" dirty="0">
                <a:solidFill>
                  <a:schemeClr val="accent6"/>
                </a:solidFill>
              </a:rPr>
              <a:t>содержание и коммунальные услуги </a:t>
            </a:r>
            <a:r>
              <a:rPr lang="ru-RU" sz="2000" dirty="0" smtClean="0">
                <a:solidFill>
                  <a:schemeClr val="accent6"/>
                </a:solidFill>
              </a:rPr>
              <a:t>46 временно-свободных </a:t>
            </a:r>
            <a:r>
              <a:rPr lang="ru-RU" sz="2000" dirty="0">
                <a:solidFill>
                  <a:schemeClr val="accent6"/>
                </a:solidFill>
              </a:rPr>
              <a:t>жилых помещений муниципального жилищного фонда социального </a:t>
            </a:r>
            <a:r>
              <a:rPr lang="ru-RU" sz="2000" dirty="0" smtClean="0">
                <a:solidFill>
                  <a:schemeClr val="accent6"/>
                </a:solidFill>
              </a:rPr>
              <a:t>использования – </a:t>
            </a:r>
            <a:r>
              <a:rPr lang="ru-RU" sz="2000" b="1" dirty="0" smtClean="0">
                <a:solidFill>
                  <a:schemeClr val="accent6"/>
                </a:solidFill>
              </a:rPr>
              <a:t>850</a:t>
            </a:r>
            <a:r>
              <a:rPr lang="ru-RU" sz="2000" dirty="0" smtClean="0">
                <a:solidFill>
                  <a:schemeClr val="accent6"/>
                </a:solidFill>
              </a:rPr>
              <a:t> тыс. руб.;</a:t>
            </a:r>
          </a:p>
          <a:p>
            <a:pPr lvl="0" algn="just"/>
            <a:r>
              <a:rPr lang="ru-RU" sz="2000" dirty="0" smtClean="0">
                <a:solidFill>
                  <a:schemeClr val="accent6"/>
                </a:solidFill>
              </a:rPr>
              <a:t>3. Оказание услуг по вскрытию дверей и у</a:t>
            </a:r>
            <a:r>
              <a:rPr lang="ru-RU" sz="2000" dirty="0" smtClean="0">
                <a:solidFill>
                  <a:schemeClr val="accent6"/>
                </a:solidFill>
              </a:rPr>
              <a:t>становке дверных замков </a:t>
            </a:r>
            <a:r>
              <a:rPr lang="ru-RU" sz="2000" dirty="0" smtClean="0">
                <a:solidFill>
                  <a:schemeClr val="accent6"/>
                </a:solidFill>
              </a:rPr>
              <a:t>на входные </a:t>
            </a:r>
            <a:r>
              <a:rPr lang="ru-RU" sz="2000" dirty="0" smtClean="0">
                <a:solidFill>
                  <a:schemeClr val="accent6"/>
                </a:solidFill>
              </a:rPr>
              <a:t>двери – </a:t>
            </a:r>
            <a:r>
              <a:rPr lang="ru-RU" sz="2000" b="1" dirty="0" smtClean="0">
                <a:solidFill>
                  <a:schemeClr val="accent6"/>
                </a:solidFill>
              </a:rPr>
              <a:t>90</a:t>
            </a:r>
            <a:r>
              <a:rPr lang="ru-RU" sz="2000" dirty="0" smtClean="0">
                <a:solidFill>
                  <a:schemeClr val="accent6"/>
                </a:solidFill>
              </a:rPr>
              <a:t> тыс. руб.;</a:t>
            </a:r>
          </a:p>
          <a:p>
            <a:pPr lvl="0" algn="just"/>
            <a:r>
              <a:rPr lang="ru-RU" sz="2000" dirty="0" smtClean="0">
                <a:solidFill>
                  <a:schemeClr val="accent6"/>
                </a:solidFill>
              </a:rPr>
              <a:t>4. Р</a:t>
            </a:r>
            <a:r>
              <a:rPr lang="ru-RU" sz="2000" dirty="0" smtClean="0">
                <a:solidFill>
                  <a:schemeClr val="accent6"/>
                </a:solidFill>
              </a:rPr>
              <a:t>асходы </a:t>
            </a:r>
            <a:r>
              <a:rPr lang="ru-RU" sz="2000" dirty="0" smtClean="0">
                <a:solidFill>
                  <a:schemeClr val="accent6"/>
                </a:solidFill>
              </a:rPr>
              <a:t>по твердым коммунальным </a:t>
            </a:r>
            <a:r>
              <a:rPr lang="ru-RU" sz="2000" dirty="0" smtClean="0">
                <a:solidFill>
                  <a:schemeClr val="accent6"/>
                </a:solidFill>
              </a:rPr>
              <a:t>отходам – </a:t>
            </a:r>
            <a:r>
              <a:rPr lang="ru-RU" sz="2000" b="1" dirty="0" smtClean="0">
                <a:solidFill>
                  <a:schemeClr val="accent6"/>
                </a:solidFill>
              </a:rPr>
              <a:t>78</a:t>
            </a:r>
            <a:r>
              <a:rPr lang="ru-RU" sz="2000" dirty="0" smtClean="0">
                <a:solidFill>
                  <a:schemeClr val="accent6"/>
                </a:solidFill>
              </a:rPr>
              <a:t> </a:t>
            </a:r>
            <a:r>
              <a:rPr lang="ru-RU" sz="2000" dirty="0" smtClean="0">
                <a:solidFill>
                  <a:schemeClr val="accent6"/>
                </a:solidFill>
              </a:rPr>
              <a:t>тыс. руб</a:t>
            </a:r>
            <a:r>
              <a:rPr lang="ru-RU" sz="2000" dirty="0" smtClean="0">
                <a:solidFill>
                  <a:schemeClr val="accent6"/>
                </a:solidFill>
              </a:rPr>
              <a:t>.; </a:t>
            </a:r>
            <a:endParaRPr lang="ru-RU" sz="2000" dirty="0" smtClean="0">
              <a:solidFill>
                <a:schemeClr val="accent6"/>
              </a:solidFill>
            </a:endParaRPr>
          </a:p>
          <a:p>
            <a:pPr lvl="0" algn="just"/>
            <a:r>
              <a:rPr lang="ru-RU" sz="2000" dirty="0" smtClean="0">
                <a:solidFill>
                  <a:schemeClr val="accent6"/>
                </a:solidFill>
              </a:rPr>
              <a:t>5. </a:t>
            </a:r>
            <a:r>
              <a:rPr lang="ru-RU" sz="2000" dirty="0" smtClean="0">
                <a:solidFill>
                  <a:schemeClr val="accent6"/>
                </a:solidFill>
              </a:rPr>
              <a:t>Расходы по оплате НДС с договоров аренды, заключенные с  физическими лицами – </a:t>
            </a:r>
            <a:r>
              <a:rPr lang="ru-RU" sz="2000" b="1" dirty="0" smtClean="0">
                <a:solidFill>
                  <a:schemeClr val="accent6"/>
                </a:solidFill>
              </a:rPr>
              <a:t>448</a:t>
            </a:r>
            <a:r>
              <a:rPr lang="ru-RU" sz="2000" dirty="0" smtClean="0">
                <a:solidFill>
                  <a:schemeClr val="accent6"/>
                </a:solidFill>
              </a:rPr>
              <a:t> </a:t>
            </a:r>
            <a:r>
              <a:rPr lang="ru-RU" sz="2000" dirty="0" smtClean="0">
                <a:solidFill>
                  <a:schemeClr val="accent6"/>
                </a:solidFill>
              </a:rPr>
              <a:t>тыс. руб.</a:t>
            </a:r>
          </a:p>
          <a:p>
            <a:pPr lvl="0" algn="just"/>
            <a:r>
              <a:rPr lang="ru-RU" sz="2000" smtClean="0">
                <a:solidFill>
                  <a:schemeClr val="accent6"/>
                </a:solidFill>
              </a:rPr>
              <a:t>6. </a:t>
            </a:r>
            <a:r>
              <a:rPr lang="ru-RU" sz="2000" dirty="0" smtClean="0">
                <a:solidFill>
                  <a:schemeClr val="accent6"/>
                </a:solidFill>
              </a:rPr>
              <a:t>Формирование земельных участков – </a:t>
            </a:r>
            <a:r>
              <a:rPr lang="ru-RU" sz="2000" b="1" dirty="0" smtClean="0">
                <a:solidFill>
                  <a:schemeClr val="accent6"/>
                </a:solidFill>
              </a:rPr>
              <a:t>46</a:t>
            </a:r>
            <a:r>
              <a:rPr lang="ru-RU" sz="2000" b="1" dirty="0" smtClean="0">
                <a:solidFill>
                  <a:schemeClr val="accent6"/>
                </a:solidFill>
              </a:rPr>
              <a:t>2 </a:t>
            </a:r>
            <a:r>
              <a:rPr lang="ru-RU" sz="2000" dirty="0" smtClean="0">
                <a:solidFill>
                  <a:schemeClr val="accent6"/>
                </a:solidFill>
              </a:rPr>
              <a:t>тыс. руб.</a:t>
            </a:r>
            <a:endParaRPr lang="ru-RU" sz="2000" dirty="0">
              <a:solidFill>
                <a:schemeClr val="accent6"/>
              </a:solidFill>
            </a:endParaRPr>
          </a:p>
          <a:p>
            <a:pPr lvl="0"/>
            <a:endParaRPr lang="ru-RU" sz="2000" dirty="0" smtClean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87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3"/>
                </a:solidFill>
              </a:rPr>
              <a:t>7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35043" y="2704443"/>
            <a:ext cx="36957" cy="4010683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52422" y="3304011"/>
            <a:ext cx="3867150" cy="169277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2022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год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113 330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тыс. руб.</a:t>
            </a:r>
          </a:p>
          <a:p>
            <a:pPr algn="ctr"/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2020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5736" y="1114425"/>
            <a:ext cx="8620126" cy="107721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46088" lvl="0" indent="-446088" algn="ctr">
              <a:lnSpc>
                <a:spcPct val="80000"/>
              </a:lnSpc>
              <a:defRPr/>
            </a:pPr>
            <a:endParaRPr lang="ru-RU" sz="2400" b="1" kern="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Предельный объем 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бюджетных ассигнований на плановый период</a:t>
            </a:r>
            <a:endParaRPr lang="ru-RU" sz="2400" b="1" kern="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52987" y="3317698"/>
            <a:ext cx="3867150" cy="169277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2023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год</a:t>
            </a:r>
          </a:p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113 330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тыс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. руб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02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5232325"/>
            <a:ext cx="9143999" cy="1824113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727" t="34764" b="6632"/>
          <a:stretch/>
        </p:blipFill>
        <p:spPr bwMode="auto">
          <a:xfrm rot="16200000">
            <a:off x="5848218" y="3760655"/>
            <a:ext cx="2861395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 descr="C:\Users\ПЕТРО\Desktop\Герб тольятти мал-0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690" y="2182269"/>
            <a:ext cx="860619" cy="1079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1763688" y="3544046"/>
            <a:ext cx="5616624" cy="601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376092"/>
                </a:solidFill>
                <a:latin typeface="Georgia" panose="02040502050405020303" pitchFamily="18" charset="0"/>
              </a:rPr>
              <a:t>Благодарим за внимание!</a:t>
            </a:r>
            <a:endParaRPr lang="ru-RU" sz="3200" dirty="0">
              <a:solidFill>
                <a:srgbClr val="376092"/>
              </a:solidFill>
              <a:latin typeface="Georgia" panose="02040502050405020303" pitchFamily="18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5652120" y="2635868"/>
            <a:ext cx="3491880" cy="0"/>
          </a:xfrm>
          <a:prstGeom prst="line">
            <a:avLst/>
          </a:prstGeom>
          <a:ln w="28575">
            <a:solidFill>
              <a:srgbClr val="3760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0" y="2635868"/>
            <a:ext cx="3491880" cy="0"/>
          </a:xfrm>
          <a:prstGeom prst="line">
            <a:avLst/>
          </a:prstGeom>
          <a:ln w="28575">
            <a:solidFill>
              <a:srgbClr val="3760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993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15819</TotalTime>
  <Words>508</Words>
  <Application>Microsoft Office PowerPoint</Application>
  <PresentationFormat>Произвольный</PresentationFormat>
  <Paragraphs>87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litvinova</dc:creator>
  <cp:lastModifiedBy>user</cp:lastModifiedBy>
  <cp:revision>1634</cp:revision>
  <cp:lastPrinted>2020-09-07T06:25:26Z</cp:lastPrinted>
  <dcterms:created xsi:type="dcterms:W3CDTF">2009-10-28T17:01:45Z</dcterms:created>
  <dcterms:modified xsi:type="dcterms:W3CDTF">2020-09-07T11:19:24Z</dcterms:modified>
</cp:coreProperties>
</file>