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8" r:id="rId2"/>
    <p:sldId id="505" r:id="rId3"/>
    <p:sldId id="512" r:id="rId4"/>
    <p:sldId id="520" r:id="rId5"/>
    <p:sldId id="513" r:id="rId6"/>
    <p:sldId id="515" r:id="rId7"/>
    <p:sldId id="517" r:id="rId8"/>
    <p:sldId id="519" r:id="rId9"/>
  </p:sldIdLst>
  <p:sldSz cx="9144000" cy="7056438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 varScale="1">
        <p:scale>
          <a:sx n="104" d="100"/>
          <a:sy n="104" d="100"/>
        </p:scale>
        <p:origin x="1806" y="90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96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6125"/>
            <a:ext cx="48275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6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28996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12.09.2019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625740"/>
            <a:ext cx="9143999" cy="143069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hangingPunct="0"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Сорокина Инна Олеговна</a:t>
            </a:r>
          </a:p>
          <a:p>
            <a:pPr eaLnBrk="0" hangingPunct="0">
              <a:defRPr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eaLnBrk="0" hangingPunct="0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имуществом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51791"/>
            <a:ext cx="9143999" cy="1225775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51792"/>
            <a:ext cx="1479069" cy="169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232325"/>
            <a:ext cx="5724128" cy="1555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99974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8" y="908590"/>
            <a:ext cx="1037699" cy="13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420" y="2469843"/>
            <a:ext cx="84810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проекта бюджета городского округа Тольятти на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2020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2021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2022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по департаменту по управлению муниципальным имуществом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администрации</a:t>
            </a:r>
          </a:p>
          <a:p>
            <a:pPr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городского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val="1038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50 133 тыс.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2020 год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70 482 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20 349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0" y="6438901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2" y="3488525"/>
            <a:ext cx="3705224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7 630 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органов местного самоуправления городского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округа Тольятти на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2017-2022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гг.»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50 133 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42 503 тыс. руб. </a:t>
            </a: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2014-2020 годы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704441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704442"/>
            <a:ext cx="1057275" cy="4197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городского округа Тольятти»,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12.10.2016 № 3201-п/1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190875"/>
            <a:ext cx="7286625" cy="3164205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Направления расходов: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услуг по приему и переводу денежных средств физических лиц (платы) за пользование жилыми помещениями муниципального жилищного фонда (плата за наем) – </a:t>
            </a:r>
            <a:r>
              <a:rPr lang="ru-RU" sz="1400" b="1" dirty="0" smtClean="0">
                <a:solidFill>
                  <a:srgbClr val="002060"/>
                </a:solidFill>
              </a:rPr>
              <a:t>252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НДС от реализации муниципального имущества – </a:t>
            </a:r>
            <a:r>
              <a:rPr lang="ru-RU" sz="1400" b="1" dirty="0" smtClean="0">
                <a:solidFill>
                  <a:srgbClr val="002060"/>
                </a:solidFill>
              </a:rPr>
              <a:t>5 354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Инвентаризация объектов недвижимости – </a:t>
            </a:r>
            <a:r>
              <a:rPr lang="ru-RU" sz="1400" b="1" dirty="0" smtClean="0">
                <a:solidFill>
                  <a:srgbClr val="002060"/>
                </a:solidFill>
              </a:rPr>
              <a:t>640 </a:t>
            </a:r>
            <a:r>
              <a:rPr lang="ru-RU" sz="1400" dirty="0" smtClean="0">
                <a:solidFill>
                  <a:srgbClr val="002060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Оценка муниципальной собственности – </a:t>
            </a:r>
            <a:r>
              <a:rPr lang="ru-RU" sz="1400" b="1" dirty="0" smtClean="0">
                <a:solidFill>
                  <a:srgbClr val="002060"/>
                </a:solidFill>
              </a:rPr>
              <a:t>1 256</a:t>
            </a:r>
            <a:r>
              <a:rPr lang="ru-RU" sz="1400" dirty="0" smtClean="0">
                <a:solidFill>
                  <a:srgbClr val="002060"/>
                </a:solidFill>
              </a:rPr>
              <a:t> 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rgbClr val="002060"/>
                </a:solidFill>
              </a:rPr>
              <a:t>Оплата за нотариальные услуги -</a:t>
            </a:r>
            <a:r>
              <a:rPr lang="ru-RU" sz="1400" b="1" dirty="0" smtClean="0">
                <a:solidFill>
                  <a:srgbClr val="002060"/>
                </a:solidFill>
              </a:rPr>
              <a:t>128</a:t>
            </a:r>
            <a:r>
              <a:rPr lang="ru-RU" sz="1400" dirty="0" smtClean="0">
                <a:solidFill>
                  <a:srgbClr val="002060"/>
                </a:solidFill>
              </a:rPr>
              <a:t> тыс. руб</a:t>
            </a:r>
            <a:r>
              <a:rPr lang="ru-RU" sz="1400" dirty="0">
                <a:solidFill>
                  <a:srgbClr val="002060"/>
                </a:solidFill>
              </a:rPr>
              <a:t>.</a:t>
            </a:r>
            <a:endParaRPr lang="ru-RU" sz="1400" dirty="0" smtClean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rgbClr val="002060"/>
                </a:solidFill>
              </a:rPr>
              <a:t>Итого: </a:t>
            </a:r>
            <a:r>
              <a:rPr lang="ru-RU" sz="1400" b="1" dirty="0" smtClean="0">
                <a:solidFill>
                  <a:srgbClr val="002060"/>
                </a:solidFill>
              </a:rPr>
              <a:t>7 630</a:t>
            </a:r>
            <a:r>
              <a:rPr lang="ru-RU" sz="1400" dirty="0" smtClean="0">
                <a:solidFill>
                  <a:srgbClr val="002060"/>
                </a:solidFill>
              </a:rPr>
              <a:t> тыс. руб.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5" y="976993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«Молодой семье  - доступное жилье» на 2014-2021 годы»,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64305" y="2503715"/>
            <a:ext cx="8705852" cy="393518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800" dirty="0" smtClean="0">
                <a:solidFill>
                  <a:srgbClr val="002060"/>
                </a:solidFill>
              </a:rPr>
              <a:t> </a:t>
            </a: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</a:rPr>
              <a:t> - За счет средств бюджета городского округа в сумме </a:t>
            </a:r>
            <a:r>
              <a:rPr lang="ru-RU" sz="1800" b="1" dirty="0" smtClean="0">
                <a:solidFill>
                  <a:srgbClr val="002060"/>
                </a:solidFill>
              </a:rPr>
              <a:t>40 000 </a:t>
            </a:r>
            <a:r>
              <a:rPr lang="ru-RU" sz="1800" dirty="0">
                <a:solidFill>
                  <a:srgbClr val="002060"/>
                </a:solidFill>
              </a:rPr>
              <a:t>тыс. руб</a:t>
            </a:r>
            <a:r>
              <a:rPr lang="ru-RU" sz="1800" dirty="0" smtClean="0">
                <a:solidFill>
                  <a:srgbClr val="002060"/>
                </a:solidFill>
              </a:rPr>
              <a:t>. с привлечением вышестоящих бюджетов (федерального бюджета – </a:t>
            </a:r>
            <a:r>
              <a:rPr lang="ru-RU" sz="1800" b="1" dirty="0" smtClean="0">
                <a:solidFill>
                  <a:srgbClr val="002060"/>
                </a:solidFill>
              </a:rPr>
              <a:t>23 86</a:t>
            </a:r>
            <a:r>
              <a:rPr lang="ru-RU" sz="1800" dirty="0" smtClean="0">
                <a:solidFill>
                  <a:srgbClr val="002060"/>
                </a:solidFill>
              </a:rPr>
              <a:t>4 тыс. руб., областного бюджета – </a:t>
            </a:r>
            <a:r>
              <a:rPr lang="ru-RU" sz="1800" b="1" dirty="0" smtClean="0">
                <a:solidFill>
                  <a:srgbClr val="002060"/>
                </a:solidFill>
              </a:rPr>
              <a:t>80 592 </a:t>
            </a:r>
            <a:r>
              <a:rPr lang="ru-RU" sz="1800" dirty="0" smtClean="0">
                <a:solidFill>
                  <a:srgbClr val="002060"/>
                </a:solidFill>
              </a:rPr>
              <a:t>тыс. руб.) планируется предоставление социальных выплат </a:t>
            </a:r>
            <a:r>
              <a:rPr lang="ru-RU" sz="1800" b="1" dirty="0" smtClean="0">
                <a:solidFill>
                  <a:srgbClr val="002060"/>
                </a:solidFill>
              </a:rPr>
              <a:t>208</a:t>
            </a:r>
            <a:r>
              <a:rPr lang="ru-RU" sz="1800" dirty="0" smtClean="0">
                <a:solidFill>
                  <a:srgbClr val="00206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молодых семей. Очередность - </a:t>
            </a:r>
            <a:r>
              <a:rPr lang="ru-RU" sz="1800" b="1" dirty="0">
                <a:solidFill>
                  <a:srgbClr val="002060"/>
                </a:solidFill>
              </a:rPr>
              <a:t>5779</a:t>
            </a:r>
            <a:r>
              <a:rPr lang="ru-RU" sz="1800" dirty="0">
                <a:solidFill>
                  <a:srgbClr val="002060"/>
                </a:solidFill>
              </a:rPr>
              <a:t> семей.</a:t>
            </a: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r>
              <a:rPr lang="ru-RU" sz="1800" smtClean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- За </a:t>
            </a:r>
            <a:r>
              <a:rPr lang="ru-RU" sz="1800" dirty="0">
                <a:solidFill>
                  <a:srgbClr val="002060"/>
                </a:solidFill>
              </a:rPr>
              <a:t>счет </a:t>
            </a:r>
            <a:r>
              <a:rPr lang="ru-RU" sz="1800" dirty="0" smtClean="0">
                <a:solidFill>
                  <a:srgbClr val="002060"/>
                </a:solidFill>
              </a:rPr>
              <a:t>средств бюджета </a:t>
            </a:r>
            <a:r>
              <a:rPr lang="ru-RU" sz="1800" dirty="0">
                <a:solidFill>
                  <a:srgbClr val="002060"/>
                </a:solidFill>
              </a:rPr>
              <a:t>городского округа в сумме </a:t>
            </a:r>
            <a:r>
              <a:rPr lang="ru-RU" sz="1800" b="1" dirty="0">
                <a:solidFill>
                  <a:srgbClr val="002060"/>
                </a:solidFill>
              </a:rPr>
              <a:t>2 503</a:t>
            </a:r>
            <a:r>
              <a:rPr lang="ru-RU" sz="1800" dirty="0">
                <a:solidFill>
                  <a:srgbClr val="002060"/>
                </a:solidFill>
              </a:rPr>
              <a:t> тыс. руб</a:t>
            </a:r>
            <a:r>
              <a:rPr lang="ru-RU" sz="1800" dirty="0" smtClean="0">
                <a:solidFill>
                  <a:srgbClr val="002060"/>
                </a:solidFill>
              </a:rPr>
              <a:t>. планируется </a:t>
            </a:r>
            <a:r>
              <a:rPr lang="ru-RU" sz="1800" dirty="0">
                <a:solidFill>
                  <a:srgbClr val="002060"/>
                </a:solidFill>
              </a:rPr>
              <a:t>предоставление социальных выплат на обеспечение </a:t>
            </a:r>
            <a:r>
              <a:rPr lang="ru-RU" sz="1800" dirty="0" smtClean="0">
                <a:solidFill>
                  <a:srgbClr val="002060"/>
                </a:solidFill>
              </a:rPr>
              <a:t>жильем </a:t>
            </a:r>
            <a:r>
              <a:rPr lang="ru-RU" sz="1800" b="1" dirty="0" smtClean="0">
                <a:solidFill>
                  <a:srgbClr val="002060"/>
                </a:solidFill>
              </a:rPr>
              <a:t>8</a:t>
            </a:r>
            <a:r>
              <a:rPr lang="ru-RU" sz="1800" dirty="0" smtClean="0">
                <a:solidFill>
                  <a:srgbClr val="002060"/>
                </a:solidFill>
              </a:rPr>
              <a:t> молодых </a:t>
            </a:r>
            <a:r>
              <a:rPr lang="ru-RU" sz="1800" dirty="0">
                <a:solidFill>
                  <a:srgbClr val="002060"/>
                </a:solidFill>
              </a:rPr>
              <a:t>семей, члены которых превысили возраст 35 лет, имеющих непогашенный жилищный кредит (</a:t>
            </a:r>
            <a:r>
              <a:rPr lang="ru-RU" sz="1800" dirty="0" err="1">
                <a:solidFill>
                  <a:srgbClr val="002060"/>
                </a:solidFill>
              </a:rPr>
              <a:t>займ</a:t>
            </a:r>
            <a:r>
              <a:rPr lang="ru-RU" sz="1800" dirty="0">
                <a:solidFill>
                  <a:srgbClr val="002060"/>
                </a:solidFill>
              </a:rPr>
              <a:t>), оформленный  до 01.01.2011 </a:t>
            </a:r>
            <a:r>
              <a:rPr lang="ru-RU" sz="1800" dirty="0" smtClean="0">
                <a:solidFill>
                  <a:srgbClr val="002060"/>
                </a:solidFill>
              </a:rPr>
              <a:t>года.</a:t>
            </a:r>
          </a:p>
          <a:p>
            <a:pPr algn="just"/>
            <a:r>
              <a:rPr lang="ru-RU" sz="1800" dirty="0">
                <a:solidFill>
                  <a:srgbClr val="002060"/>
                </a:solidFill>
              </a:rPr>
              <a:t>в сумме </a:t>
            </a:r>
            <a:r>
              <a:rPr lang="ru-RU" sz="1800" b="1" dirty="0">
                <a:solidFill>
                  <a:srgbClr val="002060"/>
                </a:solidFill>
              </a:rPr>
              <a:t>2 503</a:t>
            </a:r>
            <a:r>
              <a:rPr lang="ru-RU" sz="1800" dirty="0">
                <a:solidFill>
                  <a:srgbClr val="002060"/>
                </a:solidFill>
              </a:rPr>
              <a:t> тыс. руб</a:t>
            </a:r>
            <a:r>
              <a:rPr lang="ru-RU" sz="18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ru-RU" sz="18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rgbClr val="002060"/>
              </a:solidFill>
            </a:endParaRPr>
          </a:p>
          <a:p>
            <a:pPr algn="just"/>
            <a:endParaRPr lang="ru-RU" sz="16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20 349 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8599" y="1866900"/>
            <a:ext cx="8705852" cy="4572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400" dirty="0" smtClean="0">
              <a:solidFill>
                <a:schemeClr val="accent6"/>
              </a:solidFill>
            </a:endParaRPr>
          </a:p>
          <a:p>
            <a:pPr lvl="0"/>
            <a:r>
              <a:rPr lang="ru-RU" sz="2000" dirty="0" smtClean="0">
                <a:solidFill>
                  <a:schemeClr val="accent6"/>
                </a:solidFill>
              </a:rPr>
              <a:t>1. Оплата </a:t>
            </a:r>
            <a:r>
              <a:rPr lang="ru-RU" sz="2000" dirty="0">
                <a:solidFill>
                  <a:schemeClr val="accent6"/>
                </a:solidFill>
              </a:rPr>
              <a:t>взносов на капитальный ремонт общего имущества </a:t>
            </a:r>
            <a:r>
              <a:rPr lang="ru-RU" sz="2000" dirty="0" smtClean="0">
                <a:solidFill>
                  <a:schemeClr val="accent6"/>
                </a:solidFill>
              </a:rPr>
              <a:t>в многоквартирных домов </a:t>
            </a:r>
            <a:r>
              <a:rPr lang="ru-RU" sz="2000" dirty="0">
                <a:solidFill>
                  <a:schemeClr val="accent6"/>
                </a:solidFill>
              </a:rPr>
              <a:t>в </a:t>
            </a:r>
            <a:r>
              <a:rPr lang="ru-RU" sz="2000" dirty="0" smtClean="0">
                <a:solidFill>
                  <a:schemeClr val="accent6"/>
                </a:solidFill>
              </a:rPr>
              <a:t>доле муниципальной </a:t>
            </a:r>
            <a:r>
              <a:rPr lang="ru-RU" sz="2000" dirty="0">
                <a:solidFill>
                  <a:schemeClr val="accent6"/>
                </a:solidFill>
              </a:rPr>
              <a:t>собственности </a:t>
            </a:r>
            <a:r>
              <a:rPr lang="ru-RU" sz="2000" dirty="0" smtClean="0">
                <a:solidFill>
                  <a:schemeClr val="accent6"/>
                </a:solidFill>
              </a:rPr>
              <a:t>–    </a:t>
            </a:r>
            <a:r>
              <a:rPr lang="ru-RU" sz="2000" b="1" dirty="0" smtClean="0">
                <a:solidFill>
                  <a:schemeClr val="accent6"/>
                </a:solidFill>
              </a:rPr>
              <a:t>17 489 </a:t>
            </a:r>
            <a:r>
              <a:rPr lang="ru-RU" sz="2000" dirty="0" smtClean="0">
                <a:solidFill>
                  <a:schemeClr val="accent6"/>
                </a:solidFill>
              </a:rPr>
              <a:t>тыс</a:t>
            </a:r>
            <a:r>
              <a:rPr lang="ru-RU" sz="2000" dirty="0">
                <a:solidFill>
                  <a:schemeClr val="accent6"/>
                </a:solidFill>
              </a:rPr>
              <a:t>. </a:t>
            </a:r>
            <a:r>
              <a:rPr lang="ru-RU" sz="2000" dirty="0" smtClean="0">
                <a:solidFill>
                  <a:schemeClr val="accent6"/>
                </a:solidFill>
              </a:rPr>
              <a:t>руб.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2. Оплата за содержание, установка замков на входные двери и коммунальные услуги временно свободных жилых помещений муниципального жилищного фонда социального использования, расходы по твердым </a:t>
            </a:r>
            <a:r>
              <a:rPr lang="ru-RU" sz="2000" smtClean="0">
                <a:solidFill>
                  <a:schemeClr val="accent6"/>
                </a:solidFill>
              </a:rPr>
              <a:t>коммунальным </a:t>
            </a:r>
            <a:r>
              <a:rPr lang="ru-RU" sz="2000" smtClean="0">
                <a:solidFill>
                  <a:schemeClr val="accent6"/>
                </a:solidFill>
              </a:rPr>
              <a:t>отходам </a:t>
            </a:r>
            <a:r>
              <a:rPr lang="ru-RU" sz="2000" dirty="0" smtClean="0">
                <a:solidFill>
                  <a:schemeClr val="accent6"/>
                </a:solidFill>
              </a:rPr>
              <a:t>– </a:t>
            </a:r>
            <a:r>
              <a:rPr lang="ru-RU" sz="2000" b="1" dirty="0" smtClean="0">
                <a:solidFill>
                  <a:schemeClr val="accent6"/>
                </a:solidFill>
              </a:rPr>
              <a:t>1 163</a:t>
            </a:r>
            <a:r>
              <a:rPr lang="ru-RU" sz="2000" dirty="0" smtClean="0">
                <a:solidFill>
                  <a:schemeClr val="accent6"/>
                </a:solidFill>
              </a:rPr>
              <a:t> тыс. руб. 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3. Расходы по оплате НДС с договоров аренды, заключенные с  физическими лицами – </a:t>
            </a:r>
            <a:r>
              <a:rPr lang="ru-RU" sz="2000" b="1" dirty="0" smtClean="0">
                <a:solidFill>
                  <a:schemeClr val="accent6"/>
                </a:solidFill>
              </a:rPr>
              <a:t>414</a:t>
            </a:r>
            <a:r>
              <a:rPr lang="ru-RU" sz="2000" dirty="0" smtClean="0">
                <a:solidFill>
                  <a:schemeClr val="accent6"/>
                </a:solidFill>
              </a:rPr>
              <a:t> тыс. руб.</a:t>
            </a:r>
          </a:p>
          <a:p>
            <a:pPr lvl="0" algn="just"/>
            <a:r>
              <a:rPr lang="ru-RU" sz="2000" dirty="0" smtClean="0">
                <a:solidFill>
                  <a:schemeClr val="accent6"/>
                </a:solidFill>
              </a:rPr>
              <a:t>4. Формирование земельных участков – </a:t>
            </a:r>
            <a:r>
              <a:rPr lang="ru-RU" sz="2000" b="1" dirty="0" smtClean="0">
                <a:solidFill>
                  <a:schemeClr val="accent6"/>
                </a:solidFill>
              </a:rPr>
              <a:t>1 283 </a:t>
            </a:r>
            <a:r>
              <a:rPr lang="ru-RU" sz="2000" dirty="0" smtClean="0">
                <a:solidFill>
                  <a:schemeClr val="accent6"/>
                </a:solidFill>
              </a:rPr>
              <a:t>тыс. руб.</a:t>
            </a:r>
            <a:endParaRPr lang="ru-RU" sz="2000" dirty="0">
              <a:solidFill>
                <a:schemeClr val="accent6"/>
              </a:solidFill>
            </a:endParaRPr>
          </a:p>
          <a:p>
            <a:pPr lvl="0"/>
            <a:endParaRPr lang="ru-RU" sz="2000" dirty="0" smtClean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2021 год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67 979 тыс. руб.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2019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620126" cy="107721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плановый период</a:t>
            </a: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2022 год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67 979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232325"/>
            <a:ext cx="9143999" cy="1824113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90" y="2182269"/>
            <a:ext cx="860619" cy="10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544046"/>
            <a:ext cx="5616624" cy="601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15507</TotalTime>
  <Words>561</Words>
  <Application>Microsoft Office PowerPoint</Application>
  <PresentationFormat>Произвольный</PresentationFormat>
  <Paragraphs>110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Helios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Гололобова Светлана Александровна</cp:lastModifiedBy>
  <cp:revision>1629</cp:revision>
  <cp:lastPrinted>2019-09-09T06:15:01Z</cp:lastPrinted>
  <dcterms:created xsi:type="dcterms:W3CDTF">2009-10-28T17:01:45Z</dcterms:created>
  <dcterms:modified xsi:type="dcterms:W3CDTF">2019-09-12T09:12:38Z</dcterms:modified>
</cp:coreProperties>
</file>