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518" r:id="rId2"/>
    <p:sldId id="505" r:id="rId3"/>
    <p:sldId id="512" r:id="rId4"/>
    <p:sldId id="520" r:id="rId5"/>
    <p:sldId id="513" r:id="rId6"/>
    <p:sldId id="515" r:id="rId7"/>
    <p:sldId id="517" r:id="rId8"/>
    <p:sldId id="519" r:id="rId9"/>
  </p:sldIdLst>
  <p:sldSz cx="9144000" cy="7056438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B6B40"/>
    <a:srgbClr val="990000"/>
    <a:srgbClr val="000099"/>
    <a:srgbClr val="663300"/>
    <a:srgbClr val="FF9900"/>
    <a:srgbClr val="FFCC00"/>
    <a:srgbClr val="CC6600"/>
    <a:srgbClr val="DDDDDD"/>
    <a:srgbClr val="EAEAE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1990" autoAdjust="0"/>
  </p:normalViewPr>
  <p:slideViewPr>
    <p:cSldViewPr snapToGrid="0">
      <p:cViewPr>
        <p:scale>
          <a:sx n="70" d="100"/>
          <a:sy n="70" d="100"/>
        </p:scale>
        <p:origin x="-1152" y="-696"/>
      </p:cViewPr>
      <p:guideLst>
        <p:guide orient="horz" pos="2223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1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0574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9010" y="0"/>
            <a:ext cx="2930574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5CFB45E-02ED-44C6-BAEE-D198B7CF6D19}" type="datetimeFigureOut">
              <a:rPr lang="ru-RU"/>
              <a:pPr>
                <a:defRPr/>
              </a:pPr>
              <a:t>05.09.2022</a:t>
            </a:fld>
            <a:endParaRPr lang="ru-RU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241"/>
            <a:ext cx="2930574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9010" y="9443241"/>
            <a:ext cx="2930574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E172DAF-8203-41C5-A4F1-DA32E062C7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8207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96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>
            <a:lvl1pPr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010" y="0"/>
            <a:ext cx="2930574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>
            <a:lvl1pPr algn="r"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D37A876-57EB-4AC0-8AB3-1E2430F1EDE2}" type="datetimeFigureOut">
              <a:rPr lang="ru-RU"/>
              <a:pPr>
                <a:defRPr/>
              </a:pPr>
              <a:t>05.09.2022</a:t>
            </a:fld>
            <a:endParaRPr lang="ru-RU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6788" y="746125"/>
            <a:ext cx="4827587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5801" y="4722416"/>
            <a:ext cx="5409562" cy="4474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241"/>
            <a:ext cx="2928996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b" anchorCtr="0" compatLnSpc="1">
            <a:prstTxWarp prst="textNoShape">
              <a:avLst/>
            </a:prstTxWarp>
          </a:bodyPr>
          <a:lstStyle>
            <a:lvl1pPr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010" y="9443241"/>
            <a:ext cx="2930574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30" tIns="46615" rIns="93230" bIns="46615" numCol="1" anchor="b" anchorCtr="0" compatLnSpc="1">
            <a:prstTxWarp prst="textNoShape">
              <a:avLst/>
            </a:prstTxWarp>
          </a:bodyPr>
          <a:lstStyle>
            <a:lvl1pPr algn="r" defTabSz="932237" eaLnBrk="0" hangingPunct="0">
              <a:lnSpc>
                <a:spcPct val="100000"/>
              </a:lnSpc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F9A128F3-D863-46B3-8C90-934A8F49B9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9521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92338"/>
            <a:ext cx="7772400" cy="1512887"/>
          </a:xfrm>
          <a:noFill/>
        </p:spPr>
        <p:txBody>
          <a:bodyPr/>
          <a:lstStyle>
            <a:lvl1pPr>
              <a:defRPr smtClean="0"/>
            </a:lvl1pPr>
          </a:lstStyle>
          <a:p>
            <a:r>
              <a:rPr lang="ru-RU" smtClean="0"/>
              <a:t>Образец заголовка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98913"/>
            <a:ext cx="6400800" cy="18034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ru-RU" smtClean="0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799DFCAC-D6A5-4489-A217-9A800B9987EA}" type="datetime1">
              <a:rPr lang="ru-RU"/>
              <a:pPr>
                <a:defRPr/>
              </a:pPr>
              <a:t>05.09.2022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4B0AFD9F-901E-44BB-BAA7-6E871B9C2A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91466-8DDA-44A6-BA43-2715C676FA73}" type="datetime1">
              <a:rPr lang="ru-RU"/>
              <a:pPr>
                <a:defRPr/>
              </a:pPr>
              <a:t>05.09.2022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A56-23C1-49D8-BE11-FD62DB9A6B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394A7-1C4C-4BF3-89EE-D6C7C7FF88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36BD2-F609-4686-A95F-D7DDF3FABC03}" type="datetime1">
              <a:rPr lang="ru-RU"/>
              <a:pPr>
                <a:defRPr/>
              </a:pPr>
              <a:t>05.09.2022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DC564-4CFF-4A1D-81CA-50C26128EA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3DDC7-D42F-4EAC-BDA7-3ABA3C4F97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E54FC-960B-415C-AE9F-2067FC7E7260}" type="datetime1">
              <a:rPr lang="ru-RU"/>
              <a:pPr>
                <a:defRPr/>
              </a:pPr>
              <a:t>05.09.2022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0CFCE-A9F1-4B05-B237-1A8A9772A0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A29B7-DB76-4B71-9961-8435E39FC5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82575"/>
            <a:ext cx="8229600" cy="60213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C7955-C3BE-441F-83E8-DF1B1A1B228E}" type="datetime1">
              <a:rPr lang="ru-RU"/>
              <a:pPr>
                <a:defRPr/>
              </a:pPr>
              <a:t>05.09.2022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80F22-1E2C-4067-A422-8AB3F502D2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ADFF9-A53B-427B-AAD1-AC898112B8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32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46238"/>
            <a:ext cx="8229600" cy="4657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21FB5-0500-475E-BEDA-F2E1471D6A29}" type="datetime1">
              <a:rPr lang="ru-RU"/>
              <a:pPr>
                <a:defRPr/>
              </a:pPr>
              <a:t>05.09.2022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5F226-1CFA-439C-B6A5-A94338B014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6487D-D73D-4989-84B9-DF5D46DF71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970BD-89A2-4A68-870D-94607EF71621}" type="datetime1">
              <a:rPr lang="ru-RU"/>
              <a:pPr>
                <a:defRPr/>
              </a:pPr>
              <a:t>05.09.2022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C6496-9A8D-4E9F-87B9-AB1C0C31AE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7BA7C-F8E5-4A16-903E-C8D8E92DC7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42EDA-8D22-48AE-A0FE-E7CD2D9D2861}" type="datetime1">
              <a:rPr lang="ru-RU"/>
              <a:pPr>
                <a:defRPr/>
              </a:pPr>
              <a:t>05.09.2022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C10F9-4366-4105-A106-7E34EFB31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4DF31-83D6-4EA8-B209-0BCD02AE3C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F49F4-0E7E-44FC-AE47-9A087A5F4C51}" type="datetime1">
              <a:rPr lang="ru-RU"/>
              <a:pPr>
                <a:defRPr/>
              </a:pPr>
              <a:t>05.09.2022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F3F43-75C9-4248-A5BA-BD4B45DC2D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7C26F-1048-4974-821A-25C48802E7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D9B2B-ABCB-4A9D-B976-45159B7FDEEA}" type="datetime1">
              <a:rPr lang="ru-RU"/>
              <a:pPr>
                <a:defRPr/>
              </a:pPr>
              <a:t>05.09.2022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D8F1C-7870-4D7D-BFE9-D4FAEA79FB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34955-031F-483D-85CD-75BF190F50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82BF8-2477-40A0-81CD-A30B9BF9451F}" type="datetime1">
              <a:rPr lang="ru-RU"/>
              <a:pPr>
                <a:defRPr/>
              </a:pPr>
              <a:t>05.09.2022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928C0-FB19-42B1-B95B-DB511D5C99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33E05-1C00-4216-AB60-A3D8436673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95F4-249F-4547-85F1-CD92979A7D57}" type="datetime1">
              <a:rPr lang="ru-RU"/>
              <a:pPr>
                <a:defRPr/>
              </a:pPr>
              <a:t>05.09.2022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2B67-C87A-4642-9C3C-3B24E6D8AB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7AB23-9BF1-437A-B88B-D17CD9A1CD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5C628-8A7B-4844-8C7C-0F1BB3A449AC}" type="datetime1">
              <a:rPr lang="ru-RU"/>
              <a:pPr>
                <a:defRPr/>
              </a:pPr>
              <a:t>05.09.2022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9AD61-A2A9-44A9-AF3B-BBD9DA27F3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8A240-97E2-49B6-82B0-BCC39D237C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75B31-E0CE-4C39-AF83-3CA774F22828}" type="datetime1">
              <a:rPr lang="ru-RU"/>
              <a:pPr>
                <a:defRPr/>
              </a:pPr>
              <a:t>05.09.2022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0D748-BFDC-41B8-8D45-4BE2A7F183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29300-1134-4FEF-AA83-866637D433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Прямая соединительная линия 9"/>
          <p:cNvCxnSpPr/>
          <p:nvPr/>
        </p:nvCxnSpPr>
        <p:spPr>
          <a:xfrm rot="5400000">
            <a:off x="504825" y="6772275"/>
            <a:ext cx="5715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88" name="Прямоугольник 13"/>
          <p:cNvSpPr>
            <a:spLocks noChangeArrowheads="1"/>
          </p:cNvSpPr>
          <p:nvPr/>
        </p:nvSpPr>
        <p:spPr bwMode="auto">
          <a:xfrm>
            <a:off x="3071813" y="6486525"/>
            <a:ext cx="3571875" cy="571500"/>
          </a:xfrm>
          <a:prstGeom prst="rect">
            <a:avLst/>
          </a:prstGeom>
          <a:solidFill>
            <a:srgbClr val="1B6B4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89" name="Заголовок 1"/>
          <p:cNvSpPr txBox="1">
            <a:spLocks/>
          </p:cNvSpPr>
          <p:nvPr/>
        </p:nvSpPr>
        <p:spPr bwMode="auto">
          <a:xfrm>
            <a:off x="3143250" y="6557963"/>
            <a:ext cx="32861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/>
          <a:lstStyle/>
          <a:p>
            <a:pPr defTabSz="957263">
              <a:defRPr/>
            </a:pPr>
            <a:endParaRPr lang="ru-RU" sz="1300"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0" name="Прямоугольник 15"/>
          <p:cNvSpPr>
            <a:spLocks noChangeArrowheads="1"/>
          </p:cNvSpPr>
          <p:nvPr/>
        </p:nvSpPr>
        <p:spPr bwMode="auto">
          <a:xfrm>
            <a:off x="6643688" y="6486525"/>
            <a:ext cx="71437" cy="571500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030" name="Рисунок 10" descr="logo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42988" y="6427788"/>
            <a:ext cx="12969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" name="Прямая соединительная линия 9"/>
          <p:cNvCxnSpPr/>
          <p:nvPr/>
        </p:nvCxnSpPr>
        <p:spPr>
          <a:xfrm rot="5400000">
            <a:off x="504825" y="6772275"/>
            <a:ext cx="571500" cy="0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93" name="Прямоугольник 13"/>
          <p:cNvSpPr>
            <a:spLocks noChangeArrowheads="1"/>
          </p:cNvSpPr>
          <p:nvPr/>
        </p:nvSpPr>
        <p:spPr bwMode="auto">
          <a:xfrm>
            <a:off x="3071813" y="6486525"/>
            <a:ext cx="3571875" cy="571500"/>
          </a:xfrm>
          <a:prstGeom prst="rect">
            <a:avLst/>
          </a:prstGeom>
          <a:solidFill>
            <a:srgbClr val="1B6B4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4" name="Заголовок 1"/>
          <p:cNvSpPr txBox="1">
            <a:spLocks/>
          </p:cNvSpPr>
          <p:nvPr/>
        </p:nvSpPr>
        <p:spPr bwMode="auto">
          <a:xfrm>
            <a:off x="3143250" y="6557963"/>
            <a:ext cx="3286125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2" tIns="47891" rIns="95782" bIns="47891"/>
          <a:lstStyle/>
          <a:p>
            <a:pPr defTabSz="957263">
              <a:defRPr/>
            </a:pPr>
            <a:endParaRPr lang="ru-RU" sz="1300">
              <a:latin typeface="Calibri" pitchFamily="34" charset="0"/>
              <a:cs typeface="Arial" pitchFamily="34" charset="0"/>
            </a:endParaRPr>
          </a:p>
        </p:txBody>
      </p:sp>
      <p:sp>
        <p:nvSpPr>
          <p:cNvPr id="50195" name="Прямоугольник 15"/>
          <p:cNvSpPr>
            <a:spLocks noChangeArrowheads="1"/>
          </p:cNvSpPr>
          <p:nvPr/>
        </p:nvSpPr>
        <p:spPr bwMode="auto">
          <a:xfrm>
            <a:off x="6643688" y="6486525"/>
            <a:ext cx="71437" cy="571500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1035" name="Рисунок 10" descr="logo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1042988" y="6427788"/>
            <a:ext cx="12969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703263"/>
          </a:xfrm>
          <a:prstGeom prst="rect">
            <a:avLst/>
          </a:prstGeom>
          <a:solidFill>
            <a:srgbClr val="1B6B4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46238"/>
            <a:ext cx="8229600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0D3A8599-EE0E-4A98-AB29-95CFAB2AB246}" type="datetime1">
              <a:rPr lang="ru-RU"/>
              <a:pPr>
                <a:defRPr/>
              </a:pPr>
              <a:t>05.09.2022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6200"/>
            <a:ext cx="2895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7EDCFD74-4A5E-48D9-9FDD-C672E136BC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6200"/>
            <a:ext cx="2133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3EE749F-C02D-458C-905F-03A2D52C6B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0186" name="Прямоугольник 4"/>
          <p:cNvSpPr>
            <a:spLocks noChangeArrowheads="1"/>
          </p:cNvSpPr>
          <p:nvPr/>
        </p:nvSpPr>
        <p:spPr bwMode="auto">
          <a:xfrm>
            <a:off x="971550" y="0"/>
            <a:ext cx="1428750" cy="144463"/>
          </a:xfrm>
          <a:prstGeom prst="rect">
            <a:avLst/>
          </a:prstGeom>
          <a:solidFill>
            <a:srgbClr val="FFC000"/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ru-RU" sz="18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5625740"/>
            <a:ext cx="9143999" cy="143069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hangingPunct="0">
              <a:defRPr/>
            </a:pP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Докладчик: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Сорокина Инна Олеговна</a:t>
            </a:r>
          </a:p>
          <a:p>
            <a:pPr eaLnBrk="0" hangingPunct="0">
              <a:defRPr/>
            </a:pPr>
            <a:endParaRPr lang="ru-RU" sz="1800" dirty="0" smtClean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  <a:p>
            <a:pPr algn="ctr" eaLnBrk="0" hangingPunct="0">
              <a:defRPr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Руководитель департамента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по управлению муниципальным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</a:rPr>
              <a:t>имуществом</a:t>
            </a:r>
            <a:endParaRPr lang="ru-RU" sz="1800" dirty="0">
              <a:solidFill>
                <a:schemeClr val="accent2">
                  <a:lumMod val="50000"/>
                </a:schemeClr>
              </a:solidFill>
              <a:latin typeface="Arial" pitchFamily="34" charset="0"/>
            </a:endParaRPr>
          </a:p>
        </p:txBody>
      </p:sp>
      <p:pic>
        <p:nvPicPr>
          <p:cNvPr id="5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727" t="34764" b="6632"/>
          <a:stretch/>
        </p:blipFill>
        <p:spPr bwMode="auto">
          <a:xfrm rot="16200000">
            <a:off x="5848218" y="3760655"/>
            <a:ext cx="2861395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651791"/>
            <a:ext cx="9143999" cy="1225775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643" y="651792"/>
            <a:ext cx="1479069" cy="169096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5232325"/>
            <a:ext cx="5724128" cy="15559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267744" y="799974"/>
            <a:ext cx="43924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b="1" dirty="0" smtClean="0">
                <a:solidFill>
                  <a:srgbClr val="376092"/>
                </a:solidFill>
                <a:latin typeface="Georgia" panose="02040502050405020303" pitchFamily="18" charset="0"/>
              </a:rPr>
              <a:t>Администрация</a:t>
            </a:r>
            <a:r>
              <a:rPr lang="ru-RU" sz="2700" dirty="0" smtClean="0">
                <a:solidFill>
                  <a:srgbClr val="376092"/>
                </a:solidFill>
                <a:latin typeface="Georgia" panose="02040502050405020303" pitchFamily="18" charset="0"/>
              </a:rPr>
              <a:t> </a:t>
            </a:r>
          </a:p>
          <a:p>
            <a:r>
              <a:rPr lang="ru-RU" sz="2500" dirty="0" smtClean="0">
                <a:solidFill>
                  <a:srgbClr val="376092"/>
                </a:solidFill>
                <a:latin typeface="Georgia" panose="02040502050405020303" pitchFamily="18" charset="0"/>
              </a:rPr>
              <a:t>городского округа Тольятти</a:t>
            </a:r>
            <a:endParaRPr lang="ru-RU" sz="2500" dirty="0">
              <a:solidFill>
                <a:srgbClr val="376092"/>
              </a:solidFill>
              <a:latin typeface="Georgia" panose="02040502050405020303" pitchFamily="18" charset="0"/>
            </a:endParaRPr>
          </a:p>
        </p:txBody>
      </p:sp>
      <p:pic>
        <p:nvPicPr>
          <p:cNvPr id="12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1328" y="908590"/>
            <a:ext cx="1037699" cy="1301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12420" y="2469843"/>
            <a:ext cx="84810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Общественные обсуждения проекта бюджета городского округа Тольятти на </a:t>
            </a: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2023 </a:t>
            </a: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год и на плановый период </a:t>
            </a: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2024 </a:t>
            </a: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и </a:t>
            </a: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2025 </a:t>
            </a: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годов </a:t>
            </a:r>
            <a:endParaRPr lang="ru-RU" altLang="ko-KR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</a:endParaRPr>
          </a:p>
          <a:p>
            <a:pPr algn="ctr" eaLnBrk="0" hangingPunct="0">
              <a:defRPr/>
            </a:pP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Департамента </a:t>
            </a: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по </a:t>
            </a: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управлению муниципальным имуществом</a:t>
            </a:r>
          </a:p>
          <a:p>
            <a:pPr algn="ctr" eaLnBrk="0" hangingPunct="0">
              <a:defRPr/>
            </a:pP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а</a:t>
            </a:r>
            <a:r>
              <a:rPr lang="ru-RU" altLang="ko-KR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дминистрации городского </a:t>
            </a:r>
            <a:r>
              <a:rPr lang="ru-RU" altLang="ko-KR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округа Тольятти</a:t>
            </a:r>
          </a:p>
        </p:txBody>
      </p:sp>
    </p:spTree>
    <p:extLst>
      <p:ext uri="{BB962C8B-B14F-4D97-AF65-F5344CB8AC3E}">
        <p14:creationId xmlns:p14="http://schemas.microsoft.com/office/powerpoint/2010/main" xmlns="" val="103801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2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5043" y="2704443"/>
            <a:ext cx="36957" cy="4010683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47661" y="4125245"/>
            <a:ext cx="3867150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Программное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направление расходов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163 445 тыс. руб.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2022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705852" cy="2012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446088" lvl="0" indent="-446088" algn="ctr">
              <a:lnSpc>
                <a:spcPct val="80000"/>
              </a:lnSpc>
              <a:defRPr/>
            </a:pPr>
            <a:endParaRPr lang="ru-RU" sz="2400" b="1" kern="0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Предельный объем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бюджетных ассигнований на 2023 год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sz="2400" b="1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184 613 тыс. руб.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endParaRPr lang="ru-RU" sz="2400" b="1" kern="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00623" y="4179432"/>
            <a:ext cx="3867150" cy="1631216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Непрограммное направление расходов</a:t>
            </a:r>
          </a:p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21 168 тыс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. руб.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1604961" y="3127284"/>
            <a:ext cx="1352550" cy="997961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143627" y="3127284"/>
            <a:ext cx="1352550" cy="1048407"/>
          </a:xfrm>
          <a:prstGeom prst="down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0" y="6438901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3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5043" y="2704443"/>
            <a:ext cx="36957" cy="4010683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2911" y="3488525"/>
            <a:ext cx="3815189" cy="2254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31 653 тыс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</a:rPr>
              <a:t>. руб. </a:t>
            </a:r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ru-RU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на мероприятия в  рамках муниципальной программы «Развитие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органов местного самоуправления городского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округа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Тольятти 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на </a:t>
            </a: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2023-2028гг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.»</a:t>
            </a:r>
          </a:p>
          <a:p>
            <a:pPr>
              <a:buFontTx/>
              <a:buChar char="-"/>
            </a:pPr>
            <a:endParaRPr lang="ru-RU" sz="105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2022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5"/>
            <a:ext cx="8705852" cy="95410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Программное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направление </a:t>
            </a:r>
            <a:r>
              <a:rPr lang="ru-RU" b="1" dirty="0">
                <a:solidFill>
                  <a:schemeClr val="accent6">
                    <a:lumMod val="75000"/>
                  </a:schemeClr>
                </a:solidFill>
              </a:rPr>
              <a:t>расходов </a:t>
            </a:r>
            <a:endParaRPr lang="ru-RU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 163 445 тыс. руб. 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76812" y="3488525"/>
            <a:ext cx="37052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</a:rPr>
              <a:t>131 792 тыс. руб. </a:t>
            </a:r>
          </a:p>
          <a:p>
            <a:endParaRPr lang="ru-RU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на мероприятия в  рамках муниципальной программы городского округа Тольятти «Молодой семье – доступное жилье» на 2014-2025гг.</a:t>
            </a:r>
            <a:endParaRPr lang="ru-RU" sz="1800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Стрелка вниз 1"/>
          <p:cNvSpPr/>
          <p:nvPr/>
        </p:nvSpPr>
        <p:spPr>
          <a:xfrm>
            <a:off x="1643061" y="2347415"/>
            <a:ext cx="1057275" cy="7767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6200776" y="2347416"/>
            <a:ext cx="1057275" cy="7767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3584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3"/>
                </a:solidFill>
              </a:rPr>
              <a:t>4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2022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9074" y="800100"/>
            <a:ext cx="8705852" cy="101566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Муниципальная программа городского округа Тольятти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«Развитие органов местного самоуправления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городского округа Тольятти»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504966" y="1922102"/>
            <a:ext cx="8365189" cy="4516798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ru-RU" sz="1800" dirty="0" smtClean="0">
              <a:solidFill>
                <a:srgbClr val="00206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ru-RU" sz="1800" dirty="0" smtClean="0">
                <a:solidFill>
                  <a:srgbClr val="002060"/>
                </a:solidFill>
              </a:rPr>
              <a:t>Направления расходов:</a:t>
            </a:r>
          </a:p>
          <a:p>
            <a:pPr marL="342900" indent="-342900" algn="just">
              <a:buAutoNum type="arabicPeriod"/>
            </a:pPr>
            <a:r>
              <a:rPr lang="ru-RU" sz="1400" dirty="0" smtClean="0">
                <a:solidFill>
                  <a:schemeClr val="tx1"/>
                </a:solidFill>
              </a:rPr>
              <a:t>Оплата услуг по приему и переводу денежных средств физических лиц (платы) за пользование жилыми помещениями муниципального жилищного фонда (плата за наем) – </a:t>
            </a:r>
            <a:r>
              <a:rPr lang="ru-RU" sz="1400" b="1" dirty="0" smtClean="0">
                <a:solidFill>
                  <a:schemeClr val="tx1"/>
                </a:solidFill>
              </a:rPr>
              <a:t>208 </a:t>
            </a:r>
            <a:r>
              <a:rPr lang="ru-RU" sz="1400" dirty="0" smtClean="0">
                <a:solidFill>
                  <a:schemeClr val="tx1"/>
                </a:solidFill>
              </a:rPr>
              <a:t>тыс. руб.;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400" dirty="0" smtClean="0">
                <a:solidFill>
                  <a:schemeClr val="tx1"/>
                </a:solidFill>
              </a:rPr>
              <a:t>Оплата НДС от реализации муниципального имущества – </a:t>
            </a:r>
            <a:r>
              <a:rPr lang="ru-RU" sz="1400" b="1" dirty="0" smtClean="0">
                <a:solidFill>
                  <a:schemeClr val="tx1"/>
                </a:solidFill>
              </a:rPr>
              <a:t>5 154 </a:t>
            </a:r>
            <a:r>
              <a:rPr lang="ru-RU" sz="1400" dirty="0" smtClean="0">
                <a:solidFill>
                  <a:schemeClr val="tx1"/>
                </a:solidFill>
              </a:rPr>
              <a:t>тыс. руб.;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400" dirty="0" smtClean="0">
                <a:solidFill>
                  <a:schemeClr val="tx1"/>
                </a:solidFill>
              </a:rPr>
              <a:t>Инвентаризация объектов недвижимости – </a:t>
            </a:r>
            <a:r>
              <a:rPr lang="ru-RU" sz="1400" b="1" dirty="0" smtClean="0">
                <a:solidFill>
                  <a:schemeClr val="tx1"/>
                </a:solidFill>
              </a:rPr>
              <a:t>3 066 </a:t>
            </a:r>
            <a:r>
              <a:rPr lang="ru-RU" sz="1400" dirty="0" smtClean="0">
                <a:solidFill>
                  <a:schemeClr val="tx1"/>
                </a:solidFill>
              </a:rPr>
              <a:t>тыс. руб.;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400" dirty="0" smtClean="0">
                <a:solidFill>
                  <a:schemeClr val="tx1"/>
                </a:solidFill>
              </a:rPr>
              <a:t>Оценка муниципальной собственности – </a:t>
            </a:r>
            <a:r>
              <a:rPr lang="ru-RU" sz="1400" b="1" dirty="0" smtClean="0">
                <a:solidFill>
                  <a:schemeClr val="tx1"/>
                </a:solidFill>
              </a:rPr>
              <a:t>907 </a:t>
            </a:r>
            <a:r>
              <a:rPr lang="ru-RU" sz="1400" dirty="0" smtClean="0">
                <a:solidFill>
                  <a:schemeClr val="tx1"/>
                </a:solidFill>
              </a:rPr>
              <a:t>тыс. руб.;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400" dirty="0" smtClean="0">
                <a:solidFill>
                  <a:schemeClr val="tx1"/>
                </a:solidFill>
              </a:rPr>
              <a:t>Оплата за нотариальные услуги  –  </a:t>
            </a:r>
            <a:r>
              <a:rPr lang="ru-RU" sz="1400" b="1" dirty="0" smtClean="0">
                <a:solidFill>
                  <a:schemeClr val="tx1"/>
                </a:solidFill>
              </a:rPr>
              <a:t>107</a:t>
            </a:r>
            <a:r>
              <a:rPr lang="ru-RU" sz="1400" dirty="0" smtClean="0">
                <a:solidFill>
                  <a:schemeClr val="tx1"/>
                </a:solidFill>
              </a:rPr>
              <a:t> тыс. руб.;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Оплата взносов на капитальный ремонт общего имущества в многоквартирных домов в доле муниципальной собственности</a:t>
            </a:r>
            <a:r>
              <a:rPr lang="ru-RU" sz="1400" dirty="0" smtClean="0">
                <a:solidFill>
                  <a:schemeClr val="tx1"/>
                </a:solidFill>
              </a:rPr>
              <a:t> – </a:t>
            </a:r>
            <a:r>
              <a:rPr lang="ru-RU" sz="1400" b="1" dirty="0" smtClean="0">
                <a:solidFill>
                  <a:schemeClr val="tx1"/>
                </a:solidFill>
              </a:rPr>
              <a:t>20 469</a:t>
            </a:r>
            <a:r>
              <a:rPr lang="ru-RU" sz="1400" dirty="0" smtClean="0">
                <a:solidFill>
                  <a:schemeClr val="tx1"/>
                </a:solidFill>
              </a:rPr>
              <a:t> тыс. руб.;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400" dirty="0" smtClean="0">
                <a:solidFill>
                  <a:schemeClr val="tx1"/>
                </a:solidFill>
              </a:rPr>
              <a:t>Оплата содержания и коммунальных услуг 78 временно свободных жилых помещений муниципального жилищного фонда социального </a:t>
            </a:r>
            <a:r>
              <a:rPr lang="ru-RU" sz="1400" dirty="0">
                <a:solidFill>
                  <a:schemeClr val="tx1"/>
                </a:solidFill>
              </a:rPr>
              <a:t>использования</a:t>
            </a:r>
            <a:r>
              <a:rPr lang="ru-RU" sz="1400" dirty="0" smtClean="0">
                <a:solidFill>
                  <a:schemeClr val="tx1"/>
                </a:solidFill>
              </a:rPr>
              <a:t> – </a:t>
            </a:r>
            <a:r>
              <a:rPr lang="ru-RU" sz="1400" b="1" dirty="0" smtClean="0">
                <a:solidFill>
                  <a:schemeClr val="tx1"/>
                </a:solidFill>
              </a:rPr>
              <a:t>1 510</a:t>
            </a:r>
            <a:r>
              <a:rPr lang="ru-RU" sz="1400" dirty="0" smtClean="0">
                <a:solidFill>
                  <a:schemeClr val="tx1"/>
                </a:solidFill>
              </a:rPr>
              <a:t> тыс. руб.;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Расходы по твердым коммунальным отходам</a:t>
            </a:r>
            <a:r>
              <a:rPr lang="ru-RU" sz="1400" dirty="0" smtClean="0">
                <a:solidFill>
                  <a:schemeClr val="tx1"/>
                </a:solidFill>
              </a:rPr>
              <a:t> – </a:t>
            </a:r>
            <a:r>
              <a:rPr lang="ru-RU" sz="1400" b="1" dirty="0" smtClean="0">
                <a:solidFill>
                  <a:schemeClr val="tx1"/>
                </a:solidFill>
              </a:rPr>
              <a:t>135</a:t>
            </a:r>
            <a:r>
              <a:rPr lang="ru-RU" sz="1400" dirty="0" smtClean="0">
                <a:solidFill>
                  <a:schemeClr val="tx1"/>
                </a:solidFill>
              </a:rPr>
              <a:t> тыс. руб.;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ru-RU" sz="1400" dirty="0">
                <a:solidFill>
                  <a:schemeClr val="tx1"/>
                </a:solidFill>
              </a:rPr>
              <a:t>Оказание услуг по вскрытию дверей и установке дверных замков на входные </a:t>
            </a:r>
            <a:r>
              <a:rPr lang="ru-RU" sz="1400" dirty="0" smtClean="0">
                <a:solidFill>
                  <a:schemeClr val="tx1"/>
                </a:solidFill>
              </a:rPr>
              <a:t>двери        </a:t>
            </a:r>
            <a:r>
              <a:rPr lang="ru-RU" sz="1400" dirty="0">
                <a:solidFill>
                  <a:schemeClr val="tx1"/>
                </a:solidFill>
              </a:rPr>
              <a:t>– </a:t>
            </a:r>
            <a:r>
              <a:rPr lang="ru-RU" sz="1400" b="1" dirty="0" smtClean="0">
                <a:solidFill>
                  <a:schemeClr val="tx1"/>
                </a:solidFill>
              </a:rPr>
              <a:t>97</a:t>
            </a:r>
            <a:r>
              <a:rPr lang="ru-RU" sz="1400" dirty="0" smtClean="0">
                <a:solidFill>
                  <a:schemeClr val="tx1"/>
                </a:solidFill>
              </a:rPr>
              <a:t> тыс</a:t>
            </a:r>
            <a:r>
              <a:rPr lang="ru-RU" sz="1400" dirty="0">
                <a:solidFill>
                  <a:schemeClr val="tx1"/>
                </a:solidFill>
              </a:rPr>
              <a:t>. руб</a:t>
            </a:r>
            <a:r>
              <a:rPr lang="ru-RU" sz="14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1800" dirty="0" smtClean="0">
                <a:solidFill>
                  <a:srgbClr val="002060"/>
                </a:solidFill>
              </a:rPr>
              <a:t>Итого: </a:t>
            </a:r>
            <a:r>
              <a:rPr lang="ru-RU" sz="1800" b="1" dirty="0" smtClean="0">
                <a:solidFill>
                  <a:srgbClr val="002060"/>
                </a:solidFill>
              </a:rPr>
              <a:t>31 653</a:t>
            </a:r>
            <a:r>
              <a:rPr lang="ru-RU" sz="1800" dirty="0" smtClean="0">
                <a:solidFill>
                  <a:srgbClr val="002060"/>
                </a:solidFill>
              </a:rPr>
              <a:t> тыс. руб.</a:t>
            </a:r>
          </a:p>
          <a:p>
            <a:endParaRPr lang="ru-RU" sz="1400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1326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5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2022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4304" y="1314450"/>
            <a:ext cx="8705852" cy="132343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Муниципальная программа городского округа Тольятти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 «Молодой семье  - доступное жилье» на 2014-2025 годы»,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утверждена постановлением мэрии городского округа Тольятти </a:t>
            </a:r>
          </a:p>
          <a:p>
            <a:pPr lvl="0" algn="ctr"/>
            <a:r>
              <a:rPr lang="ru-RU" sz="2000" dirty="0" smtClean="0">
                <a:solidFill>
                  <a:schemeClr val="accent6">
                    <a:lumMod val="75000"/>
                  </a:schemeClr>
                </a:solidFill>
              </a:rPr>
              <a:t>от 11.10.2013 № 3155-п/1</a:t>
            </a:r>
            <a:endParaRPr lang="ru-RU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38225" y="3042401"/>
            <a:ext cx="7286625" cy="296031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ru-RU" sz="1800" dirty="0" smtClean="0">
                <a:solidFill>
                  <a:schemeClr val="tx1"/>
                </a:solidFill>
              </a:rPr>
              <a:t>      </a:t>
            </a:r>
            <a:r>
              <a:rPr lang="ru-RU" sz="1800" dirty="0">
                <a:solidFill>
                  <a:schemeClr val="tx1"/>
                </a:solidFill>
              </a:rPr>
              <a:t>За счет софинансирования из бюджета городского округа в сумме </a:t>
            </a:r>
            <a:r>
              <a:rPr lang="ru-RU" sz="2000" b="1" dirty="0" smtClean="0">
                <a:solidFill>
                  <a:schemeClr val="tx1"/>
                </a:solidFill>
              </a:rPr>
              <a:t>131 792 </a:t>
            </a:r>
            <a:r>
              <a:rPr lang="ru-RU" sz="1800" dirty="0" smtClean="0">
                <a:solidFill>
                  <a:schemeClr val="tx1"/>
                </a:solidFill>
              </a:rPr>
              <a:t>тыс. руб</a:t>
            </a:r>
            <a:r>
              <a:rPr lang="ru-RU" sz="1800" dirty="0">
                <a:solidFill>
                  <a:schemeClr val="tx1"/>
                </a:solidFill>
              </a:rPr>
              <a:t>. планируется обеспечить </a:t>
            </a:r>
            <a:r>
              <a:rPr lang="ru-RU" sz="1800" dirty="0" smtClean="0">
                <a:solidFill>
                  <a:schemeClr val="tx1"/>
                </a:solidFill>
              </a:rPr>
              <a:t>жильем         в 2023 году 372 молодые семьи </a:t>
            </a:r>
            <a:r>
              <a:rPr lang="ru-RU" sz="1800" dirty="0">
                <a:solidFill>
                  <a:schemeClr val="tx1"/>
                </a:solidFill>
              </a:rPr>
              <a:t>по списку </a:t>
            </a:r>
            <a:r>
              <a:rPr lang="ru-RU" sz="1800" dirty="0" smtClean="0">
                <a:solidFill>
                  <a:schemeClr val="tx1"/>
                </a:solidFill>
              </a:rPr>
              <a:t>участников </a:t>
            </a:r>
            <a:r>
              <a:rPr lang="ru-RU" sz="1800" dirty="0">
                <a:solidFill>
                  <a:schemeClr val="tx1"/>
                </a:solidFill>
              </a:rPr>
              <a:t>подпрограммы </a:t>
            </a:r>
            <a:r>
              <a:rPr lang="ru-RU" sz="1800" dirty="0" smtClean="0">
                <a:solidFill>
                  <a:schemeClr val="tx1"/>
                </a:solidFill>
              </a:rPr>
              <a:t>«Молодой </a:t>
            </a:r>
            <a:r>
              <a:rPr lang="ru-RU" sz="1800" dirty="0">
                <a:solidFill>
                  <a:schemeClr val="tx1"/>
                </a:solidFill>
              </a:rPr>
              <a:t>семье - доступное </a:t>
            </a:r>
            <a:r>
              <a:rPr lang="ru-RU" sz="1800" dirty="0" smtClean="0">
                <a:solidFill>
                  <a:schemeClr val="tx1"/>
                </a:solidFill>
              </a:rPr>
              <a:t>жилье».</a:t>
            </a:r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5637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>
                <a:solidFill>
                  <a:schemeClr val="accent3"/>
                </a:solidFill>
              </a:rPr>
              <a:t>6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2022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9074" y="933450"/>
            <a:ext cx="8705852" cy="83099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Непрограммное направление </a:t>
            </a: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</a:rPr>
              <a:t>расходов </a:t>
            </a:r>
            <a:endParaRPr lang="ru-RU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>    21 168 тыс. руб. </a:t>
            </a:r>
            <a:endParaRPr lang="ru-RU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50627" y="2183643"/>
            <a:ext cx="7877814" cy="3643952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/>
            <a:endParaRPr lang="ru-RU" sz="1400" dirty="0" smtClean="0">
              <a:solidFill>
                <a:schemeClr val="accent6"/>
              </a:solidFill>
            </a:endParaRPr>
          </a:p>
          <a:p>
            <a:pPr marL="457200" lvl="0" indent="-457200">
              <a:buAutoNum type="arabicPeriod"/>
            </a:pPr>
            <a:r>
              <a:rPr lang="ru-RU" sz="1800" dirty="0" smtClean="0">
                <a:solidFill>
                  <a:schemeClr val="tx1"/>
                </a:solidFill>
              </a:rPr>
              <a:t>Расходы по оплате НДС с договоров аренды, заключенных с  физическими лицами – </a:t>
            </a:r>
            <a:r>
              <a:rPr lang="ru-RU" sz="1800" b="1" dirty="0" smtClean="0">
                <a:solidFill>
                  <a:schemeClr val="tx1"/>
                </a:solidFill>
              </a:rPr>
              <a:t>321</a:t>
            </a:r>
            <a:r>
              <a:rPr lang="ru-RU" sz="1800" dirty="0" smtClean="0">
                <a:solidFill>
                  <a:schemeClr val="tx1"/>
                </a:solidFill>
              </a:rPr>
              <a:t> тыс. руб.;</a:t>
            </a:r>
          </a:p>
          <a:p>
            <a:pPr marL="457200" lvl="0" indent="-457200">
              <a:buAutoNum type="arabicPeriod"/>
            </a:pPr>
            <a:endParaRPr lang="ru-RU" sz="1800" dirty="0" smtClean="0">
              <a:solidFill>
                <a:schemeClr val="tx1"/>
              </a:solidFill>
            </a:endParaRPr>
          </a:p>
          <a:p>
            <a:pPr lvl="0" algn="just"/>
            <a:r>
              <a:rPr lang="ru-RU" sz="1800" dirty="0">
                <a:solidFill>
                  <a:schemeClr val="tx1"/>
                </a:solidFill>
              </a:rPr>
              <a:t>2</a:t>
            </a:r>
            <a:r>
              <a:rPr lang="ru-RU" sz="1800" dirty="0" smtClean="0">
                <a:solidFill>
                  <a:schemeClr val="tx1"/>
                </a:solidFill>
              </a:rPr>
              <a:t>.    Расходы на исполнение </a:t>
            </a:r>
            <a:r>
              <a:rPr lang="ru-RU" sz="1800" dirty="0">
                <a:solidFill>
                  <a:schemeClr val="tx1"/>
                </a:solidFill>
              </a:rPr>
              <a:t>судебных </a:t>
            </a:r>
            <a:r>
              <a:rPr lang="ru-RU" sz="1800" dirty="0" smtClean="0">
                <a:solidFill>
                  <a:schemeClr val="tx1"/>
                </a:solidFill>
              </a:rPr>
              <a:t>актов – </a:t>
            </a:r>
            <a:r>
              <a:rPr lang="ru-RU" sz="1800" b="1" dirty="0" smtClean="0">
                <a:solidFill>
                  <a:schemeClr val="tx1"/>
                </a:solidFill>
              </a:rPr>
              <a:t>800 </a:t>
            </a:r>
            <a:r>
              <a:rPr lang="ru-RU" sz="1800" dirty="0" smtClean="0">
                <a:solidFill>
                  <a:schemeClr val="tx1"/>
                </a:solidFill>
              </a:rPr>
              <a:t>тыс. руб.;</a:t>
            </a:r>
          </a:p>
          <a:p>
            <a:pPr lvl="0" algn="just"/>
            <a:endParaRPr lang="ru-RU" sz="1800" dirty="0" smtClean="0">
              <a:solidFill>
                <a:schemeClr val="tx1"/>
              </a:solidFill>
            </a:endParaRPr>
          </a:p>
          <a:p>
            <a:pPr lvl="0" algn="just"/>
            <a:r>
              <a:rPr lang="ru-RU" sz="1800" dirty="0" smtClean="0">
                <a:solidFill>
                  <a:schemeClr val="tx1"/>
                </a:solidFill>
              </a:rPr>
              <a:t>3. </a:t>
            </a:r>
            <a:r>
              <a:rPr lang="ru-RU" sz="1800" dirty="0" smtClean="0">
                <a:solidFill>
                  <a:schemeClr val="tx1"/>
                </a:solidFill>
              </a:rPr>
              <a:t>Дополнительные средства местного бюджета на реализацию </a:t>
            </a:r>
            <a:r>
              <a:rPr lang="ru-RU" sz="1800" dirty="0">
                <a:solidFill>
                  <a:schemeClr val="tx1"/>
                </a:solidFill>
              </a:rPr>
              <a:t>переданных государственных </a:t>
            </a:r>
            <a:r>
              <a:rPr lang="ru-RU" sz="1800" dirty="0" smtClean="0">
                <a:solidFill>
                  <a:schemeClr val="tx1"/>
                </a:solidFill>
              </a:rPr>
              <a:t>полномочий по </a:t>
            </a:r>
            <a:r>
              <a:rPr lang="ru-RU" sz="1800" dirty="0">
                <a:solidFill>
                  <a:schemeClr val="tx1"/>
                </a:solidFill>
              </a:rPr>
              <a:t>обеспечению жильем </a:t>
            </a:r>
            <a:r>
              <a:rPr lang="ru-RU" sz="1800" dirty="0" smtClean="0">
                <a:solidFill>
                  <a:schemeClr val="tx1"/>
                </a:solidFill>
              </a:rPr>
              <a:t>детей-сирот– </a:t>
            </a:r>
            <a:r>
              <a:rPr lang="ru-RU" sz="1800" b="1" dirty="0" smtClean="0">
                <a:solidFill>
                  <a:schemeClr val="tx1"/>
                </a:solidFill>
              </a:rPr>
              <a:t>20 047 </a:t>
            </a:r>
            <a:r>
              <a:rPr lang="ru-RU" sz="1800" dirty="0" smtClean="0">
                <a:solidFill>
                  <a:schemeClr val="tx1"/>
                </a:solidFill>
              </a:rPr>
              <a:t>тыс. руб.</a:t>
            </a:r>
            <a:endParaRPr lang="ru-RU" sz="2000" dirty="0">
              <a:solidFill>
                <a:schemeClr val="tx1"/>
              </a:solidFill>
            </a:endParaRPr>
          </a:p>
          <a:p>
            <a:pPr lvl="0"/>
            <a:endParaRPr lang="ru-RU" sz="2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3877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4"/>
          <p:cNvSpPr>
            <a:spLocks noChangeArrowheads="1"/>
          </p:cNvSpPr>
          <p:nvPr/>
        </p:nvSpPr>
        <p:spPr bwMode="auto">
          <a:xfrm>
            <a:off x="7258051" y="6438900"/>
            <a:ext cx="1885950" cy="27622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95782" tIns="47891" rIns="95782" bIns="47891" anchor="ctr"/>
          <a:lstStyle/>
          <a:p>
            <a:pPr algn="ctr" defTabSz="957263">
              <a:defRPr/>
            </a:pPr>
            <a:endParaRPr lang="en-US" sz="1900">
              <a:solidFill>
                <a:srgbClr val="FFFF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accent3"/>
                </a:solidFill>
              </a:rPr>
              <a:t>7</a:t>
            </a:r>
            <a:endParaRPr lang="ru-RU" dirty="0">
              <a:solidFill>
                <a:schemeClr val="accent3"/>
              </a:solidFill>
            </a:endParaRP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0"/>
            <a:ext cx="9144000" cy="8001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180000" tIns="108000" rIns="91440" bIns="45720" numCol="1" anchor="ctr" anchorCtr="0" compatLnSpc="1">
            <a:prstTxWarp prst="textNoShape">
              <a:avLst/>
            </a:prstTxWarp>
          </a:bodyPr>
          <a:lstStyle/>
          <a:p>
            <a:pPr marL="446088" marR="0" lvl="0" indent="-446088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kern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Департамент по управлению муниципальным имуществом  </a:t>
            </a:r>
            <a:endParaRPr kumimoji="0" lang="ru-RU" sz="20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535043" y="2704443"/>
            <a:ext cx="36957" cy="4010683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52422" y="3304011"/>
            <a:ext cx="3867150" cy="169277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2024 год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 184 613 тыс. руб.</a:t>
            </a:r>
          </a:p>
          <a:p>
            <a:pPr algn="ctr"/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7" name="Подзаголовок 2"/>
          <p:cNvSpPr>
            <a:spLocks/>
          </p:cNvSpPr>
          <p:nvPr/>
        </p:nvSpPr>
        <p:spPr bwMode="auto">
          <a:xfrm>
            <a:off x="7143750" y="6715126"/>
            <a:ext cx="2019301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1800" b="1" dirty="0">
                <a:solidFill>
                  <a:schemeClr val="accent2">
                    <a:lumMod val="50000"/>
                  </a:schemeClr>
                </a:solidFill>
                <a:latin typeface="Helios"/>
              </a:rPr>
              <a:t>ТОЛЬЯТТИ </a:t>
            </a:r>
            <a:r>
              <a:rPr lang="ru-RU" sz="1800" b="1" dirty="0" smtClean="0">
                <a:solidFill>
                  <a:schemeClr val="accent2">
                    <a:lumMod val="50000"/>
                  </a:schemeClr>
                </a:solidFill>
                <a:latin typeface="Helios"/>
              </a:rPr>
              <a:t>2022</a:t>
            </a:r>
            <a:endParaRPr lang="ru-RU" sz="1800" b="1" dirty="0">
              <a:solidFill>
                <a:schemeClr val="accent2">
                  <a:lumMod val="50000"/>
                </a:schemeClr>
              </a:solidFill>
              <a:latin typeface="Helio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5736" y="1114424"/>
            <a:ext cx="8620126" cy="159001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marL="446088" lvl="0" indent="-446088" algn="ctr">
              <a:lnSpc>
                <a:spcPct val="80000"/>
              </a:lnSpc>
              <a:defRPr/>
            </a:pPr>
            <a:endParaRPr lang="ru-RU" kern="0" dirty="0" smtClean="0">
              <a:solidFill>
                <a:schemeClr val="accent2">
                  <a:lumMod val="75000"/>
                </a:schemeClr>
              </a:solidFill>
              <a:effectLst>
                <a:outerShdw dist="38100" dir="2700000" sx="1000" sy="1000" algn="tl">
                  <a:srgbClr val="000000"/>
                </a:outerShdw>
              </a:effectLst>
            </a:endParaRP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dist="38100" dir="2700000" sx="1000" sy="1000" algn="tl">
                    <a:srgbClr val="000000"/>
                  </a:outerShdw>
                </a:effectLst>
              </a:rPr>
              <a:t>Предельный объем </a:t>
            </a:r>
          </a:p>
          <a:p>
            <a:pPr marL="446088" lvl="0" indent="-446088" algn="ctr">
              <a:lnSpc>
                <a:spcPct val="80000"/>
              </a:lnSpc>
              <a:defRPr/>
            </a:pPr>
            <a:r>
              <a:rPr lang="ru-RU" kern="0" dirty="0" smtClean="0">
                <a:solidFill>
                  <a:schemeClr val="accent2">
                    <a:lumMod val="75000"/>
                  </a:schemeClr>
                </a:solidFill>
                <a:effectLst>
                  <a:outerShdw dist="38100" dir="2700000" sx="1000" sy="1000" algn="tl">
                    <a:srgbClr val="000000"/>
                  </a:outerShdw>
                </a:effectLst>
              </a:rPr>
              <a:t>бюджетных ассигнований на плановый период</a:t>
            </a:r>
            <a:endParaRPr lang="ru-RU" sz="2400" kern="0" dirty="0">
              <a:solidFill>
                <a:schemeClr val="accent6">
                  <a:lumMod val="75000"/>
                </a:schemeClr>
              </a:solidFill>
              <a:effectLst>
                <a:outerShdw dist="38100" dir="2700000" sx="1000" sy="1000" algn="tl">
                  <a:srgbClr val="000000"/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62537" y="2780791"/>
            <a:ext cx="3743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108000" algn="just">
              <a:buFontTx/>
              <a:buChar char="-"/>
            </a:pPr>
            <a:endParaRPr lang="ru-RU" sz="1400" b="1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  <a:p>
            <a:pPr marL="108000" indent="-108000" algn="just">
              <a:buFontTx/>
              <a:buChar char="-"/>
            </a:pPr>
            <a:endParaRPr lang="ru-RU" sz="1400" dirty="0" smtClean="0">
              <a:solidFill>
                <a:schemeClr val="accent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52987" y="3317698"/>
            <a:ext cx="3867150" cy="169277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2025 год</a:t>
            </a:r>
          </a:p>
          <a:p>
            <a:pPr algn="ctr"/>
            <a:endParaRPr lang="ru-RU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  184 613 тыс</a:t>
            </a:r>
            <a:r>
              <a:rPr lang="ru-RU" sz="2000" b="1" dirty="0">
                <a:solidFill>
                  <a:schemeClr val="accent6">
                    <a:lumMod val="50000"/>
                  </a:schemeClr>
                </a:solidFill>
              </a:rPr>
              <a:t>. руб</a:t>
            </a:r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ru-RU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802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5232325"/>
            <a:ext cx="9143999" cy="1824113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3727" t="34764" b="6632"/>
          <a:stretch/>
        </p:blipFill>
        <p:spPr bwMode="auto">
          <a:xfrm rot="16200000">
            <a:off x="5848218" y="3760655"/>
            <a:ext cx="2861395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41690" y="2182269"/>
            <a:ext cx="860619" cy="1079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763688" y="3544046"/>
            <a:ext cx="5616624" cy="601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376092"/>
                </a:solidFill>
                <a:latin typeface="Georgia" panose="02040502050405020303" pitchFamily="18" charset="0"/>
              </a:rPr>
              <a:t>Благодарим за внимание!</a:t>
            </a:r>
            <a:endParaRPr lang="ru-RU" sz="3200" dirty="0">
              <a:solidFill>
                <a:srgbClr val="376092"/>
              </a:solidFill>
              <a:latin typeface="Georgia" panose="02040502050405020303" pitchFamily="18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652120" y="2635868"/>
            <a:ext cx="3491880" cy="0"/>
          </a:xfrm>
          <a:prstGeom prst="line">
            <a:avLst/>
          </a:prstGeom>
          <a:ln w="28575">
            <a:solidFill>
              <a:srgbClr val="376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0" y="2635868"/>
            <a:ext cx="3491880" cy="0"/>
          </a:xfrm>
          <a:prstGeom prst="line">
            <a:avLst/>
          </a:prstGeom>
          <a:ln w="28575">
            <a:solidFill>
              <a:srgbClr val="376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6993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15889</TotalTime>
  <Words>511</Words>
  <Application>Microsoft Office PowerPoint</Application>
  <PresentationFormat>Произвольный</PresentationFormat>
  <Paragraphs>89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litvinova</dc:creator>
  <cp:lastModifiedBy>nadegda</cp:lastModifiedBy>
  <cp:revision>1652</cp:revision>
  <cp:lastPrinted>2022-09-03T05:03:22Z</cp:lastPrinted>
  <dcterms:created xsi:type="dcterms:W3CDTF">2009-10-28T17:01:45Z</dcterms:created>
  <dcterms:modified xsi:type="dcterms:W3CDTF">2022-09-05T10:43:12Z</dcterms:modified>
</cp:coreProperties>
</file>