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8" r:id="rId2"/>
    <p:sldId id="505" r:id="rId3"/>
    <p:sldId id="512" r:id="rId4"/>
    <p:sldId id="520" r:id="rId5"/>
    <p:sldId id="513" r:id="rId6"/>
    <p:sldId id="515" r:id="rId7"/>
    <p:sldId id="517" r:id="rId8"/>
    <p:sldId id="519" r:id="rId9"/>
  </p:sldIdLst>
  <p:sldSz cx="9144000" cy="7056438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>
        <p:scale>
          <a:sx n="70" d="100"/>
          <a:sy n="70" d="100"/>
        </p:scale>
        <p:origin x="-1152" y="-696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96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6125"/>
            <a:ext cx="48275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6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996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05.09.2022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625740"/>
            <a:ext cx="9143999" cy="143069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Сорокина Инна Олеговна</a:t>
            </a:r>
          </a:p>
          <a:p>
            <a:pPr eaLnBrk="0" hangingPunct="0"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имуществом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1791"/>
            <a:ext cx="9143999" cy="1225775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51792"/>
            <a:ext cx="1479069" cy="169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232325"/>
            <a:ext cx="5724128" cy="1555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99974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28" y="908590"/>
            <a:ext cx="1037699" cy="13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420" y="2469843"/>
            <a:ext cx="84810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проекта бюджета городского округа Тольятти на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2023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2024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2025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</a:t>
            </a:r>
            <a:endParaRPr lang="ru-RU" altLang="ko-KR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Департамента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управлению муниципальным имуществом</a:t>
            </a:r>
          </a:p>
          <a:p>
            <a:pPr algn="ctr"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дминистрации городского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xmlns="" val="1038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163 445 тыс.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2022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2023 год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184 613 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21 168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0" y="6438901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1" y="3488525"/>
            <a:ext cx="3815189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31 653 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органов местного самоуправления городского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округа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Тольятти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2023-2028гг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2022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163 445 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131 792 тыс. руб. 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2014-2025гг.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347415"/>
            <a:ext cx="1057275" cy="776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347416"/>
            <a:ext cx="1057275" cy="776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2022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800100"/>
            <a:ext cx="8705852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городского округа Тольятти»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4966" y="1922102"/>
            <a:ext cx="8365189" cy="451679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Направления расходов: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Оплата услуг по приему и переводу денежных средств физических лиц (платы) за пользование жилыми помещениями муниципального жилищного фонда (плата за наем) – </a:t>
            </a:r>
            <a:r>
              <a:rPr lang="ru-RU" sz="1400" b="1" dirty="0" smtClean="0">
                <a:solidFill>
                  <a:schemeClr val="tx1"/>
                </a:solidFill>
              </a:rPr>
              <a:t>208 </a:t>
            </a:r>
            <a:r>
              <a:rPr lang="ru-RU" sz="14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Оплата НДС от реализации муниципального имущества – </a:t>
            </a:r>
            <a:r>
              <a:rPr lang="ru-RU" sz="1400" b="1" dirty="0" smtClean="0">
                <a:solidFill>
                  <a:schemeClr val="tx1"/>
                </a:solidFill>
              </a:rPr>
              <a:t>5 154 </a:t>
            </a:r>
            <a:r>
              <a:rPr lang="ru-RU" sz="14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Инвентаризация объектов недвижимости – </a:t>
            </a:r>
            <a:r>
              <a:rPr lang="ru-RU" sz="1400" b="1" dirty="0" smtClean="0">
                <a:solidFill>
                  <a:schemeClr val="tx1"/>
                </a:solidFill>
              </a:rPr>
              <a:t>3 066 </a:t>
            </a:r>
            <a:r>
              <a:rPr lang="ru-RU" sz="14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Оценка муниципальной собственности – </a:t>
            </a:r>
            <a:r>
              <a:rPr lang="ru-RU" sz="1400" b="1" dirty="0" smtClean="0">
                <a:solidFill>
                  <a:schemeClr val="tx1"/>
                </a:solidFill>
              </a:rPr>
              <a:t>907 </a:t>
            </a:r>
            <a:r>
              <a:rPr lang="ru-RU" sz="14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Оплата за нотариальные услуги  –  </a:t>
            </a:r>
            <a:r>
              <a:rPr lang="ru-RU" sz="1400" b="1" dirty="0" smtClean="0">
                <a:solidFill>
                  <a:schemeClr val="tx1"/>
                </a:solidFill>
              </a:rPr>
              <a:t>107</a:t>
            </a:r>
            <a:r>
              <a:rPr lang="ru-RU" sz="14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Оплата взносов на капитальный ремонт общего имущества в многоквартирных домов в доле муниципальной собственности</a:t>
            </a:r>
            <a:r>
              <a:rPr lang="ru-RU" sz="1400" dirty="0" smtClean="0">
                <a:solidFill>
                  <a:schemeClr val="tx1"/>
                </a:solidFill>
              </a:rPr>
              <a:t> – </a:t>
            </a:r>
            <a:r>
              <a:rPr lang="ru-RU" sz="1400" b="1" dirty="0" smtClean="0">
                <a:solidFill>
                  <a:schemeClr val="tx1"/>
                </a:solidFill>
              </a:rPr>
              <a:t>20 469</a:t>
            </a:r>
            <a:r>
              <a:rPr lang="ru-RU" sz="14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Оплата содержания и коммунальных услуг 78 временно свободных жилых помещений муниципального жилищного фонда социального </a:t>
            </a:r>
            <a:r>
              <a:rPr lang="ru-RU" sz="1400" dirty="0">
                <a:solidFill>
                  <a:schemeClr val="tx1"/>
                </a:solidFill>
              </a:rPr>
              <a:t>использования</a:t>
            </a:r>
            <a:r>
              <a:rPr lang="ru-RU" sz="1400" dirty="0" smtClean="0">
                <a:solidFill>
                  <a:schemeClr val="tx1"/>
                </a:solidFill>
              </a:rPr>
              <a:t> – </a:t>
            </a:r>
            <a:r>
              <a:rPr lang="ru-RU" sz="1400" b="1" dirty="0" smtClean="0">
                <a:solidFill>
                  <a:schemeClr val="tx1"/>
                </a:solidFill>
              </a:rPr>
              <a:t>1 510</a:t>
            </a:r>
            <a:r>
              <a:rPr lang="ru-RU" sz="14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Расходы по твердым коммунальным отходам</a:t>
            </a:r>
            <a:r>
              <a:rPr lang="ru-RU" sz="1400" dirty="0" smtClean="0">
                <a:solidFill>
                  <a:schemeClr val="tx1"/>
                </a:solidFill>
              </a:rPr>
              <a:t> – </a:t>
            </a:r>
            <a:r>
              <a:rPr lang="ru-RU" sz="1400" b="1" dirty="0" smtClean="0">
                <a:solidFill>
                  <a:schemeClr val="tx1"/>
                </a:solidFill>
              </a:rPr>
              <a:t>135</a:t>
            </a:r>
            <a:r>
              <a:rPr lang="ru-RU" sz="14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Оказание услуг по вскрытию дверей и установке дверных замков на входные </a:t>
            </a:r>
            <a:r>
              <a:rPr lang="ru-RU" sz="1400" dirty="0" smtClean="0">
                <a:solidFill>
                  <a:schemeClr val="tx1"/>
                </a:solidFill>
              </a:rPr>
              <a:t>двери        </a:t>
            </a:r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b="1" dirty="0" smtClean="0">
                <a:solidFill>
                  <a:schemeClr val="tx1"/>
                </a:solidFill>
              </a:rPr>
              <a:t>97</a:t>
            </a:r>
            <a:r>
              <a:rPr lang="ru-RU" sz="1400" dirty="0" smtClean="0">
                <a:solidFill>
                  <a:schemeClr val="tx1"/>
                </a:solidFill>
              </a:rPr>
              <a:t> тыс</a:t>
            </a:r>
            <a:r>
              <a:rPr lang="ru-RU" sz="1400" dirty="0">
                <a:solidFill>
                  <a:schemeClr val="tx1"/>
                </a:solidFill>
              </a:rPr>
              <a:t>. руб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Итого: </a:t>
            </a:r>
            <a:r>
              <a:rPr lang="ru-RU" sz="1800" b="1" dirty="0" smtClean="0">
                <a:solidFill>
                  <a:srgbClr val="002060"/>
                </a:solidFill>
              </a:rPr>
              <a:t>31 653</a:t>
            </a:r>
            <a:r>
              <a:rPr lang="ru-RU" sz="1800" dirty="0" smtClean="0">
                <a:solidFill>
                  <a:srgbClr val="002060"/>
                </a:solidFill>
              </a:rPr>
              <a:t> тыс. руб.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2022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«Молодой семье  - доступное жилье» на 2014-2025 годы»,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042401"/>
            <a:ext cx="7286625" cy="296031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sz="1800" dirty="0">
                <a:solidFill>
                  <a:schemeClr val="tx1"/>
                </a:solidFill>
              </a:rPr>
              <a:t>За счет софинансирования из бюджета городского округа в сумме </a:t>
            </a:r>
            <a:r>
              <a:rPr lang="ru-RU" sz="2000" b="1" dirty="0" smtClean="0">
                <a:solidFill>
                  <a:schemeClr val="tx1"/>
                </a:solidFill>
              </a:rPr>
              <a:t>131 792 </a:t>
            </a:r>
            <a:r>
              <a:rPr lang="ru-RU" sz="1800" dirty="0" smtClean="0">
                <a:solidFill>
                  <a:schemeClr val="tx1"/>
                </a:solidFill>
              </a:rPr>
              <a:t>тыс. руб</a:t>
            </a:r>
            <a:r>
              <a:rPr lang="ru-RU" sz="1800" dirty="0">
                <a:solidFill>
                  <a:schemeClr val="tx1"/>
                </a:solidFill>
              </a:rPr>
              <a:t>. планируется обеспечить </a:t>
            </a:r>
            <a:r>
              <a:rPr lang="ru-RU" sz="1800" dirty="0" smtClean="0">
                <a:solidFill>
                  <a:schemeClr val="tx1"/>
                </a:solidFill>
              </a:rPr>
              <a:t>жильем         в 2023 году 372 молодые семьи </a:t>
            </a:r>
            <a:r>
              <a:rPr lang="ru-RU" sz="1800" dirty="0">
                <a:solidFill>
                  <a:schemeClr val="tx1"/>
                </a:solidFill>
              </a:rPr>
              <a:t>по списку </a:t>
            </a:r>
            <a:r>
              <a:rPr lang="ru-RU" sz="1800" dirty="0" smtClean="0">
                <a:solidFill>
                  <a:schemeClr val="tx1"/>
                </a:solidFill>
              </a:rPr>
              <a:t>участников </a:t>
            </a:r>
            <a:r>
              <a:rPr lang="ru-RU" sz="1800" dirty="0">
                <a:solidFill>
                  <a:schemeClr val="tx1"/>
                </a:solidFill>
              </a:rPr>
              <a:t>подпрограммы </a:t>
            </a:r>
            <a:r>
              <a:rPr lang="ru-RU" sz="1800" dirty="0" smtClean="0">
                <a:solidFill>
                  <a:schemeClr val="tx1"/>
                </a:solidFill>
              </a:rPr>
              <a:t>«Молодой </a:t>
            </a:r>
            <a:r>
              <a:rPr lang="ru-RU" sz="1800" dirty="0">
                <a:solidFill>
                  <a:schemeClr val="tx1"/>
                </a:solidFill>
              </a:rPr>
              <a:t>семье - доступное </a:t>
            </a:r>
            <a:r>
              <a:rPr lang="ru-RU" sz="1800" dirty="0" smtClean="0">
                <a:solidFill>
                  <a:schemeClr val="tx1"/>
                </a:solidFill>
              </a:rPr>
              <a:t>жилье».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2022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21 168 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0627" y="2183643"/>
            <a:ext cx="7877814" cy="36439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400" dirty="0" smtClean="0">
              <a:solidFill>
                <a:schemeClr val="accent6"/>
              </a:solidFill>
            </a:endParaRPr>
          </a:p>
          <a:p>
            <a:pPr marL="457200" lvl="0" indent="-457200"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Расходы по оплате НДС с договоров аренды, заключенных с  физическими лицами – </a:t>
            </a:r>
            <a:r>
              <a:rPr lang="ru-RU" sz="1800" b="1" dirty="0" smtClean="0">
                <a:solidFill>
                  <a:schemeClr val="tx1"/>
                </a:solidFill>
              </a:rPr>
              <a:t>321</a:t>
            </a:r>
            <a:r>
              <a:rPr lang="ru-RU" sz="1800" dirty="0" smtClean="0">
                <a:solidFill>
                  <a:schemeClr val="tx1"/>
                </a:solidFill>
              </a:rPr>
              <a:t> тыс. руб.;</a:t>
            </a:r>
          </a:p>
          <a:p>
            <a:pPr marL="457200" lvl="0" indent="-457200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1800" dirty="0">
                <a:solidFill>
                  <a:schemeClr val="tx1"/>
                </a:solidFill>
              </a:rPr>
              <a:t>2</a:t>
            </a:r>
            <a:r>
              <a:rPr lang="ru-RU" sz="1800" dirty="0" smtClean="0">
                <a:solidFill>
                  <a:schemeClr val="tx1"/>
                </a:solidFill>
              </a:rPr>
              <a:t>.    Расходы на исполнение </a:t>
            </a:r>
            <a:r>
              <a:rPr lang="ru-RU" sz="1800" dirty="0">
                <a:solidFill>
                  <a:schemeClr val="tx1"/>
                </a:solidFill>
              </a:rPr>
              <a:t>судебных </a:t>
            </a:r>
            <a:r>
              <a:rPr lang="ru-RU" sz="1800" dirty="0" smtClean="0">
                <a:solidFill>
                  <a:schemeClr val="tx1"/>
                </a:solidFill>
              </a:rPr>
              <a:t>актов – </a:t>
            </a:r>
            <a:r>
              <a:rPr lang="ru-RU" sz="1800" b="1" dirty="0" smtClean="0">
                <a:solidFill>
                  <a:schemeClr val="tx1"/>
                </a:solidFill>
              </a:rPr>
              <a:t>800 </a:t>
            </a:r>
            <a:r>
              <a:rPr lang="ru-RU" sz="1800" dirty="0" smtClean="0">
                <a:solidFill>
                  <a:schemeClr val="tx1"/>
                </a:solidFill>
              </a:rPr>
              <a:t>тыс. руб.;</a:t>
            </a:r>
          </a:p>
          <a:p>
            <a:pPr lvl="0" algn="just"/>
            <a:endParaRPr lang="ru-RU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3. </a:t>
            </a:r>
            <a:r>
              <a:rPr lang="ru-RU" sz="1800" dirty="0" smtClean="0">
                <a:solidFill>
                  <a:schemeClr val="tx1"/>
                </a:solidFill>
              </a:rPr>
              <a:t>Дополнительные средства местного бюджета на реализацию </a:t>
            </a:r>
            <a:r>
              <a:rPr lang="ru-RU" sz="1800" dirty="0">
                <a:solidFill>
                  <a:schemeClr val="tx1"/>
                </a:solidFill>
              </a:rPr>
              <a:t>переданных государственных </a:t>
            </a:r>
            <a:r>
              <a:rPr lang="ru-RU" sz="1800" dirty="0" smtClean="0">
                <a:solidFill>
                  <a:schemeClr val="tx1"/>
                </a:solidFill>
              </a:rPr>
              <a:t>полномочий по </a:t>
            </a:r>
            <a:r>
              <a:rPr lang="ru-RU" sz="1800" dirty="0">
                <a:solidFill>
                  <a:schemeClr val="tx1"/>
                </a:solidFill>
              </a:rPr>
              <a:t>обеспечению жильем </a:t>
            </a:r>
            <a:r>
              <a:rPr lang="ru-RU" sz="1800" dirty="0" smtClean="0">
                <a:solidFill>
                  <a:schemeClr val="tx1"/>
                </a:solidFill>
              </a:rPr>
              <a:t>детей-сирот– </a:t>
            </a:r>
            <a:r>
              <a:rPr lang="ru-RU" sz="1800" b="1" dirty="0" smtClean="0">
                <a:solidFill>
                  <a:schemeClr val="tx1"/>
                </a:solidFill>
              </a:rPr>
              <a:t>20 047 </a:t>
            </a:r>
            <a:r>
              <a:rPr lang="ru-RU" sz="1800" dirty="0" smtClean="0">
                <a:solidFill>
                  <a:schemeClr val="tx1"/>
                </a:solidFill>
              </a:rPr>
              <a:t>тыс. руб.</a:t>
            </a:r>
            <a:endParaRPr lang="ru-RU" sz="2000" dirty="0">
              <a:solidFill>
                <a:schemeClr val="tx1"/>
              </a:solidFill>
            </a:endParaRP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2024 год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184 613 тыс. руб.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2022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4"/>
            <a:ext cx="8620126" cy="15900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kern="0" dirty="0" smtClean="0">
              <a:solidFill>
                <a:schemeClr val="accent2">
                  <a:lumMod val="75000"/>
                </a:schemeClr>
              </a:solidFill>
              <a:effectLst>
                <a:outerShdw dist="38100" dir="2700000" sx="1000" sy="1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dist="38100" dir="2700000" sx="1000" sy="1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dist="38100" dir="2700000" sx="1000" sy="1000" algn="tl">
                    <a:srgbClr val="000000"/>
                  </a:outerShdw>
                </a:effectLst>
              </a:rPr>
              <a:t>бюджетных ассигнований на плановый период</a:t>
            </a:r>
            <a:endParaRPr lang="ru-RU" sz="2400" kern="0" dirty="0">
              <a:solidFill>
                <a:schemeClr val="accent6">
                  <a:lumMod val="75000"/>
                </a:schemeClr>
              </a:solidFill>
              <a:effectLst>
                <a:outerShdw dist="38100" dir="2700000" sx="1000" sy="1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2025 год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184 613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232325"/>
            <a:ext cx="9143999" cy="182411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690" y="2182269"/>
            <a:ext cx="860619" cy="10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544046"/>
            <a:ext cx="5616624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9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15889</TotalTime>
  <Words>511</Words>
  <Application>Microsoft Office PowerPoint</Application>
  <PresentationFormat>Произвольный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nadegda</cp:lastModifiedBy>
  <cp:revision>1652</cp:revision>
  <cp:lastPrinted>2022-09-03T05:03:22Z</cp:lastPrinted>
  <dcterms:created xsi:type="dcterms:W3CDTF">2009-10-28T17:01:45Z</dcterms:created>
  <dcterms:modified xsi:type="dcterms:W3CDTF">2022-09-05T10:43:12Z</dcterms:modified>
</cp:coreProperties>
</file>