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8" r:id="rId2"/>
    <p:sldId id="505" r:id="rId3"/>
    <p:sldId id="512" r:id="rId4"/>
    <p:sldId id="520" r:id="rId5"/>
    <p:sldId id="513" r:id="rId6"/>
    <p:sldId id="515" r:id="rId7"/>
    <p:sldId id="517" r:id="rId8"/>
    <p:sldId id="519" r:id="rId9"/>
  </p:sldIdLst>
  <p:sldSz cx="9144000" cy="7056438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1990" autoAdjust="0"/>
  </p:normalViewPr>
  <p:slideViewPr>
    <p:cSldViewPr snapToGrid="0">
      <p:cViewPr>
        <p:scale>
          <a:sx n="70" d="100"/>
          <a:sy n="70" d="100"/>
        </p:scale>
        <p:origin x="-2814" y="-864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96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6125"/>
            <a:ext cx="48275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6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28996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09.09.2021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625740"/>
            <a:ext cx="9143999" cy="143069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Клюшина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 Светлана Анатольевна</a:t>
            </a:r>
          </a:p>
          <a:p>
            <a:pPr eaLnBrk="0" hangingPunct="0">
              <a:defRPr/>
            </a:pP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И.о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. руководителя департамента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имуществом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51791"/>
            <a:ext cx="9143999" cy="1225775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51792"/>
            <a:ext cx="1479069" cy="1690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232325"/>
            <a:ext cx="5724128" cy="1555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99974"/>
            <a:ext cx="4392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5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8" y="908590"/>
            <a:ext cx="1037699" cy="13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2420" y="2469843"/>
            <a:ext cx="84810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проекта бюджета городского округа Тольятти на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2022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 и на плановый период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2023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2024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по департаменту по управлению муниципальным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имуществом</a:t>
            </a:r>
          </a:p>
          <a:p>
            <a:pPr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администрации</a:t>
            </a:r>
          </a:p>
          <a:p>
            <a:pPr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городского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val="1038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141 678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2022 год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160 865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тыс.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3" y="4179432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19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187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127284"/>
            <a:ext cx="1352550" cy="99796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43627" y="3127284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0" y="6438901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9 886 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органов местного самоуправления городского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округа Тольятти 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2017-2022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гг.»</a:t>
            </a:r>
          </a:p>
          <a:p>
            <a:pPr>
              <a:buFontTx/>
              <a:buChar char="-"/>
            </a:pPr>
            <a:endParaRPr lang="ru-RU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141 678 тыс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131 792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городского округа Тольятти «Молодой семье – доступное жилье» на 2014-2025 годы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«Развитие органов местного самоуправления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городского округа Тольятти»,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12.10.2016 № 3201-п/1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190875"/>
            <a:ext cx="7286625" cy="316420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Направления расходов: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услуг по приему и переводу денежных средств физических лиц (платы) за пользование жилыми помещениями муниципального жилищного фонда (плата за наем) – </a:t>
            </a:r>
            <a:r>
              <a:rPr lang="ru-RU" sz="1400" b="1" dirty="0" smtClean="0">
                <a:solidFill>
                  <a:srgbClr val="002060"/>
                </a:solidFill>
              </a:rPr>
              <a:t>202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НДС от реализации муниципального имущества </a:t>
            </a:r>
            <a:r>
              <a:rPr lang="ru-RU" sz="1400" dirty="0" smtClean="0">
                <a:solidFill>
                  <a:srgbClr val="002060"/>
                </a:solidFill>
              </a:rPr>
              <a:t>– </a:t>
            </a:r>
            <a:r>
              <a:rPr lang="ru-RU" sz="1400" b="1" dirty="0" smtClean="0">
                <a:solidFill>
                  <a:srgbClr val="002060"/>
                </a:solidFill>
              </a:rPr>
              <a:t>5 154 </a:t>
            </a:r>
            <a:r>
              <a:rPr lang="ru-RU" sz="1400" dirty="0" smtClean="0">
                <a:solidFill>
                  <a:srgbClr val="002060"/>
                </a:solidFill>
              </a:rPr>
              <a:t>тыс</a:t>
            </a:r>
            <a:r>
              <a:rPr lang="ru-RU" sz="1400" dirty="0" smtClean="0">
                <a:solidFill>
                  <a:srgbClr val="002060"/>
                </a:solidFill>
              </a:rPr>
              <a:t>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Инвентаризация объектов недвижимости – </a:t>
            </a:r>
            <a:r>
              <a:rPr lang="ru-RU" sz="1400" b="1" dirty="0" smtClean="0">
                <a:solidFill>
                  <a:srgbClr val="002060"/>
                </a:solidFill>
              </a:rPr>
              <a:t>3 463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Оценка муниципальной собственности – </a:t>
            </a:r>
            <a:r>
              <a:rPr lang="ru-RU" sz="1400" b="1" dirty="0" smtClean="0">
                <a:solidFill>
                  <a:srgbClr val="002060"/>
                </a:solidFill>
              </a:rPr>
              <a:t>939 </a:t>
            </a:r>
            <a:r>
              <a:rPr lang="ru-RU" sz="1400" dirty="0" smtClean="0">
                <a:solidFill>
                  <a:srgbClr val="002060"/>
                </a:solidFill>
              </a:rPr>
              <a:t>тыс</a:t>
            </a:r>
            <a:r>
              <a:rPr lang="ru-RU" sz="1400" dirty="0" smtClean="0">
                <a:solidFill>
                  <a:srgbClr val="002060"/>
                </a:solidFill>
              </a:rPr>
              <a:t>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за нотариальные услуги -</a:t>
            </a:r>
            <a:r>
              <a:rPr lang="ru-RU" sz="1400" b="1" dirty="0" smtClean="0">
                <a:solidFill>
                  <a:srgbClr val="002060"/>
                </a:solidFill>
              </a:rPr>
              <a:t>128</a:t>
            </a:r>
            <a:r>
              <a:rPr lang="ru-RU" sz="1400" dirty="0" smtClean="0">
                <a:solidFill>
                  <a:srgbClr val="002060"/>
                </a:solidFill>
              </a:rPr>
              <a:t> тыс. руб</a:t>
            </a:r>
            <a:r>
              <a:rPr lang="ru-RU" sz="1400" dirty="0">
                <a:solidFill>
                  <a:srgbClr val="002060"/>
                </a:solidFill>
              </a:rPr>
              <a:t>.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002060"/>
                </a:solidFill>
              </a:rPr>
              <a:t>Итого: </a:t>
            </a:r>
            <a:r>
              <a:rPr lang="ru-RU" sz="1400" b="1" dirty="0" smtClean="0">
                <a:solidFill>
                  <a:srgbClr val="002060"/>
                </a:solidFill>
              </a:rPr>
              <a:t>9 886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тыс. руб.</a:t>
            </a:r>
          </a:p>
          <a:p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«Молодой семье  - доступное жилье» на 2014-2025 годы»,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190875"/>
            <a:ext cx="7286625" cy="290512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За счет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</a:rPr>
              <a:t>софинансирования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 из бюджета городского округа в сумме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131 792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</a:rPr>
              <a:t>тыс.руб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. планируется обеспечить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жильем в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2022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году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431  молодую семью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по списку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участников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подпрограммы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«Молодой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семье - доступное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жилье».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19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187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тыс.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1866900"/>
            <a:ext cx="8705852" cy="4572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1400" dirty="0" smtClean="0">
              <a:solidFill>
                <a:schemeClr val="accent6"/>
              </a:solidFill>
            </a:endParaRPr>
          </a:p>
          <a:p>
            <a:pPr lvl="0"/>
            <a:r>
              <a:rPr lang="ru-RU" sz="2000" dirty="0" smtClean="0">
                <a:solidFill>
                  <a:schemeClr val="accent6"/>
                </a:solidFill>
              </a:rPr>
              <a:t>1. Оплата </a:t>
            </a:r>
            <a:r>
              <a:rPr lang="ru-RU" sz="2000" dirty="0">
                <a:solidFill>
                  <a:schemeClr val="accent6"/>
                </a:solidFill>
              </a:rPr>
              <a:t>взносов на капитальный ремонт общего имущества </a:t>
            </a:r>
            <a:r>
              <a:rPr lang="ru-RU" sz="2000" dirty="0" smtClean="0">
                <a:solidFill>
                  <a:schemeClr val="accent6"/>
                </a:solidFill>
              </a:rPr>
              <a:t>в многоквартирных домов </a:t>
            </a:r>
            <a:r>
              <a:rPr lang="ru-RU" sz="2000" dirty="0">
                <a:solidFill>
                  <a:schemeClr val="accent6"/>
                </a:solidFill>
              </a:rPr>
              <a:t>в </a:t>
            </a:r>
            <a:r>
              <a:rPr lang="ru-RU" sz="2000" dirty="0" smtClean="0">
                <a:solidFill>
                  <a:schemeClr val="accent6"/>
                </a:solidFill>
              </a:rPr>
              <a:t>доле муниципальной </a:t>
            </a:r>
            <a:r>
              <a:rPr lang="ru-RU" sz="2000" dirty="0">
                <a:solidFill>
                  <a:schemeClr val="accent6"/>
                </a:solidFill>
              </a:rPr>
              <a:t>собственности </a:t>
            </a:r>
            <a:r>
              <a:rPr lang="ru-RU" sz="2000" dirty="0" smtClean="0">
                <a:solidFill>
                  <a:schemeClr val="accent6"/>
                </a:solidFill>
              </a:rPr>
              <a:t>–    </a:t>
            </a:r>
            <a:r>
              <a:rPr lang="ru-RU" sz="2000" b="1" dirty="0" smtClean="0">
                <a:solidFill>
                  <a:schemeClr val="accent6"/>
                </a:solidFill>
              </a:rPr>
              <a:t>17 </a:t>
            </a:r>
            <a:r>
              <a:rPr lang="ru-RU" sz="2000" b="1" dirty="0" smtClean="0">
                <a:solidFill>
                  <a:schemeClr val="accent6"/>
                </a:solidFill>
              </a:rPr>
              <a:t>409 </a:t>
            </a:r>
            <a:r>
              <a:rPr lang="ru-RU" sz="2000" dirty="0" smtClean="0">
                <a:solidFill>
                  <a:schemeClr val="accent6"/>
                </a:solidFill>
              </a:rPr>
              <a:t>тыс</a:t>
            </a:r>
            <a:r>
              <a:rPr lang="ru-RU" sz="2000" dirty="0">
                <a:solidFill>
                  <a:schemeClr val="accent6"/>
                </a:solidFill>
              </a:rPr>
              <a:t>. </a:t>
            </a:r>
            <a:r>
              <a:rPr lang="ru-RU" sz="2000" dirty="0" smtClean="0">
                <a:solidFill>
                  <a:schemeClr val="accent6"/>
                </a:solidFill>
              </a:rPr>
              <a:t>руб.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2. Оплата за </a:t>
            </a:r>
            <a:r>
              <a:rPr lang="ru-RU" sz="2000" dirty="0">
                <a:solidFill>
                  <a:schemeClr val="accent6"/>
                </a:solidFill>
              </a:rPr>
              <a:t>содержание и коммунальные услуги </a:t>
            </a:r>
            <a:r>
              <a:rPr lang="ru-RU" sz="2000" dirty="0" smtClean="0">
                <a:solidFill>
                  <a:schemeClr val="accent6"/>
                </a:solidFill>
              </a:rPr>
              <a:t>64 </a:t>
            </a:r>
            <a:r>
              <a:rPr lang="ru-RU" sz="2000" dirty="0" smtClean="0">
                <a:solidFill>
                  <a:schemeClr val="accent6"/>
                </a:solidFill>
              </a:rPr>
              <a:t>временно-свободных </a:t>
            </a:r>
            <a:r>
              <a:rPr lang="ru-RU" sz="2000" dirty="0">
                <a:solidFill>
                  <a:schemeClr val="accent6"/>
                </a:solidFill>
              </a:rPr>
              <a:t>жилых помещений муниципального жилищного фонда социального </a:t>
            </a:r>
            <a:r>
              <a:rPr lang="ru-RU" sz="2000" dirty="0" smtClean="0">
                <a:solidFill>
                  <a:schemeClr val="accent6"/>
                </a:solidFill>
              </a:rPr>
              <a:t>использования – </a:t>
            </a:r>
            <a:r>
              <a:rPr lang="ru-RU" sz="2000" b="1" dirty="0" smtClean="0">
                <a:solidFill>
                  <a:schemeClr val="accent6"/>
                </a:solidFill>
              </a:rPr>
              <a:t>1 195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тыс. руб.;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3. Оказание услуг по вскрытию дверей и установке дверных замков на входные двери – </a:t>
            </a:r>
            <a:r>
              <a:rPr lang="ru-RU" sz="2000" b="1" dirty="0" smtClean="0">
                <a:solidFill>
                  <a:schemeClr val="accent6"/>
                </a:solidFill>
              </a:rPr>
              <a:t>93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тыс. руб.;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4. Расходы по твердым коммунальным отходам – </a:t>
            </a:r>
            <a:r>
              <a:rPr lang="ru-RU" sz="2000" b="1" dirty="0" smtClean="0">
                <a:solidFill>
                  <a:schemeClr val="accent6"/>
                </a:solidFill>
              </a:rPr>
              <a:t>114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тыс. руб.; 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5. Расходы по оплате НДС с договоров аренды, заключенные с  физическими лицами – </a:t>
            </a:r>
            <a:r>
              <a:rPr lang="ru-RU" sz="2000" b="1" dirty="0" smtClean="0">
                <a:solidFill>
                  <a:schemeClr val="accent6"/>
                </a:solidFill>
              </a:rPr>
              <a:t>376</a:t>
            </a:r>
            <a:r>
              <a:rPr lang="ru-RU" sz="2000" dirty="0" smtClean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тыс. руб.</a:t>
            </a:r>
          </a:p>
          <a:p>
            <a:pPr lvl="0"/>
            <a:endParaRPr lang="ru-RU" sz="20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7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2422" y="3304011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2023 год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160 865 тыс. руб.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620126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плановый период</a:t>
            </a: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2987" y="3317698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2024 год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160 865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0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232325"/>
            <a:ext cx="9143999" cy="1824113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90" y="2182269"/>
            <a:ext cx="860619" cy="107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544046"/>
            <a:ext cx="5616624" cy="601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32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9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15905</TotalTime>
  <Words>499</Words>
  <Application>Microsoft Office PowerPoint</Application>
  <PresentationFormat>Произвольный</PresentationFormat>
  <Paragraphs>86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Евстифеева Татьяна  Александровна</cp:lastModifiedBy>
  <cp:revision>1636</cp:revision>
  <cp:lastPrinted>2021-09-09T13:36:41Z</cp:lastPrinted>
  <dcterms:created xsi:type="dcterms:W3CDTF">2009-10-28T17:01:45Z</dcterms:created>
  <dcterms:modified xsi:type="dcterms:W3CDTF">2021-09-09T13:39:57Z</dcterms:modified>
</cp:coreProperties>
</file>