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media/image14.jpg" ContentType="image/jpg"/>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89" r:id="rId1"/>
  </p:sldMasterIdLst>
  <p:notesMasterIdLst>
    <p:notesMasterId r:id="rId21"/>
  </p:notesMasterIdLst>
  <p:handoutMasterIdLst>
    <p:handoutMasterId r:id="rId22"/>
  </p:handoutMasterIdLst>
  <p:sldIdLst>
    <p:sldId id="1408" r:id="rId2"/>
    <p:sldId id="1413" r:id="rId3"/>
    <p:sldId id="1411" r:id="rId4"/>
    <p:sldId id="1361" r:id="rId5"/>
    <p:sldId id="1377" r:id="rId6"/>
    <p:sldId id="1356" r:id="rId7"/>
    <p:sldId id="1386" r:id="rId8"/>
    <p:sldId id="1355" r:id="rId9"/>
    <p:sldId id="1391" r:id="rId10"/>
    <p:sldId id="1360" r:id="rId11"/>
    <p:sldId id="1410" r:id="rId12"/>
    <p:sldId id="1378" r:id="rId13"/>
    <p:sldId id="1362" r:id="rId14"/>
    <p:sldId id="1398" r:id="rId15"/>
    <p:sldId id="1392" r:id="rId16"/>
    <p:sldId id="1400" r:id="rId17"/>
    <p:sldId id="1415" r:id="rId18"/>
    <p:sldId id="1417" r:id="rId19"/>
    <p:sldId id="1366" r:id="rId20"/>
  </p:sldIdLst>
  <p:sldSz cx="12599988" cy="8640763"/>
  <p:notesSz cx="6797675" cy="9926638"/>
  <p:defaultTextStyle>
    <a:defPPr>
      <a:defRPr lang="en-US"/>
    </a:defPPr>
    <a:lvl1pPr algn="l" rtl="0" fontAlgn="base">
      <a:spcBef>
        <a:spcPct val="0"/>
      </a:spcBef>
      <a:spcAft>
        <a:spcPct val="0"/>
      </a:spcAft>
      <a:defRPr sz="2119" kern="1200">
        <a:solidFill>
          <a:schemeClr val="tx1"/>
        </a:solidFill>
        <a:latin typeface="Arial" pitchFamily="34" charset="0"/>
        <a:ea typeface="+mn-ea"/>
        <a:cs typeface="Arial" pitchFamily="34" charset="0"/>
      </a:defRPr>
    </a:lvl1pPr>
    <a:lvl2pPr marL="479191" algn="l" rtl="0" fontAlgn="base">
      <a:spcBef>
        <a:spcPct val="0"/>
      </a:spcBef>
      <a:spcAft>
        <a:spcPct val="0"/>
      </a:spcAft>
      <a:defRPr sz="2119" kern="1200">
        <a:solidFill>
          <a:schemeClr val="tx1"/>
        </a:solidFill>
        <a:latin typeface="Arial" pitchFamily="34" charset="0"/>
        <a:ea typeface="+mn-ea"/>
        <a:cs typeface="Arial" pitchFamily="34" charset="0"/>
      </a:defRPr>
    </a:lvl2pPr>
    <a:lvl3pPr marL="958383" algn="l" rtl="0" fontAlgn="base">
      <a:spcBef>
        <a:spcPct val="0"/>
      </a:spcBef>
      <a:spcAft>
        <a:spcPct val="0"/>
      </a:spcAft>
      <a:defRPr sz="2119" kern="1200">
        <a:solidFill>
          <a:schemeClr val="tx1"/>
        </a:solidFill>
        <a:latin typeface="Arial" pitchFamily="34" charset="0"/>
        <a:ea typeface="+mn-ea"/>
        <a:cs typeface="Arial" pitchFamily="34" charset="0"/>
      </a:defRPr>
    </a:lvl3pPr>
    <a:lvl4pPr marL="1437574" algn="l" rtl="0" fontAlgn="base">
      <a:spcBef>
        <a:spcPct val="0"/>
      </a:spcBef>
      <a:spcAft>
        <a:spcPct val="0"/>
      </a:spcAft>
      <a:defRPr sz="2119" kern="1200">
        <a:solidFill>
          <a:schemeClr val="tx1"/>
        </a:solidFill>
        <a:latin typeface="Arial" pitchFamily="34" charset="0"/>
        <a:ea typeface="+mn-ea"/>
        <a:cs typeface="Arial" pitchFamily="34" charset="0"/>
      </a:defRPr>
    </a:lvl4pPr>
    <a:lvl5pPr marL="1916765" algn="l" rtl="0" fontAlgn="base">
      <a:spcBef>
        <a:spcPct val="0"/>
      </a:spcBef>
      <a:spcAft>
        <a:spcPct val="0"/>
      </a:spcAft>
      <a:defRPr sz="2119" kern="1200">
        <a:solidFill>
          <a:schemeClr val="tx1"/>
        </a:solidFill>
        <a:latin typeface="Arial" pitchFamily="34" charset="0"/>
        <a:ea typeface="+mn-ea"/>
        <a:cs typeface="Arial" pitchFamily="34" charset="0"/>
      </a:defRPr>
    </a:lvl5pPr>
    <a:lvl6pPr marL="2395957" algn="l" defTabSz="958383" rtl="0" eaLnBrk="1" latinLnBrk="0" hangingPunct="1">
      <a:defRPr sz="2119" kern="1200">
        <a:solidFill>
          <a:schemeClr val="tx1"/>
        </a:solidFill>
        <a:latin typeface="Arial" pitchFamily="34" charset="0"/>
        <a:ea typeface="+mn-ea"/>
        <a:cs typeface="Arial" pitchFamily="34" charset="0"/>
      </a:defRPr>
    </a:lvl6pPr>
    <a:lvl7pPr marL="2875148" algn="l" defTabSz="958383" rtl="0" eaLnBrk="1" latinLnBrk="0" hangingPunct="1">
      <a:defRPr sz="2119" kern="1200">
        <a:solidFill>
          <a:schemeClr val="tx1"/>
        </a:solidFill>
        <a:latin typeface="Arial" pitchFamily="34" charset="0"/>
        <a:ea typeface="+mn-ea"/>
        <a:cs typeface="Arial" pitchFamily="34" charset="0"/>
      </a:defRPr>
    </a:lvl7pPr>
    <a:lvl8pPr marL="3354339" algn="l" defTabSz="958383" rtl="0" eaLnBrk="1" latinLnBrk="0" hangingPunct="1">
      <a:defRPr sz="2119" kern="1200">
        <a:solidFill>
          <a:schemeClr val="tx1"/>
        </a:solidFill>
        <a:latin typeface="Arial" pitchFamily="34" charset="0"/>
        <a:ea typeface="+mn-ea"/>
        <a:cs typeface="Arial" pitchFamily="34" charset="0"/>
      </a:defRPr>
    </a:lvl8pPr>
    <a:lvl9pPr marL="3833531" algn="l" defTabSz="958383" rtl="0" eaLnBrk="1" latinLnBrk="0" hangingPunct="1">
      <a:defRPr sz="2119"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476" userDrawn="1">
          <p15:clr>
            <a:srgbClr val="A4A3A4"/>
          </p15:clr>
        </p15:guide>
        <p15:guide id="2" orient="horz" pos="832" userDrawn="1">
          <p15:clr>
            <a:srgbClr val="A4A3A4"/>
          </p15:clr>
        </p15:guide>
        <p15:guide id="3" orient="horz" pos="5103" userDrawn="1">
          <p15:clr>
            <a:srgbClr val="A4A3A4"/>
          </p15:clr>
        </p15:guide>
        <p15:guide id="4" orient="horz" pos="522" userDrawn="1">
          <p15:clr>
            <a:srgbClr val="A4A3A4"/>
          </p15:clr>
        </p15:guide>
        <p15:guide id="5" orient="horz" pos="1973" userDrawn="1">
          <p15:clr>
            <a:srgbClr val="A4A3A4"/>
          </p15:clr>
        </p15:guide>
        <p15:guide id="6" orient="horz" pos="165" userDrawn="1">
          <p15:clr>
            <a:srgbClr val="A4A3A4"/>
          </p15:clr>
        </p15:guide>
        <p15:guide id="7" pos="229" userDrawn="1">
          <p15:clr>
            <a:srgbClr val="A4A3A4"/>
          </p15:clr>
        </p15:guide>
        <p15:guide id="8" pos="2472" userDrawn="1">
          <p15:clr>
            <a:srgbClr val="A4A3A4"/>
          </p15:clr>
        </p15:guide>
        <p15:guide id="9" pos="4717" userDrawn="1">
          <p15:clr>
            <a:srgbClr val="A4A3A4"/>
          </p15:clr>
        </p15:guide>
        <p15:guide id="10" pos="3849" userDrawn="1">
          <p15:clr>
            <a:srgbClr val="A4A3A4"/>
          </p15:clr>
        </p15:guide>
        <p15:guide id="11" pos="7688" userDrawn="1">
          <p15:clr>
            <a:srgbClr val="A4A3A4"/>
          </p15:clr>
        </p15:guide>
        <p15:guide id="12" pos="544" userDrawn="1">
          <p15:clr>
            <a:srgbClr val="A4A3A4"/>
          </p15:clr>
        </p15:guide>
        <p15:guide id="13" pos="1156"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vova" initials="A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0070C0"/>
    <a:srgbClr val="E7F5FE"/>
    <a:srgbClr val="00A1DE"/>
    <a:srgbClr val="FCD7B9"/>
    <a:srgbClr val="3C8A2E"/>
    <a:srgbClr val="72C7E7"/>
    <a:srgbClr val="F5750B"/>
    <a:srgbClr val="FFFFFF"/>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0" autoAdjust="0"/>
    <p:restoredTop sz="87209" autoAdjust="0"/>
  </p:normalViewPr>
  <p:slideViewPr>
    <p:cSldViewPr snapToGrid="0" showGuides="1">
      <p:cViewPr varScale="1">
        <p:scale>
          <a:sx n="92" d="100"/>
          <a:sy n="92" d="100"/>
        </p:scale>
        <p:origin x="1482" y="84"/>
      </p:cViewPr>
      <p:guideLst>
        <p:guide orient="horz" pos="476"/>
        <p:guide orient="horz" pos="832"/>
        <p:guide orient="horz" pos="5103"/>
        <p:guide orient="horz" pos="522"/>
        <p:guide orient="horz" pos="1973"/>
        <p:guide orient="horz" pos="165"/>
        <p:guide pos="229"/>
        <p:guide pos="2472"/>
        <p:guide pos="4717"/>
        <p:guide pos="3849"/>
        <p:guide pos="7688"/>
        <p:guide pos="544"/>
        <p:guide pos="11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53" d="100"/>
          <a:sy n="53" d="100"/>
        </p:scale>
        <p:origin x="-2580" y="-90"/>
      </p:cViewPr>
      <p:guideLst>
        <p:guide orient="horz" pos="3127"/>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D6E543-D1E5-49FA-8209-021D517975D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AB23B-13B0-4AE3-924E-BFAE5EAE00A9}">
      <dgm:prSet phldrT="[Текст]" custT="1">
        <dgm:style>
          <a:lnRef idx="3">
            <a:schemeClr val="lt1"/>
          </a:lnRef>
          <a:fillRef idx="1">
            <a:schemeClr val="accent1"/>
          </a:fillRef>
          <a:effectRef idx="1">
            <a:schemeClr val="accent1"/>
          </a:effectRef>
          <a:fontRef idx="minor">
            <a:schemeClr val="lt1"/>
          </a:fontRef>
        </dgm:style>
      </dgm:prSet>
      <dgm:spPr>
        <a:xfrm>
          <a:off x="820383"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300" dirty="0" smtClean="0">
              <a:solidFill>
                <a:sysClr val="window" lastClr="FFFFFF"/>
              </a:solidFill>
              <a:latin typeface="Arial Narrow" panose="020B0606020202030204" pitchFamily="34" charset="0"/>
              <a:ea typeface="+mn-ea"/>
              <a:cs typeface="Arial" panose="020B0604020202020204" pitchFamily="34" charset="0"/>
            </a:rPr>
            <a:t>Заемщик</a:t>
          </a:r>
          <a:endParaRPr lang="ru-RU" sz="2300" dirty="0">
            <a:solidFill>
              <a:sysClr val="window" lastClr="FFFFFF"/>
            </a:solidFill>
            <a:latin typeface="Arial Narrow" panose="020B0606020202030204" pitchFamily="34" charset="0"/>
            <a:ea typeface="+mn-ea"/>
            <a:cs typeface="Arial" panose="020B0604020202020204" pitchFamily="34" charset="0"/>
          </a:endParaRPr>
        </a:p>
      </dgm:t>
    </dgm:pt>
    <dgm:pt modelId="{39F77678-62E8-4A19-A41A-E19A68EAA443}" type="parTrans" cxnId="{CF1C8B41-3EE3-49BA-87CA-7C17A5407209}">
      <dgm:prSet/>
      <dgm:spPr/>
      <dgm:t>
        <a:bodyPr/>
        <a:lstStyle/>
        <a:p>
          <a:endParaRPr lang="ru-RU">
            <a:latin typeface="Arial" panose="020B0604020202020204" pitchFamily="34" charset="0"/>
            <a:cs typeface="Arial" panose="020B0604020202020204" pitchFamily="34" charset="0"/>
          </a:endParaRPr>
        </a:p>
      </dgm:t>
    </dgm:pt>
    <dgm:pt modelId="{4DEF7991-DB3B-4EFB-B409-20A96B442569}" type="sibTrans" cxnId="{CF1C8B41-3EE3-49BA-87CA-7C17A5407209}">
      <dgm:prSet/>
      <dgm:spPr>
        <a:xfrm>
          <a:off x="1431323" y="1887774"/>
          <a:ext cx="1566254" cy="1566254"/>
        </a:xfrm>
        <a:prstGeom prst="leftCircularArrow">
          <a:avLst>
            <a:gd name="adj1" fmla="val 2877"/>
            <a:gd name="adj2" fmla="val 351808"/>
            <a:gd name="adj3" fmla="val 2127319"/>
            <a:gd name="adj4" fmla="val 9024489"/>
            <a:gd name="adj5" fmla="val 3357"/>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E214BA6D-6E14-4C83-A785-B4FF1581D05E}">
      <dgm:prSet phldrT="[Текст]" custT="1">
        <dgm:style>
          <a:lnRef idx="3">
            <a:schemeClr val="lt1"/>
          </a:lnRef>
          <a:fillRef idx="1">
            <a:schemeClr val="accent1"/>
          </a:fillRef>
          <a:effectRef idx="1">
            <a:schemeClr val="accent1"/>
          </a:effectRef>
          <a:fontRef idx="minor">
            <a:schemeClr val="lt1"/>
          </a:fontRef>
        </dgm:style>
      </dgm:prSet>
      <dgm:spPr>
        <a:xfrm>
          <a:off x="2701236" y="103048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300" dirty="0" smtClean="0">
              <a:solidFill>
                <a:sysClr val="window" lastClr="FFFFFF"/>
              </a:solidFill>
              <a:latin typeface="Arial Narrow" panose="020B0606020202030204" pitchFamily="34" charset="0"/>
              <a:ea typeface="+mn-ea"/>
              <a:cs typeface="Arial" panose="020B0604020202020204" pitchFamily="34" charset="0"/>
            </a:rPr>
            <a:t>Банк / Организация партнер</a:t>
          </a:r>
          <a:endParaRPr lang="ru-RU" sz="2300" dirty="0">
            <a:solidFill>
              <a:sysClr val="window" lastClr="FFFFFF"/>
            </a:solidFill>
            <a:latin typeface="Arial Narrow" panose="020B0606020202030204" pitchFamily="34" charset="0"/>
            <a:ea typeface="+mn-ea"/>
            <a:cs typeface="Arial" panose="020B0604020202020204" pitchFamily="34" charset="0"/>
          </a:endParaRPr>
        </a:p>
      </dgm:t>
    </dgm:pt>
    <dgm:pt modelId="{331F2735-C458-4AA1-88E7-CD44B12E69A7}" type="parTrans" cxnId="{3CA67ACF-7279-4B62-AA0F-285F82224669}">
      <dgm:prSet/>
      <dgm:spPr/>
      <dgm:t>
        <a:bodyPr/>
        <a:lstStyle/>
        <a:p>
          <a:endParaRPr lang="ru-RU">
            <a:latin typeface="Arial" panose="020B0604020202020204" pitchFamily="34" charset="0"/>
            <a:cs typeface="Arial" panose="020B0604020202020204" pitchFamily="34" charset="0"/>
          </a:endParaRPr>
        </a:p>
      </dgm:t>
    </dgm:pt>
    <dgm:pt modelId="{19A2954C-5C74-4380-B53D-3134DFD2BD93}" type="sibTrans" cxnId="{3CA67ACF-7279-4B62-AA0F-285F82224669}">
      <dgm:prSet/>
      <dgm:spPr>
        <a:xfrm>
          <a:off x="3299270" y="559887"/>
          <a:ext cx="1764140" cy="1764140"/>
        </a:xfrm>
        <a:prstGeom prst="circularArrow">
          <a:avLst>
            <a:gd name="adj1" fmla="val 2555"/>
            <a:gd name="adj2" fmla="val 310003"/>
            <a:gd name="adj3" fmla="val 19514486"/>
            <a:gd name="adj4" fmla="val 12575511"/>
            <a:gd name="adj5" fmla="val 2980"/>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A911B4F7-8BC9-47D7-9642-A633630B2A46}">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кредита / займа</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8D5408A1-1638-4F9F-AA8B-CC4D59B50ACA}" type="par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EC37A6F-9EFF-487C-B57D-353931C1D383}" type="sib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BA94C8C-63E7-4819-9483-BDD6924D3746}">
      <dgm:prSet phldrT="[Текст]" custT="1">
        <dgm:style>
          <a:lnRef idx="3">
            <a:schemeClr val="lt1"/>
          </a:lnRef>
          <a:fillRef idx="1">
            <a:schemeClr val="accent1"/>
          </a:fillRef>
          <a:effectRef idx="1">
            <a:schemeClr val="accent1"/>
          </a:effectRef>
          <a:fontRef idx="minor">
            <a:schemeClr val="lt1"/>
          </a:fontRef>
        </dgm:style>
      </dgm:prSet>
      <dgm:spPr>
        <a:xfrm>
          <a:off x="4584915"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300" dirty="0" smtClean="0">
              <a:solidFill>
                <a:sysClr val="window" lastClr="FFFFFF"/>
              </a:solidFill>
              <a:latin typeface="Arial Narrow" panose="020B0606020202030204" pitchFamily="34" charset="0"/>
              <a:ea typeface="+mn-ea"/>
              <a:cs typeface="Arial" panose="020B0604020202020204" pitchFamily="34" charset="0"/>
            </a:rPr>
            <a:t>Участник НГС</a:t>
          </a:r>
          <a:endParaRPr lang="ru-RU" sz="2300" dirty="0">
            <a:solidFill>
              <a:sysClr val="window" lastClr="FFFFFF"/>
            </a:solidFill>
            <a:latin typeface="Arial Narrow" panose="020B0606020202030204" pitchFamily="34" charset="0"/>
            <a:ea typeface="+mn-ea"/>
            <a:cs typeface="Arial" panose="020B0604020202020204" pitchFamily="34" charset="0"/>
          </a:endParaRPr>
        </a:p>
      </dgm:t>
    </dgm:pt>
    <dgm:pt modelId="{4F14D56A-292C-4BF3-8983-5BC9A05A7FFB}" type="par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45C901A8-7DD6-4DD3-B25E-FEE59C9B66D4}" type="sib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8A8884EC-BED0-4A5D-9FB1-F77856440A7A}">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Направляет пакет документов Клиента Участнику НГС для получения гарантии</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27D65953-E682-4B97-ACB4-A58EB1A1359A}" type="par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A4FD3ACB-92D8-44FF-B568-32BD884EDF42}" type="sib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60526FAA-63B2-4ADE-AAB0-F298E6F23F64}">
      <dgm:prSet phldrT="[Текст]" custT="1"/>
      <dgm:spPr>
        <a:xfrm>
          <a:off x="515375" y="1330940"/>
          <a:ext cx="1605196"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Обращается в Банк/организацию партнер с заявкой на получение кредита</a:t>
          </a:r>
          <a:endParaRPr lang="ru-RU" sz="15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003CB98F-C436-430F-8E2B-DFED7A3DE3CA}" type="parTrans" cxnId="{F3B1C539-6EB3-49AC-9439-6E0ACBED773E}">
      <dgm:prSet/>
      <dgm:spPr/>
      <dgm:t>
        <a:bodyPr/>
        <a:lstStyle/>
        <a:p>
          <a:endParaRPr lang="ru-RU"/>
        </a:p>
      </dgm:t>
    </dgm:pt>
    <dgm:pt modelId="{05924E85-815B-4F4E-9231-7F0B8C8D17BB}" type="sibTrans" cxnId="{F3B1C539-6EB3-49AC-9439-6E0ACBED773E}">
      <dgm:prSet/>
      <dgm:spPr/>
      <dgm:t>
        <a:bodyPr/>
        <a:lstStyle/>
        <a:p>
          <a:endParaRPr lang="ru-RU"/>
        </a:p>
      </dgm:t>
    </dgm:pt>
    <dgm:pt modelId="{63B2E526-0BFE-4FA5-A8D7-298406FAE965}">
      <dgm:prSet phldrT="[Текст]"/>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endParaRPr lang="ru-RU" sz="17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57A5F5D4-98C2-4C16-9F39-F6287D891ABE}" type="parTrans" cxnId="{15E9255D-F264-4FF3-A457-4FE4DFA7BC18}">
      <dgm:prSet/>
      <dgm:spPr/>
      <dgm:t>
        <a:bodyPr/>
        <a:lstStyle/>
        <a:p>
          <a:endParaRPr lang="ru-RU"/>
        </a:p>
      </dgm:t>
    </dgm:pt>
    <dgm:pt modelId="{1E4685F7-B719-48A5-8C55-EDBA33AD99D6}" type="sibTrans" cxnId="{15E9255D-F264-4FF3-A457-4FE4DFA7BC18}">
      <dgm:prSet/>
      <dgm:spPr/>
      <dgm:t>
        <a:bodyPr/>
        <a:lstStyle/>
        <a:p>
          <a:endParaRPr lang="ru-RU"/>
        </a:p>
      </dgm:t>
    </dgm:pt>
    <dgm:pt modelId="{01D23FA9-EC24-4459-84B6-F0EA42D78154}">
      <dgm:prSet phldrT="[Текст]" custT="1"/>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гарантии</a:t>
          </a:r>
          <a:endParaRPr lang="ru-RU" sz="17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1EAFB972-9367-44F6-B75E-CAD6F4A9855C}" type="parTrans" cxnId="{3EE9A413-4839-4763-919B-12467B3A636F}">
      <dgm:prSet/>
      <dgm:spPr/>
      <dgm:t>
        <a:bodyPr/>
        <a:lstStyle/>
        <a:p>
          <a:endParaRPr lang="ru-RU"/>
        </a:p>
      </dgm:t>
    </dgm:pt>
    <dgm:pt modelId="{FCF1BCA6-0B6D-40E7-A1D4-8FBB7ED152A2}" type="sibTrans" cxnId="{3EE9A413-4839-4763-919B-12467B3A636F}">
      <dgm:prSet/>
      <dgm:spPr/>
      <dgm:t>
        <a:bodyPr/>
        <a:lstStyle/>
        <a:p>
          <a:endParaRPr lang="ru-RU"/>
        </a:p>
      </dgm:t>
    </dgm:pt>
    <dgm:pt modelId="{625D5B61-73EB-4687-B366-E6F70F0FDF74}" type="pres">
      <dgm:prSet presAssocID="{AED6E543-D1E5-49FA-8209-021D517975D8}" presName="Name0" presStyleCnt="0">
        <dgm:presLayoutVars>
          <dgm:dir/>
          <dgm:animLvl val="lvl"/>
          <dgm:resizeHandles val="exact"/>
        </dgm:presLayoutVars>
      </dgm:prSet>
      <dgm:spPr/>
      <dgm:t>
        <a:bodyPr/>
        <a:lstStyle/>
        <a:p>
          <a:endParaRPr lang="ru-RU"/>
        </a:p>
      </dgm:t>
    </dgm:pt>
    <dgm:pt modelId="{6AB74C41-EE21-414F-B880-C91960AE5EC4}" type="pres">
      <dgm:prSet presAssocID="{AED6E543-D1E5-49FA-8209-021D517975D8}" presName="tSp" presStyleCnt="0"/>
      <dgm:spPr/>
    </dgm:pt>
    <dgm:pt modelId="{BC05A9D6-CA71-4512-9D58-2019022C136A}" type="pres">
      <dgm:prSet presAssocID="{AED6E543-D1E5-49FA-8209-021D517975D8}" presName="bSp" presStyleCnt="0"/>
      <dgm:spPr/>
    </dgm:pt>
    <dgm:pt modelId="{901CFE09-8308-4CB6-B42D-B87DA4DB62C7}" type="pres">
      <dgm:prSet presAssocID="{AED6E543-D1E5-49FA-8209-021D517975D8}" presName="process" presStyleCnt="0"/>
      <dgm:spPr/>
    </dgm:pt>
    <dgm:pt modelId="{574BB2E0-F6FB-4BB5-8728-33C0181856D8}" type="pres">
      <dgm:prSet presAssocID="{437AB23B-13B0-4AE3-924E-BFAE5EAE00A9}" presName="composite1" presStyleCnt="0"/>
      <dgm:spPr/>
    </dgm:pt>
    <dgm:pt modelId="{324361FE-5E04-4D56-84CD-3FBAD654CDE0}" type="pres">
      <dgm:prSet presAssocID="{437AB23B-13B0-4AE3-924E-BFAE5EAE00A9}" presName="dummyNode1" presStyleLbl="node1" presStyleIdx="0" presStyleCnt="3"/>
      <dgm:spPr/>
    </dgm:pt>
    <dgm:pt modelId="{358BADB0-A89A-48CE-B619-DA3839D44E0F}" type="pres">
      <dgm:prSet presAssocID="{437AB23B-13B0-4AE3-924E-BFAE5EAE00A9}" presName="childNode1" presStyleLbl="bgAcc1" presStyleIdx="0" presStyleCnt="3" custScaleX="102324" custLinFactNeighborX="27523">
        <dgm:presLayoutVars>
          <dgm:bulletEnabled val="1"/>
        </dgm:presLayoutVars>
      </dgm:prSet>
      <dgm:spPr/>
      <dgm:t>
        <a:bodyPr/>
        <a:lstStyle/>
        <a:p>
          <a:endParaRPr lang="ru-RU"/>
        </a:p>
      </dgm:t>
    </dgm:pt>
    <dgm:pt modelId="{44CE7E4B-B570-41DA-97BE-9F7D5574F4E3}" type="pres">
      <dgm:prSet presAssocID="{437AB23B-13B0-4AE3-924E-BFAE5EAE00A9}" presName="childNode1tx" presStyleLbl="bgAcc1" presStyleIdx="0" presStyleCnt="3">
        <dgm:presLayoutVars>
          <dgm:bulletEnabled val="1"/>
        </dgm:presLayoutVars>
      </dgm:prSet>
      <dgm:spPr/>
      <dgm:t>
        <a:bodyPr/>
        <a:lstStyle/>
        <a:p>
          <a:endParaRPr lang="ru-RU"/>
        </a:p>
      </dgm:t>
    </dgm:pt>
    <dgm:pt modelId="{0FFF5994-F4E1-424D-B972-4AA99AE9B8C2}" type="pres">
      <dgm:prSet presAssocID="{437AB23B-13B0-4AE3-924E-BFAE5EAE00A9}" presName="parentNode1" presStyleLbl="node1" presStyleIdx="0" presStyleCnt="3" custLinFactNeighborX="25169" custLinFactNeighborY="27774">
        <dgm:presLayoutVars>
          <dgm:chMax val="1"/>
          <dgm:bulletEnabled val="1"/>
        </dgm:presLayoutVars>
      </dgm:prSet>
      <dgm:spPr/>
      <dgm:t>
        <a:bodyPr/>
        <a:lstStyle/>
        <a:p>
          <a:endParaRPr lang="ru-RU"/>
        </a:p>
      </dgm:t>
    </dgm:pt>
    <dgm:pt modelId="{F268AAC0-5B1D-4FF2-A23A-A4120CB7760F}" type="pres">
      <dgm:prSet presAssocID="{437AB23B-13B0-4AE3-924E-BFAE5EAE00A9}" presName="connSite1" presStyleCnt="0"/>
      <dgm:spPr/>
    </dgm:pt>
    <dgm:pt modelId="{F827665D-69F4-4582-BEB2-A5794CA30A06}" type="pres">
      <dgm:prSet presAssocID="{4DEF7991-DB3B-4EFB-B409-20A96B442569}" presName="Name9" presStyleLbl="sibTrans2D1" presStyleIdx="0" presStyleCnt="2" custLinFactNeighborX="3197" custLinFactNeighborY="2761"/>
      <dgm:spPr/>
      <dgm:t>
        <a:bodyPr/>
        <a:lstStyle/>
        <a:p>
          <a:endParaRPr lang="ru-RU"/>
        </a:p>
      </dgm:t>
    </dgm:pt>
    <dgm:pt modelId="{0FDFAFA8-BEF1-4EA4-AABF-56E29002ACCE}" type="pres">
      <dgm:prSet presAssocID="{E214BA6D-6E14-4C83-A785-B4FF1581D05E}" presName="composite2" presStyleCnt="0"/>
      <dgm:spPr/>
    </dgm:pt>
    <dgm:pt modelId="{1406CEDF-8E1C-46FB-9CFF-1DA3A113C7FE}" type="pres">
      <dgm:prSet presAssocID="{E214BA6D-6E14-4C83-A785-B4FF1581D05E}" presName="dummyNode2" presStyleLbl="node1" presStyleIdx="0" presStyleCnt="3"/>
      <dgm:spPr/>
    </dgm:pt>
    <dgm:pt modelId="{86DDBEE2-8B91-44ED-B629-4631F9E18A12}" type="pres">
      <dgm:prSet presAssocID="{E214BA6D-6E14-4C83-A785-B4FF1581D05E}" presName="childNode2" presStyleLbl="bgAcc1" presStyleIdx="1" presStyleCnt="3" custScaleX="159349" custLinFactNeighborX="9629">
        <dgm:presLayoutVars>
          <dgm:bulletEnabled val="1"/>
        </dgm:presLayoutVars>
      </dgm:prSet>
      <dgm:spPr/>
      <dgm:t>
        <a:bodyPr/>
        <a:lstStyle/>
        <a:p>
          <a:endParaRPr lang="ru-RU"/>
        </a:p>
      </dgm:t>
    </dgm:pt>
    <dgm:pt modelId="{7CE3F8E3-8C1C-421D-98A7-8FA69EF747B1}" type="pres">
      <dgm:prSet presAssocID="{E214BA6D-6E14-4C83-A785-B4FF1581D05E}" presName="childNode2tx" presStyleLbl="bgAcc1" presStyleIdx="1" presStyleCnt="3">
        <dgm:presLayoutVars>
          <dgm:bulletEnabled val="1"/>
        </dgm:presLayoutVars>
      </dgm:prSet>
      <dgm:spPr/>
      <dgm:t>
        <a:bodyPr/>
        <a:lstStyle/>
        <a:p>
          <a:endParaRPr lang="ru-RU"/>
        </a:p>
      </dgm:t>
    </dgm:pt>
    <dgm:pt modelId="{C18F92D0-DEF2-4832-8FA1-278D95B6B3A0}" type="pres">
      <dgm:prSet presAssocID="{E214BA6D-6E14-4C83-A785-B4FF1581D05E}" presName="parentNode2" presStyleLbl="node1" presStyleIdx="1" presStyleCnt="3" custScaleX="109607" custScaleY="133205" custLinFactNeighborX="20594">
        <dgm:presLayoutVars>
          <dgm:chMax val="0"/>
          <dgm:bulletEnabled val="1"/>
        </dgm:presLayoutVars>
      </dgm:prSet>
      <dgm:spPr/>
      <dgm:t>
        <a:bodyPr/>
        <a:lstStyle/>
        <a:p>
          <a:endParaRPr lang="ru-RU"/>
        </a:p>
      </dgm:t>
    </dgm:pt>
    <dgm:pt modelId="{DCDC6411-C29A-4982-8684-1D1BFC24E8FE}" type="pres">
      <dgm:prSet presAssocID="{E214BA6D-6E14-4C83-A785-B4FF1581D05E}" presName="connSite2" presStyleCnt="0"/>
      <dgm:spPr/>
    </dgm:pt>
    <dgm:pt modelId="{CDCAD455-EB6B-402B-B181-8BA63311810D}" type="pres">
      <dgm:prSet presAssocID="{19A2954C-5C74-4380-B53D-3134DFD2BD93}" presName="Name18" presStyleLbl="sibTrans2D1" presStyleIdx="1" presStyleCnt="2"/>
      <dgm:spPr/>
      <dgm:t>
        <a:bodyPr/>
        <a:lstStyle/>
        <a:p>
          <a:endParaRPr lang="ru-RU"/>
        </a:p>
      </dgm:t>
    </dgm:pt>
    <dgm:pt modelId="{F894E1F7-CE39-4E50-B696-64D75C9AA8FE}" type="pres">
      <dgm:prSet presAssocID="{4BA94C8C-63E7-4819-9483-BDD6924D3746}" presName="composite1" presStyleCnt="0"/>
      <dgm:spPr/>
    </dgm:pt>
    <dgm:pt modelId="{E1925DF0-50A4-41B2-A5A0-A320ADC8C4E2}" type="pres">
      <dgm:prSet presAssocID="{4BA94C8C-63E7-4819-9483-BDD6924D3746}" presName="dummyNode1" presStyleLbl="node1" presStyleIdx="1" presStyleCnt="3"/>
      <dgm:spPr/>
    </dgm:pt>
    <dgm:pt modelId="{F32D151A-7816-4D8F-AF44-C36440897AD6}" type="pres">
      <dgm:prSet presAssocID="{4BA94C8C-63E7-4819-9483-BDD6924D3746}" presName="childNode1" presStyleLbl="bgAcc1" presStyleIdx="2" presStyleCnt="3" custScaleX="92073" custLinFactNeighborX="7192">
        <dgm:presLayoutVars>
          <dgm:bulletEnabled val="1"/>
        </dgm:presLayoutVars>
      </dgm:prSet>
      <dgm:spPr/>
      <dgm:t>
        <a:bodyPr/>
        <a:lstStyle/>
        <a:p>
          <a:endParaRPr lang="ru-RU"/>
        </a:p>
      </dgm:t>
    </dgm:pt>
    <dgm:pt modelId="{1A5E6DB2-5944-4C01-A9F4-4A069AB36B67}" type="pres">
      <dgm:prSet presAssocID="{4BA94C8C-63E7-4819-9483-BDD6924D3746}" presName="childNode1tx" presStyleLbl="bgAcc1" presStyleIdx="2" presStyleCnt="3">
        <dgm:presLayoutVars>
          <dgm:bulletEnabled val="1"/>
        </dgm:presLayoutVars>
      </dgm:prSet>
      <dgm:spPr/>
      <dgm:t>
        <a:bodyPr/>
        <a:lstStyle/>
        <a:p>
          <a:endParaRPr lang="ru-RU"/>
        </a:p>
      </dgm:t>
    </dgm:pt>
    <dgm:pt modelId="{92BF8A00-5694-4464-90D9-1154141BC261}" type="pres">
      <dgm:prSet presAssocID="{4BA94C8C-63E7-4819-9483-BDD6924D3746}" presName="parentNode1" presStyleLbl="node1" presStyleIdx="2" presStyleCnt="3" custLinFactNeighborX="-637" custLinFactNeighborY="27774">
        <dgm:presLayoutVars>
          <dgm:chMax val="1"/>
          <dgm:bulletEnabled val="1"/>
        </dgm:presLayoutVars>
      </dgm:prSet>
      <dgm:spPr/>
      <dgm:t>
        <a:bodyPr/>
        <a:lstStyle/>
        <a:p>
          <a:endParaRPr lang="ru-RU"/>
        </a:p>
      </dgm:t>
    </dgm:pt>
    <dgm:pt modelId="{014686AA-5AC4-408F-9ACA-399D799902FE}" type="pres">
      <dgm:prSet presAssocID="{4BA94C8C-63E7-4819-9483-BDD6924D3746}" presName="connSite1" presStyleCnt="0"/>
      <dgm:spPr/>
    </dgm:pt>
  </dgm:ptLst>
  <dgm:cxnLst>
    <dgm:cxn modelId="{9B38B6DE-04C6-4C12-ADCE-BBE11D2B3F4C}" srcId="{E214BA6D-6E14-4C83-A785-B4FF1581D05E}" destId="{A911B4F7-8BC9-47D7-9642-A633630B2A46}" srcOrd="0" destOrd="0" parTransId="{8D5408A1-1638-4F9F-AA8B-CC4D59B50ACA}" sibTransId="{4EC37A6F-9EFF-487C-B57D-353931C1D383}"/>
    <dgm:cxn modelId="{C6284C04-F373-421D-B00C-951E83B91677}" type="presOf" srcId="{A911B4F7-8BC9-47D7-9642-A633630B2A46}" destId="{86DDBEE2-8B91-44ED-B629-4631F9E18A12}" srcOrd="0" destOrd="0" presId="urn:microsoft.com/office/officeart/2005/8/layout/hProcess4"/>
    <dgm:cxn modelId="{1501C540-B400-4C59-9DAC-D64FBE8A660C}" type="presOf" srcId="{4BA94C8C-63E7-4819-9483-BDD6924D3746}" destId="{92BF8A00-5694-4464-90D9-1154141BC261}" srcOrd="0" destOrd="0" presId="urn:microsoft.com/office/officeart/2005/8/layout/hProcess4"/>
    <dgm:cxn modelId="{023C0A92-B3C0-45B9-8C86-AB829527B4BC}" srcId="{E214BA6D-6E14-4C83-A785-B4FF1581D05E}" destId="{8A8884EC-BED0-4A5D-9FB1-F77856440A7A}" srcOrd="1" destOrd="0" parTransId="{27D65953-E682-4B97-ACB4-A58EB1A1359A}" sibTransId="{A4FD3ACB-92D8-44FF-B568-32BD884EDF42}"/>
    <dgm:cxn modelId="{15E9255D-F264-4FF3-A457-4FE4DFA7BC18}" srcId="{4BA94C8C-63E7-4819-9483-BDD6924D3746}" destId="{63B2E526-0BFE-4FA5-A8D7-298406FAE965}" srcOrd="0" destOrd="0" parTransId="{57A5F5D4-98C2-4C16-9F39-F6287D891ABE}" sibTransId="{1E4685F7-B719-48A5-8C55-EDBA33AD99D6}"/>
    <dgm:cxn modelId="{9B8F273A-7734-4F66-9B24-9C396369A824}" type="presOf" srcId="{60526FAA-63B2-4ADE-AAB0-F298E6F23F64}" destId="{358BADB0-A89A-48CE-B619-DA3839D44E0F}" srcOrd="0" destOrd="0" presId="urn:microsoft.com/office/officeart/2005/8/layout/hProcess4"/>
    <dgm:cxn modelId="{13AD084F-B97A-4653-B873-0E3BDE4672B1}" type="presOf" srcId="{437AB23B-13B0-4AE3-924E-BFAE5EAE00A9}" destId="{0FFF5994-F4E1-424D-B972-4AA99AE9B8C2}" srcOrd="0" destOrd="0" presId="urn:microsoft.com/office/officeart/2005/8/layout/hProcess4"/>
    <dgm:cxn modelId="{32F6310B-9B6C-4F77-B7BC-F3C2A3B46007}" type="presOf" srcId="{8A8884EC-BED0-4A5D-9FB1-F77856440A7A}" destId="{86DDBEE2-8B91-44ED-B629-4631F9E18A12}" srcOrd="0" destOrd="1" presId="urn:microsoft.com/office/officeart/2005/8/layout/hProcess4"/>
    <dgm:cxn modelId="{458F19E9-3288-4B1D-B6EB-B59DC6233E61}" type="presOf" srcId="{AED6E543-D1E5-49FA-8209-021D517975D8}" destId="{625D5B61-73EB-4687-B366-E6F70F0FDF74}" srcOrd="0" destOrd="0" presId="urn:microsoft.com/office/officeart/2005/8/layout/hProcess4"/>
    <dgm:cxn modelId="{EAC61BCB-91CF-458D-8DE6-B75F857D6322}" type="presOf" srcId="{4DEF7991-DB3B-4EFB-B409-20A96B442569}" destId="{F827665D-69F4-4582-BEB2-A5794CA30A06}" srcOrd="0" destOrd="0" presId="urn:microsoft.com/office/officeart/2005/8/layout/hProcess4"/>
    <dgm:cxn modelId="{3EE9A413-4839-4763-919B-12467B3A636F}" srcId="{4BA94C8C-63E7-4819-9483-BDD6924D3746}" destId="{01D23FA9-EC24-4459-84B6-F0EA42D78154}" srcOrd="1" destOrd="0" parTransId="{1EAFB972-9367-44F6-B75E-CAD6F4A9855C}" sibTransId="{FCF1BCA6-0B6D-40E7-A1D4-8FBB7ED152A2}"/>
    <dgm:cxn modelId="{A3CD0832-9689-4028-BD60-CB681D6A04E9}" type="presOf" srcId="{63B2E526-0BFE-4FA5-A8D7-298406FAE965}" destId="{F32D151A-7816-4D8F-AF44-C36440897AD6}" srcOrd="0" destOrd="0" presId="urn:microsoft.com/office/officeart/2005/8/layout/hProcess4"/>
    <dgm:cxn modelId="{2E65FFDB-6336-4792-BA1D-060C7170E6FC}" type="presOf" srcId="{01D23FA9-EC24-4459-84B6-F0EA42D78154}" destId="{F32D151A-7816-4D8F-AF44-C36440897AD6}" srcOrd="0" destOrd="1" presId="urn:microsoft.com/office/officeart/2005/8/layout/hProcess4"/>
    <dgm:cxn modelId="{CF1C8B41-3EE3-49BA-87CA-7C17A5407209}" srcId="{AED6E543-D1E5-49FA-8209-021D517975D8}" destId="{437AB23B-13B0-4AE3-924E-BFAE5EAE00A9}" srcOrd="0" destOrd="0" parTransId="{39F77678-62E8-4A19-A41A-E19A68EAA443}" sibTransId="{4DEF7991-DB3B-4EFB-B409-20A96B442569}"/>
    <dgm:cxn modelId="{73A16509-1765-4041-B0ED-4DF964645DA7}" type="presOf" srcId="{60526FAA-63B2-4ADE-AAB0-F298E6F23F64}" destId="{44CE7E4B-B570-41DA-97BE-9F7D5574F4E3}" srcOrd="1" destOrd="0" presId="urn:microsoft.com/office/officeart/2005/8/layout/hProcess4"/>
    <dgm:cxn modelId="{FF952FDA-03BB-428A-A171-648B1548E607}" type="presOf" srcId="{01D23FA9-EC24-4459-84B6-F0EA42D78154}" destId="{1A5E6DB2-5944-4C01-A9F4-4A069AB36B67}" srcOrd="1" destOrd="1" presId="urn:microsoft.com/office/officeart/2005/8/layout/hProcess4"/>
    <dgm:cxn modelId="{3D0AB51B-E5C7-4247-A4E7-7062BAA385C2}" type="presOf" srcId="{63B2E526-0BFE-4FA5-A8D7-298406FAE965}" destId="{1A5E6DB2-5944-4C01-A9F4-4A069AB36B67}" srcOrd="1" destOrd="0" presId="urn:microsoft.com/office/officeart/2005/8/layout/hProcess4"/>
    <dgm:cxn modelId="{D0450FDA-BC76-47C2-988D-45F9EB26A779}" type="presOf" srcId="{8A8884EC-BED0-4A5D-9FB1-F77856440A7A}" destId="{7CE3F8E3-8C1C-421D-98A7-8FA69EF747B1}" srcOrd="1" destOrd="1" presId="urn:microsoft.com/office/officeart/2005/8/layout/hProcess4"/>
    <dgm:cxn modelId="{15B7F6F7-94F0-4A4C-AAAC-4EA87065D1FA}" type="presOf" srcId="{E214BA6D-6E14-4C83-A785-B4FF1581D05E}" destId="{C18F92D0-DEF2-4832-8FA1-278D95B6B3A0}" srcOrd="0" destOrd="0" presId="urn:microsoft.com/office/officeart/2005/8/layout/hProcess4"/>
    <dgm:cxn modelId="{CAB8C65F-80BD-4F77-BAB1-263B314301EC}" type="presOf" srcId="{A911B4F7-8BC9-47D7-9642-A633630B2A46}" destId="{7CE3F8E3-8C1C-421D-98A7-8FA69EF747B1}" srcOrd="1" destOrd="0" presId="urn:microsoft.com/office/officeart/2005/8/layout/hProcess4"/>
    <dgm:cxn modelId="{F3B1C539-6EB3-49AC-9439-6E0ACBED773E}" srcId="{437AB23B-13B0-4AE3-924E-BFAE5EAE00A9}" destId="{60526FAA-63B2-4ADE-AAB0-F298E6F23F64}" srcOrd="0" destOrd="0" parTransId="{003CB98F-C436-430F-8E2B-DFED7A3DE3CA}" sibTransId="{05924E85-815B-4F4E-9231-7F0B8C8D17BB}"/>
    <dgm:cxn modelId="{1277ADD3-18CB-4A79-A6A0-F531EAD63892}" type="presOf" srcId="{19A2954C-5C74-4380-B53D-3134DFD2BD93}" destId="{CDCAD455-EB6B-402B-B181-8BA63311810D}" srcOrd="0" destOrd="0" presId="urn:microsoft.com/office/officeart/2005/8/layout/hProcess4"/>
    <dgm:cxn modelId="{3CA67ACF-7279-4B62-AA0F-285F82224669}" srcId="{AED6E543-D1E5-49FA-8209-021D517975D8}" destId="{E214BA6D-6E14-4C83-A785-B4FF1581D05E}" srcOrd="1" destOrd="0" parTransId="{331F2735-C458-4AA1-88E7-CD44B12E69A7}" sibTransId="{19A2954C-5C74-4380-B53D-3134DFD2BD93}"/>
    <dgm:cxn modelId="{16AAB086-F2EE-4519-8B56-87BEF348903A}" srcId="{AED6E543-D1E5-49FA-8209-021D517975D8}" destId="{4BA94C8C-63E7-4819-9483-BDD6924D3746}" srcOrd="2" destOrd="0" parTransId="{4F14D56A-292C-4BF3-8983-5BC9A05A7FFB}" sibTransId="{45C901A8-7DD6-4DD3-B25E-FEE59C9B66D4}"/>
    <dgm:cxn modelId="{147E48B3-5186-48AD-ACF9-917346AA255A}" type="presParOf" srcId="{625D5B61-73EB-4687-B366-E6F70F0FDF74}" destId="{6AB74C41-EE21-414F-B880-C91960AE5EC4}" srcOrd="0" destOrd="0" presId="urn:microsoft.com/office/officeart/2005/8/layout/hProcess4"/>
    <dgm:cxn modelId="{46A04AB2-4E9A-4F53-92CB-093223AE9F1B}" type="presParOf" srcId="{625D5B61-73EB-4687-B366-E6F70F0FDF74}" destId="{BC05A9D6-CA71-4512-9D58-2019022C136A}" srcOrd="1" destOrd="0" presId="urn:microsoft.com/office/officeart/2005/8/layout/hProcess4"/>
    <dgm:cxn modelId="{0ED9E5B0-2868-435B-AC52-2308EE60F069}" type="presParOf" srcId="{625D5B61-73EB-4687-B366-E6F70F0FDF74}" destId="{901CFE09-8308-4CB6-B42D-B87DA4DB62C7}" srcOrd="2" destOrd="0" presId="urn:microsoft.com/office/officeart/2005/8/layout/hProcess4"/>
    <dgm:cxn modelId="{E84663C9-B058-4D2C-A340-B9721BBB242D}" type="presParOf" srcId="{901CFE09-8308-4CB6-B42D-B87DA4DB62C7}" destId="{574BB2E0-F6FB-4BB5-8728-33C0181856D8}" srcOrd="0" destOrd="0" presId="urn:microsoft.com/office/officeart/2005/8/layout/hProcess4"/>
    <dgm:cxn modelId="{A679F199-7016-4621-9E84-1313BDD2B8BE}" type="presParOf" srcId="{574BB2E0-F6FB-4BB5-8728-33C0181856D8}" destId="{324361FE-5E04-4D56-84CD-3FBAD654CDE0}" srcOrd="0" destOrd="0" presId="urn:microsoft.com/office/officeart/2005/8/layout/hProcess4"/>
    <dgm:cxn modelId="{94689B40-D694-42F6-8523-D516019C9F39}" type="presParOf" srcId="{574BB2E0-F6FB-4BB5-8728-33C0181856D8}" destId="{358BADB0-A89A-48CE-B619-DA3839D44E0F}" srcOrd="1" destOrd="0" presId="urn:microsoft.com/office/officeart/2005/8/layout/hProcess4"/>
    <dgm:cxn modelId="{1DB85FE2-AB0F-4069-952D-8411F8A40E1D}" type="presParOf" srcId="{574BB2E0-F6FB-4BB5-8728-33C0181856D8}" destId="{44CE7E4B-B570-41DA-97BE-9F7D5574F4E3}" srcOrd="2" destOrd="0" presId="urn:microsoft.com/office/officeart/2005/8/layout/hProcess4"/>
    <dgm:cxn modelId="{7A8E8673-D68F-4609-A9DF-184A5583041C}" type="presParOf" srcId="{574BB2E0-F6FB-4BB5-8728-33C0181856D8}" destId="{0FFF5994-F4E1-424D-B972-4AA99AE9B8C2}" srcOrd="3" destOrd="0" presId="urn:microsoft.com/office/officeart/2005/8/layout/hProcess4"/>
    <dgm:cxn modelId="{38973EEE-F71B-4431-945A-0341A1B7A3F2}" type="presParOf" srcId="{574BB2E0-F6FB-4BB5-8728-33C0181856D8}" destId="{F268AAC0-5B1D-4FF2-A23A-A4120CB7760F}" srcOrd="4" destOrd="0" presId="urn:microsoft.com/office/officeart/2005/8/layout/hProcess4"/>
    <dgm:cxn modelId="{C2B38A50-990A-4EB1-A3A3-1C07C8F9065C}" type="presParOf" srcId="{901CFE09-8308-4CB6-B42D-B87DA4DB62C7}" destId="{F827665D-69F4-4582-BEB2-A5794CA30A06}" srcOrd="1" destOrd="0" presId="urn:microsoft.com/office/officeart/2005/8/layout/hProcess4"/>
    <dgm:cxn modelId="{5A2DC437-786D-49E0-85B4-0859553912D7}" type="presParOf" srcId="{901CFE09-8308-4CB6-B42D-B87DA4DB62C7}" destId="{0FDFAFA8-BEF1-4EA4-AABF-56E29002ACCE}" srcOrd="2" destOrd="0" presId="urn:microsoft.com/office/officeart/2005/8/layout/hProcess4"/>
    <dgm:cxn modelId="{F81F95AD-8830-482B-83A1-00B49767600A}" type="presParOf" srcId="{0FDFAFA8-BEF1-4EA4-AABF-56E29002ACCE}" destId="{1406CEDF-8E1C-46FB-9CFF-1DA3A113C7FE}" srcOrd="0" destOrd="0" presId="urn:microsoft.com/office/officeart/2005/8/layout/hProcess4"/>
    <dgm:cxn modelId="{3C67AEE3-F471-492E-B03F-610EB52E768F}" type="presParOf" srcId="{0FDFAFA8-BEF1-4EA4-AABF-56E29002ACCE}" destId="{86DDBEE2-8B91-44ED-B629-4631F9E18A12}" srcOrd="1" destOrd="0" presId="urn:microsoft.com/office/officeart/2005/8/layout/hProcess4"/>
    <dgm:cxn modelId="{01E996E0-1E2B-4E71-9695-D797C3493935}" type="presParOf" srcId="{0FDFAFA8-BEF1-4EA4-AABF-56E29002ACCE}" destId="{7CE3F8E3-8C1C-421D-98A7-8FA69EF747B1}" srcOrd="2" destOrd="0" presId="urn:microsoft.com/office/officeart/2005/8/layout/hProcess4"/>
    <dgm:cxn modelId="{7AC910AD-9EF3-4E3E-B310-C43D5FE927AC}" type="presParOf" srcId="{0FDFAFA8-BEF1-4EA4-AABF-56E29002ACCE}" destId="{C18F92D0-DEF2-4832-8FA1-278D95B6B3A0}" srcOrd="3" destOrd="0" presId="urn:microsoft.com/office/officeart/2005/8/layout/hProcess4"/>
    <dgm:cxn modelId="{A657B56C-432F-433D-A8E2-507EB5431802}" type="presParOf" srcId="{0FDFAFA8-BEF1-4EA4-AABF-56E29002ACCE}" destId="{DCDC6411-C29A-4982-8684-1D1BFC24E8FE}" srcOrd="4" destOrd="0" presId="urn:microsoft.com/office/officeart/2005/8/layout/hProcess4"/>
    <dgm:cxn modelId="{A62DFE8F-BC13-4A9F-B325-5E292ED56AE3}" type="presParOf" srcId="{901CFE09-8308-4CB6-B42D-B87DA4DB62C7}" destId="{CDCAD455-EB6B-402B-B181-8BA63311810D}" srcOrd="3" destOrd="0" presId="urn:microsoft.com/office/officeart/2005/8/layout/hProcess4"/>
    <dgm:cxn modelId="{2F2056A6-AC7F-4B05-AAFB-920B0C219106}" type="presParOf" srcId="{901CFE09-8308-4CB6-B42D-B87DA4DB62C7}" destId="{F894E1F7-CE39-4E50-B696-64D75C9AA8FE}" srcOrd="4" destOrd="0" presId="urn:microsoft.com/office/officeart/2005/8/layout/hProcess4"/>
    <dgm:cxn modelId="{CF25E489-A262-4BE4-B54F-57E1DC1AC643}" type="presParOf" srcId="{F894E1F7-CE39-4E50-B696-64D75C9AA8FE}" destId="{E1925DF0-50A4-41B2-A5A0-A320ADC8C4E2}" srcOrd="0" destOrd="0" presId="urn:microsoft.com/office/officeart/2005/8/layout/hProcess4"/>
    <dgm:cxn modelId="{3B016C72-CF43-4D1C-A403-CEA6A632A4AF}" type="presParOf" srcId="{F894E1F7-CE39-4E50-B696-64D75C9AA8FE}" destId="{F32D151A-7816-4D8F-AF44-C36440897AD6}" srcOrd="1" destOrd="0" presId="urn:microsoft.com/office/officeart/2005/8/layout/hProcess4"/>
    <dgm:cxn modelId="{69C628A7-EAB2-4822-AFB7-6C86A2115D4A}" type="presParOf" srcId="{F894E1F7-CE39-4E50-B696-64D75C9AA8FE}" destId="{1A5E6DB2-5944-4C01-A9F4-4A069AB36B67}" srcOrd="2" destOrd="0" presId="urn:microsoft.com/office/officeart/2005/8/layout/hProcess4"/>
    <dgm:cxn modelId="{61EDF9CB-8C96-4AAE-9479-8B3A4C5434A9}" type="presParOf" srcId="{F894E1F7-CE39-4E50-B696-64D75C9AA8FE}" destId="{92BF8A00-5694-4464-90D9-1154141BC261}" srcOrd="3" destOrd="0" presId="urn:microsoft.com/office/officeart/2005/8/layout/hProcess4"/>
    <dgm:cxn modelId="{017AE39D-00AD-4F82-8B20-974A98F36E1A}" type="presParOf" srcId="{F894E1F7-CE39-4E50-B696-64D75C9AA8FE}" destId="{014686AA-5AC4-408F-9ACA-399D799902F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BADB0-A89A-48CE-B619-DA3839D44E0F}">
      <dsp:nvSpPr>
        <dsp:cNvPr id="0" name=""/>
        <dsp:cNvSpPr/>
      </dsp:nvSpPr>
      <dsp:spPr>
        <a:xfrm>
          <a:off x="571486" y="1834690"/>
          <a:ext cx="2101340" cy="1693802"/>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Обращается в Банк/организацию партнер с заявкой на получение кредита</a:t>
          </a:r>
          <a:endParaRPr lang="ru-RU" sz="1500" kern="12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sp:txBody>
      <dsp:txXfrm>
        <a:off x="610465" y="1873669"/>
        <a:ext cx="2023382" cy="1252886"/>
      </dsp:txXfrm>
    </dsp:sp>
    <dsp:sp modelId="{F827665D-69F4-4582-BEB2-A5794CA30A06}">
      <dsp:nvSpPr>
        <dsp:cNvPr id="0" name=""/>
        <dsp:cNvSpPr/>
      </dsp:nvSpPr>
      <dsp:spPr>
        <a:xfrm>
          <a:off x="1677419" y="2213302"/>
          <a:ext cx="2559287" cy="2559287"/>
        </a:xfrm>
        <a:prstGeom prst="leftCircularArrow">
          <a:avLst>
            <a:gd name="adj1" fmla="val 2877"/>
            <a:gd name="adj2" fmla="val 351808"/>
            <a:gd name="adj3" fmla="val 2127319"/>
            <a:gd name="adj4" fmla="val 9024489"/>
            <a:gd name="adj5" fmla="val 3357"/>
          </a:avLst>
        </a:prstGeom>
        <a:solidFill>
          <a:srgbClr val="1F497D">
            <a:lumMod val="40000"/>
            <a:lumOff val="60000"/>
          </a:srgbClr>
        </a:solidFill>
        <a:ln>
          <a:noFill/>
        </a:ln>
        <a:effectLst/>
      </dsp:spPr>
      <dsp:style>
        <a:lnRef idx="0">
          <a:scrgbClr r="0" g="0" b="0"/>
        </a:lnRef>
        <a:fillRef idx="1">
          <a:scrgbClr r="0" g="0" b="0"/>
        </a:fillRef>
        <a:effectRef idx="0">
          <a:scrgbClr r="0" g="0" b="0"/>
        </a:effectRef>
        <a:fontRef idx="minor">
          <a:schemeClr val="lt1"/>
        </a:fontRef>
      </dsp:style>
    </dsp:sp>
    <dsp:sp modelId="{0FFF5994-F4E1-424D-B972-4AA99AE9B8C2}">
      <dsp:nvSpPr>
        <dsp:cNvPr id="0" name=""/>
        <dsp:cNvSpPr/>
      </dsp:nvSpPr>
      <dsp:spPr>
        <a:xfrm>
          <a:off x="945936" y="3367151"/>
          <a:ext cx="1825435" cy="725915"/>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u-RU" sz="2300" kern="1200" dirty="0" smtClean="0">
              <a:solidFill>
                <a:sysClr val="window" lastClr="FFFFFF"/>
              </a:solidFill>
              <a:latin typeface="Arial Narrow" panose="020B0606020202030204" pitchFamily="34" charset="0"/>
              <a:ea typeface="+mn-ea"/>
              <a:cs typeface="Arial" panose="020B0604020202020204" pitchFamily="34" charset="0"/>
            </a:rPr>
            <a:t>Заемщик</a:t>
          </a:r>
          <a:endParaRPr lang="ru-RU" sz="2300" kern="1200" dirty="0">
            <a:solidFill>
              <a:sysClr val="window" lastClr="FFFFFF"/>
            </a:solidFill>
            <a:latin typeface="Arial Narrow" panose="020B0606020202030204" pitchFamily="34" charset="0"/>
            <a:ea typeface="+mn-ea"/>
            <a:cs typeface="Arial" panose="020B0604020202020204" pitchFamily="34" charset="0"/>
          </a:endParaRPr>
        </a:p>
      </dsp:txBody>
      <dsp:txXfrm>
        <a:off x="967197" y="3388412"/>
        <a:ext cx="1782913" cy="683393"/>
      </dsp:txXfrm>
    </dsp:sp>
    <dsp:sp modelId="{86DDBEE2-8B91-44ED-B629-4631F9E18A12}">
      <dsp:nvSpPr>
        <dsp:cNvPr id="0" name=""/>
        <dsp:cNvSpPr/>
      </dsp:nvSpPr>
      <dsp:spPr>
        <a:xfrm>
          <a:off x="2780848" y="1894950"/>
          <a:ext cx="3272414" cy="1693802"/>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кредита / займа</a:t>
          </a:r>
          <a:endParaRPr lang="ru-RU" sz="1600" kern="12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a:p>
          <a:pPr marL="171450" lvl="1" indent="-171450" algn="l" defTabSz="711200">
            <a:lnSpc>
              <a:spcPct val="90000"/>
            </a:lnSpc>
            <a:spcBef>
              <a:spcPct val="0"/>
            </a:spcBef>
            <a:spcAft>
              <a:spcPct val="15000"/>
            </a:spcAft>
            <a:buChar char="••"/>
          </a:pPr>
          <a:r>
            <a:rPr lang="ru-RU" sz="1600" kern="12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Направляет пакет документов Клиента Участнику НГС для получения гарантии</a:t>
          </a:r>
          <a:endParaRPr lang="ru-RU" sz="1600" kern="12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sp:txBody>
      <dsp:txXfrm>
        <a:off x="2819827" y="2296887"/>
        <a:ext cx="3194456" cy="1252886"/>
      </dsp:txXfrm>
    </dsp:sp>
    <dsp:sp modelId="{CDCAD455-EB6B-402B-B181-8BA63311810D}">
      <dsp:nvSpPr>
        <dsp:cNvPr id="0" name=""/>
        <dsp:cNvSpPr/>
      </dsp:nvSpPr>
      <dsp:spPr>
        <a:xfrm>
          <a:off x="4697203" y="754552"/>
          <a:ext cx="2593316" cy="2593316"/>
        </a:xfrm>
        <a:prstGeom prst="circularArrow">
          <a:avLst>
            <a:gd name="adj1" fmla="val 2555"/>
            <a:gd name="adj2" fmla="val 310003"/>
            <a:gd name="adj3" fmla="val 19514486"/>
            <a:gd name="adj4" fmla="val 12575511"/>
            <a:gd name="adj5" fmla="val 2980"/>
          </a:avLst>
        </a:prstGeom>
        <a:solidFill>
          <a:srgbClr val="1F497D">
            <a:lumMod val="40000"/>
            <a:lumOff val="60000"/>
          </a:srgbClr>
        </a:solidFill>
        <a:ln>
          <a:noFill/>
        </a:ln>
        <a:effectLst/>
      </dsp:spPr>
      <dsp:style>
        <a:lnRef idx="0">
          <a:scrgbClr r="0" g="0" b="0"/>
        </a:lnRef>
        <a:fillRef idx="1">
          <a:scrgbClr r="0" g="0" b="0"/>
        </a:fillRef>
        <a:effectRef idx="0">
          <a:scrgbClr r="0" g="0" b="0"/>
        </a:effectRef>
        <a:fontRef idx="minor">
          <a:schemeClr val="lt1"/>
        </a:fontRef>
      </dsp:style>
    </dsp:sp>
    <dsp:sp modelId="{C18F92D0-DEF2-4832-8FA1-278D95B6B3A0}">
      <dsp:nvSpPr>
        <dsp:cNvPr id="0" name=""/>
        <dsp:cNvSpPr/>
      </dsp:nvSpPr>
      <dsp:spPr>
        <a:xfrm>
          <a:off x="3937110" y="1411473"/>
          <a:ext cx="2000804" cy="966955"/>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u-RU" sz="2300" kern="1200" dirty="0" smtClean="0">
              <a:solidFill>
                <a:sysClr val="window" lastClr="FFFFFF"/>
              </a:solidFill>
              <a:latin typeface="Arial Narrow" panose="020B0606020202030204" pitchFamily="34" charset="0"/>
              <a:ea typeface="+mn-ea"/>
              <a:cs typeface="Arial" panose="020B0604020202020204" pitchFamily="34" charset="0"/>
            </a:rPr>
            <a:t>Банк / Организация партнер</a:t>
          </a:r>
          <a:endParaRPr lang="ru-RU" sz="2300" kern="1200" dirty="0">
            <a:solidFill>
              <a:sysClr val="window" lastClr="FFFFFF"/>
            </a:solidFill>
            <a:latin typeface="Arial Narrow" panose="020B0606020202030204" pitchFamily="34" charset="0"/>
            <a:ea typeface="+mn-ea"/>
            <a:cs typeface="Arial" panose="020B0604020202020204" pitchFamily="34" charset="0"/>
          </a:endParaRPr>
        </a:p>
      </dsp:txBody>
      <dsp:txXfrm>
        <a:off x="3965431" y="1439794"/>
        <a:ext cx="1944162" cy="910313"/>
      </dsp:txXfrm>
    </dsp:sp>
    <dsp:sp modelId="{F32D151A-7816-4D8F-AF44-C36440897AD6}">
      <dsp:nvSpPr>
        <dsp:cNvPr id="0" name=""/>
        <dsp:cNvSpPr/>
      </dsp:nvSpPr>
      <dsp:spPr>
        <a:xfrm>
          <a:off x="6355790" y="1834690"/>
          <a:ext cx="1890824" cy="1693802"/>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55650">
            <a:lnSpc>
              <a:spcPct val="90000"/>
            </a:lnSpc>
            <a:spcBef>
              <a:spcPct val="0"/>
            </a:spcBef>
            <a:spcAft>
              <a:spcPct val="15000"/>
            </a:spcAft>
            <a:buChar char="••"/>
          </a:pPr>
          <a:endParaRPr lang="ru-RU" sz="1700"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marL="171450" lvl="1" indent="-171450" algn="l" defTabSz="711200">
            <a:lnSpc>
              <a:spcPct val="90000"/>
            </a:lnSpc>
            <a:spcBef>
              <a:spcPct val="0"/>
            </a:spcBef>
            <a:spcAft>
              <a:spcPct val="15000"/>
            </a:spcAft>
            <a:buChar char="••"/>
          </a:pPr>
          <a:r>
            <a:rPr lang="ru-RU" sz="1600" kern="12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гарантии</a:t>
          </a:r>
          <a:endParaRPr lang="ru-RU" sz="1700" kern="12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sp:txBody>
      <dsp:txXfrm>
        <a:off x="6394769" y="1873669"/>
        <a:ext cx="1812866" cy="1252886"/>
      </dsp:txXfrm>
    </dsp:sp>
    <dsp:sp modelId="{92BF8A00-5694-4464-90D9-1154141BC261}">
      <dsp:nvSpPr>
        <dsp:cNvPr id="0" name=""/>
        <dsp:cNvSpPr/>
      </dsp:nvSpPr>
      <dsp:spPr>
        <a:xfrm>
          <a:off x="6571430" y="3367151"/>
          <a:ext cx="1825435" cy="725915"/>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u-RU" sz="2300" kern="1200" dirty="0" smtClean="0">
              <a:solidFill>
                <a:sysClr val="window" lastClr="FFFFFF"/>
              </a:solidFill>
              <a:latin typeface="Arial Narrow" panose="020B0606020202030204" pitchFamily="34" charset="0"/>
              <a:ea typeface="+mn-ea"/>
              <a:cs typeface="Arial" panose="020B0604020202020204" pitchFamily="34" charset="0"/>
            </a:rPr>
            <a:t>Участник НГС</a:t>
          </a:r>
          <a:endParaRPr lang="ru-RU" sz="2300" kern="1200" dirty="0">
            <a:solidFill>
              <a:sysClr val="window" lastClr="FFFFFF"/>
            </a:solidFill>
            <a:latin typeface="Arial Narrow" panose="020B0606020202030204" pitchFamily="34" charset="0"/>
            <a:ea typeface="+mn-ea"/>
            <a:cs typeface="Arial" panose="020B0604020202020204" pitchFamily="34" charset="0"/>
          </a:endParaRPr>
        </a:p>
      </dsp:txBody>
      <dsp:txXfrm>
        <a:off x="6592691" y="3388412"/>
        <a:ext cx="1782913" cy="68339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defTabSz="627065">
              <a:defRPr sz="800"/>
            </a:lvl1pPr>
          </a:lstStyle>
          <a:p>
            <a:endParaRPr lang="en-GB" dirty="0"/>
          </a:p>
        </p:txBody>
      </p:sp>
      <p:sp>
        <p:nvSpPr>
          <p:cNvPr id="3" name="Date Placeholder 2"/>
          <p:cNvSpPr>
            <a:spLocks noGrp="1"/>
          </p:cNvSpPr>
          <p:nvPr>
            <p:ph type="dt" sz="quarter" idx="1"/>
          </p:nvPr>
        </p:nvSpPr>
        <p:spPr bwMode="auto">
          <a:xfrm>
            <a:off x="3851078" y="1"/>
            <a:ext cx="2945033"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algn="r" defTabSz="627065">
              <a:defRPr sz="800"/>
            </a:lvl1pPr>
          </a:lstStyle>
          <a:p>
            <a:fld id="{42B58284-BD55-477D-829B-0D8B66B41141}" type="datetimeFigureOut">
              <a:rPr lang="en-US"/>
              <a:pPr/>
              <a:t>3/10/2017</a:t>
            </a:fld>
            <a:endParaRPr lang="en-GB" dirty="0"/>
          </a:p>
        </p:txBody>
      </p:sp>
      <p:sp>
        <p:nvSpPr>
          <p:cNvPr id="4" name="Footer Placeholder 3"/>
          <p:cNvSpPr>
            <a:spLocks noGrp="1"/>
          </p:cNvSpPr>
          <p:nvPr>
            <p:ph type="ftr" sz="quarter" idx="2"/>
          </p:nvPr>
        </p:nvSpPr>
        <p:spPr bwMode="auto">
          <a:xfrm>
            <a:off x="1" y="9428736"/>
            <a:ext cx="2946598"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defTabSz="627065">
              <a:defRPr sz="800"/>
            </a:lvl1pPr>
          </a:lstStyle>
          <a:p>
            <a:endParaRPr lang="en-GB" dirty="0"/>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algn="r" defTabSz="627065">
              <a:defRPr sz="800"/>
            </a:lvl1pPr>
          </a:lstStyle>
          <a:p>
            <a:fld id="{B000AF5B-B840-4C36-ABEB-C07F7C1C287A}" type="slidenum">
              <a:rPr lang="en-GB"/>
              <a:pPr/>
              <a:t>‹#›</a:t>
            </a:fld>
            <a:endParaRPr lang="en-GB" dirty="0"/>
          </a:p>
        </p:txBody>
      </p:sp>
    </p:spTree>
    <p:extLst>
      <p:ext uri="{BB962C8B-B14F-4D97-AF65-F5344CB8AC3E}">
        <p14:creationId xmlns:p14="http://schemas.microsoft.com/office/powerpoint/2010/main" val="219074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defTabSz="627065">
              <a:defRPr sz="1100">
                <a:latin typeface="Calibri" pitchFamily="34" charset="0"/>
              </a:defRPr>
            </a:lvl1pPr>
          </a:lstStyle>
          <a:p>
            <a:endParaRPr lang="en-GB" dirty="0"/>
          </a:p>
        </p:txBody>
      </p:sp>
      <p:sp>
        <p:nvSpPr>
          <p:cNvPr id="3" name="Date Placeholder 2"/>
          <p:cNvSpPr>
            <a:spLocks noGrp="1"/>
          </p:cNvSpPr>
          <p:nvPr>
            <p:ph type="dt" idx="1"/>
          </p:nvPr>
        </p:nvSpPr>
        <p:spPr bwMode="auto">
          <a:xfrm>
            <a:off x="3851078" y="1"/>
            <a:ext cx="2945033"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algn="r" defTabSz="627065">
              <a:defRPr sz="1100">
                <a:latin typeface="Calibri" pitchFamily="34" charset="0"/>
              </a:defRPr>
            </a:lvl1pPr>
          </a:lstStyle>
          <a:p>
            <a:fld id="{660D0E8B-676B-4AF2-96B6-20F8C726C38A}" type="datetimeFigureOut">
              <a:rPr lang="en-US"/>
              <a:pPr/>
              <a:t>3/10/2017</a:t>
            </a:fld>
            <a:endParaRPr lang="en-GB" dirty="0"/>
          </a:p>
        </p:txBody>
      </p:sp>
      <p:sp>
        <p:nvSpPr>
          <p:cNvPr id="4" name="Slide Image Placeholder 3"/>
          <p:cNvSpPr>
            <a:spLocks noGrp="1" noRot="1" noChangeAspect="1"/>
          </p:cNvSpPr>
          <p:nvPr>
            <p:ph type="sldImg" idx="2"/>
          </p:nvPr>
        </p:nvSpPr>
        <p:spPr>
          <a:xfrm>
            <a:off x="685800" y="744538"/>
            <a:ext cx="5427663" cy="3722687"/>
          </a:xfrm>
          <a:prstGeom prst="rect">
            <a:avLst/>
          </a:prstGeom>
          <a:noFill/>
          <a:ln w="12700">
            <a:solidFill>
              <a:prstClr val="black"/>
            </a:solidFill>
          </a:ln>
        </p:spPr>
        <p:txBody>
          <a:bodyPr vert="horz" lIns="137648" tIns="68827" rIns="137648" bIns="68827" rtlCol="0" anchor="ctr"/>
          <a:lstStyle/>
          <a:p>
            <a:pPr lvl="0"/>
            <a:endParaRPr lang="en-GB" noProof="0" dirty="0"/>
          </a:p>
        </p:txBody>
      </p:sp>
      <p:sp>
        <p:nvSpPr>
          <p:cNvPr id="5" name="Notes Placeholder 4"/>
          <p:cNvSpPr>
            <a:spLocks noGrp="1"/>
          </p:cNvSpPr>
          <p:nvPr>
            <p:ph type="body" sz="quarter" idx="3"/>
          </p:nvPr>
        </p:nvSpPr>
        <p:spPr bwMode="auto">
          <a:xfrm>
            <a:off x="679143" y="4715157"/>
            <a:ext cx="5439391" cy="4466987"/>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endParaRPr lang="en-GB" smtClean="0"/>
          </a:p>
        </p:txBody>
      </p:sp>
      <p:sp>
        <p:nvSpPr>
          <p:cNvPr id="6" name="Footer Placeholder 5"/>
          <p:cNvSpPr>
            <a:spLocks noGrp="1"/>
          </p:cNvSpPr>
          <p:nvPr>
            <p:ph type="ftr" sz="quarter" idx="4"/>
          </p:nvPr>
        </p:nvSpPr>
        <p:spPr bwMode="auto">
          <a:xfrm>
            <a:off x="1" y="9428736"/>
            <a:ext cx="2946598"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defTabSz="627065">
              <a:defRPr sz="1100">
                <a:latin typeface="Calibri" pitchFamily="34" charset="0"/>
              </a:defRPr>
            </a:lvl1pPr>
          </a:lstStyle>
          <a:p>
            <a:endParaRPr lang="en-GB" dirty="0"/>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algn="r" defTabSz="627065">
              <a:defRPr sz="1100">
                <a:latin typeface="Calibri" pitchFamily="34" charset="0"/>
              </a:defRPr>
            </a:lvl1pPr>
          </a:lstStyle>
          <a:p>
            <a:fld id="{7712EFF2-E535-4F8D-9276-91B171A78362}" type="slidenum">
              <a:rPr lang="en-GB"/>
              <a:pPr/>
              <a:t>‹#›</a:t>
            </a:fld>
            <a:endParaRPr lang="en-GB" dirty="0"/>
          </a:p>
        </p:txBody>
      </p:sp>
    </p:spTree>
    <p:extLst>
      <p:ext uri="{BB962C8B-B14F-4D97-AF65-F5344CB8AC3E}">
        <p14:creationId xmlns:p14="http://schemas.microsoft.com/office/powerpoint/2010/main" val="8442481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27" kern="1200">
        <a:solidFill>
          <a:schemeClr val="tx1"/>
        </a:solidFill>
        <a:latin typeface="+mn-lt"/>
        <a:ea typeface="+mn-ea"/>
        <a:cs typeface="+mn-cs"/>
      </a:defRPr>
    </a:lvl1pPr>
    <a:lvl2pPr marL="778686" indent="-299495" algn="l" rtl="0" eaLnBrk="0" fontAlgn="base" hangingPunct="0">
      <a:spcBef>
        <a:spcPct val="30000"/>
      </a:spcBef>
      <a:spcAft>
        <a:spcPct val="0"/>
      </a:spcAft>
      <a:defRPr sz="1227" kern="1200">
        <a:solidFill>
          <a:schemeClr val="tx1"/>
        </a:solidFill>
        <a:latin typeface="+mn-lt"/>
        <a:ea typeface="+mn-ea"/>
        <a:cs typeface="+mn-cs"/>
      </a:defRPr>
    </a:lvl2pPr>
    <a:lvl3pPr marL="1197978" indent="-239596" algn="l" rtl="0" eaLnBrk="0" fontAlgn="base" hangingPunct="0">
      <a:spcBef>
        <a:spcPct val="30000"/>
      </a:spcBef>
      <a:spcAft>
        <a:spcPct val="0"/>
      </a:spcAft>
      <a:defRPr sz="1227" kern="1200">
        <a:solidFill>
          <a:schemeClr val="tx1"/>
        </a:solidFill>
        <a:latin typeface="+mn-lt"/>
        <a:ea typeface="+mn-ea"/>
        <a:cs typeface="+mn-cs"/>
      </a:defRPr>
    </a:lvl3pPr>
    <a:lvl4pPr marL="1677170" indent="-239596" algn="l" rtl="0" eaLnBrk="0" fontAlgn="base" hangingPunct="0">
      <a:spcBef>
        <a:spcPct val="30000"/>
      </a:spcBef>
      <a:spcAft>
        <a:spcPct val="0"/>
      </a:spcAft>
      <a:defRPr sz="1227" kern="1200">
        <a:solidFill>
          <a:schemeClr val="tx1"/>
        </a:solidFill>
        <a:latin typeface="+mn-lt"/>
        <a:ea typeface="+mn-ea"/>
        <a:cs typeface="+mn-cs"/>
      </a:defRPr>
    </a:lvl4pPr>
    <a:lvl5pPr marL="2156361" indent="-239596" algn="l" rtl="0" eaLnBrk="0" fontAlgn="base" hangingPunct="0">
      <a:spcBef>
        <a:spcPct val="30000"/>
      </a:spcBef>
      <a:spcAft>
        <a:spcPct val="0"/>
      </a:spcAft>
      <a:defRPr sz="1227" kern="1200">
        <a:solidFill>
          <a:schemeClr val="tx1"/>
        </a:solidFill>
        <a:latin typeface="+mn-lt"/>
        <a:ea typeface="+mn-ea"/>
        <a:cs typeface="+mn-cs"/>
      </a:defRPr>
    </a:lvl5pPr>
    <a:lvl6pPr marL="2395957" algn="l" defTabSz="958383" rtl="0" eaLnBrk="1" latinLnBrk="0" hangingPunct="1">
      <a:defRPr sz="1227" kern="1200">
        <a:solidFill>
          <a:schemeClr val="tx1"/>
        </a:solidFill>
        <a:latin typeface="+mn-lt"/>
        <a:ea typeface="+mn-ea"/>
        <a:cs typeface="+mn-cs"/>
      </a:defRPr>
    </a:lvl6pPr>
    <a:lvl7pPr marL="2875148" algn="l" defTabSz="958383" rtl="0" eaLnBrk="1" latinLnBrk="0" hangingPunct="1">
      <a:defRPr sz="1227" kern="1200">
        <a:solidFill>
          <a:schemeClr val="tx1"/>
        </a:solidFill>
        <a:latin typeface="+mn-lt"/>
        <a:ea typeface="+mn-ea"/>
        <a:cs typeface="+mn-cs"/>
      </a:defRPr>
    </a:lvl7pPr>
    <a:lvl8pPr marL="3354339" algn="l" defTabSz="958383" rtl="0" eaLnBrk="1" latinLnBrk="0" hangingPunct="1">
      <a:defRPr sz="1227" kern="1200">
        <a:solidFill>
          <a:schemeClr val="tx1"/>
        </a:solidFill>
        <a:latin typeface="+mn-lt"/>
        <a:ea typeface="+mn-ea"/>
        <a:cs typeface="+mn-cs"/>
      </a:defRPr>
    </a:lvl8pPr>
    <a:lvl9pPr marL="3833531" algn="l" defTabSz="958383" rtl="0" eaLnBrk="1" latinLnBrk="0" hangingPunct="1">
      <a:defRPr sz="122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3</a:t>
            </a:fld>
            <a:endParaRPr lang="en-GB" dirty="0"/>
          </a:p>
        </p:txBody>
      </p:sp>
    </p:spTree>
    <p:extLst>
      <p:ext uri="{BB962C8B-B14F-4D97-AF65-F5344CB8AC3E}">
        <p14:creationId xmlns:p14="http://schemas.microsoft.com/office/powerpoint/2010/main" val="43452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71991" tIns="35995" rIns="71991" bIns="35995">
            <a:normAutofit/>
          </a:bodyPr>
          <a:lstStyle/>
          <a:p>
            <a:endParaRPr dirty="0"/>
          </a:p>
        </p:txBody>
      </p:sp>
    </p:spTree>
    <p:extLst>
      <p:ext uri="{BB962C8B-B14F-4D97-AF65-F5344CB8AC3E}">
        <p14:creationId xmlns:p14="http://schemas.microsoft.com/office/powerpoint/2010/main" val="677667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15</a:t>
            </a:fld>
            <a:endParaRPr lang="en-GB" dirty="0"/>
          </a:p>
        </p:txBody>
      </p:sp>
    </p:spTree>
    <p:extLst>
      <p:ext uri="{BB962C8B-B14F-4D97-AF65-F5344CB8AC3E}">
        <p14:creationId xmlns:p14="http://schemas.microsoft.com/office/powerpoint/2010/main" val="3702714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19</a:t>
            </a:fld>
            <a:endParaRPr lang="en-GB" dirty="0"/>
          </a:p>
        </p:txBody>
      </p:sp>
    </p:spTree>
    <p:extLst>
      <p:ext uri="{BB962C8B-B14F-4D97-AF65-F5344CB8AC3E}">
        <p14:creationId xmlns:p14="http://schemas.microsoft.com/office/powerpoint/2010/main" val="2128137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1299374" y="3243722"/>
            <a:ext cx="10001242" cy="2153327"/>
          </a:xfrm>
          <a:prstGeom prst="rect">
            <a:avLst/>
          </a:prstGeom>
          <a:effectLst>
            <a:outerShdw blurRad="63500" sx="102000" sy="102000" algn="ctr" rotWithShape="0">
              <a:prstClr val="black">
                <a:alpha val="40000"/>
              </a:prstClr>
            </a:outerShdw>
          </a:effectLst>
        </p:spPr>
        <p:txBody>
          <a:bodyPr>
            <a:noAutofit/>
          </a:bodyPr>
          <a:lstStyle>
            <a:lvl1pPr algn="ctr">
              <a:defRPr lang="en-US" sz="3200" b="1" kern="1200" dirty="0" smtClean="0">
                <a:solidFill>
                  <a:srgbClr val="5B9BD5">
                    <a:lumMod val="50000"/>
                  </a:srgbClr>
                </a:solidFill>
                <a:latin typeface="Calibri"/>
                <a:ea typeface="+mn-ea"/>
                <a:cs typeface="+mn-cs"/>
              </a:defRPr>
            </a:lvl1pPr>
          </a:lstStyle>
          <a:p>
            <a:pPr marL="0" lvl="0" algn="ctr" defTabSz="1163111" eaLnBrk="1" fontAlgn="auto" latinLnBrk="0" hangingPunct="1">
              <a:spcBef>
                <a:spcPts val="0"/>
              </a:spcBef>
              <a:spcAft>
                <a:spcPts val="0"/>
              </a:spcAft>
            </a:pPr>
            <a:endParaRPr lang="en-US" dirty="0" smtClean="0"/>
          </a:p>
        </p:txBody>
      </p:sp>
      <p:pic>
        <p:nvPicPr>
          <p:cNvPr id="10" name="Рисунок 9"/>
          <p:cNvPicPr>
            <a:picLocks noChangeAspect="1"/>
          </p:cNvPicPr>
          <p:nvPr userDrawn="1"/>
        </p:nvPicPr>
        <p:blipFill rotWithShape="1">
          <a:blip r:embed="rId2" cstate="print"/>
          <a:srcRect l="2083" t="12026" r="15209" b="51231"/>
          <a:stretch/>
        </p:blipFill>
        <p:spPr>
          <a:xfrm>
            <a:off x="0" y="-4926"/>
            <a:ext cx="12599988" cy="2667103"/>
          </a:xfrm>
          <a:prstGeom prst="rect">
            <a:avLst/>
          </a:prstGeom>
        </p:spPr>
      </p:pic>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11866933" y="8257871"/>
            <a:ext cx="387770" cy="181745"/>
          </a:xfrm>
          <a:prstGeom prst="rect">
            <a:avLst/>
          </a:prstGeom>
          <a:noFill/>
          <a:ln w="25400" algn="ctr">
            <a:noFill/>
            <a:miter lim="800000"/>
            <a:headEnd/>
            <a:tailEnd/>
          </a:ln>
        </p:spPr>
        <p:txBody>
          <a:bodyPr lIns="0" tIns="0" rIns="0" bIns="0"/>
          <a:lstStyle/>
          <a:p>
            <a:pPr marL="0" marR="0" lvl="0" indent="0" algn="r" defTabSz="1093324" rtl="0" eaLnBrk="1" fontAlgn="base" latinLnBrk="0" hangingPunct="1">
              <a:lnSpc>
                <a:spcPts val="1434"/>
              </a:lnSpc>
              <a:spcBef>
                <a:spcPct val="0"/>
              </a:spcBef>
              <a:spcAft>
                <a:spcPct val="0"/>
              </a:spcAft>
              <a:buClrTx/>
              <a:buSzTx/>
              <a:buFontTx/>
              <a:buNone/>
              <a:tabLst/>
              <a:defRPr/>
            </a:pPr>
            <a:fld id="{21747F3F-2E8A-4EAB-A46A-01A88D87E637}" type="slidenum">
              <a:rPr kumimoji="0" lang="en-US" sz="1272" b="0" i="0" u="none" strike="noStrike" kern="1200" cap="none" spc="0" normalizeH="0" baseline="0" noProof="0" smtClean="0">
                <a:ln>
                  <a:noFill/>
                </a:ln>
                <a:solidFill>
                  <a:schemeClr val="bg1">
                    <a:lumMod val="50000"/>
                  </a:schemeClr>
                </a:solidFill>
                <a:effectLst/>
                <a:uLnTx/>
                <a:uFillTx/>
                <a:latin typeface="Arial" pitchFamily="34" charset="0"/>
                <a:ea typeface="+mn-ea"/>
                <a:cs typeface="Arial" pitchFamily="34" charset="0"/>
              </a:rPr>
              <a:pPr marL="0" marR="0" lvl="0" indent="0" algn="r" defTabSz="1093324" rtl="0" eaLnBrk="1" fontAlgn="base" latinLnBrk="0" hangingPunct="1">
                <a:lnSpc>
                  <a:spcPts val="1434"/>
                </a:lnSpc>
                <a:spcBef>
                  <a:spcPct val="0"/>
                </a:spcBef>
                <a:spcAft>
                  <a:spcPct val="0"/>
                </a:spcAft>
                <a:buClrTx/>
                <a:buSzTx/>
                <a:buFontTx/>
                <a:buNone/>
                <a:tabLst/>
                <a:defRPr/>
              </a:pPr>
              <a:t>‹#›</a:t>
            </a:fld>
            <a:endParaRPr kumimoji="0" lang="en-US" sz="1272" b="0" i="0" u="none" strike="noStrike" kern="1200" cap="none" spc="0" normalizeH="0" baseline="0" noProof="0" dirty="0">
              <a:ln>
                <a:noFill/>
              </a:ln>
              <a:solidFill>
                <a:schemeClr val="bg1">
                  <a:lumMod val="50000"/>
                </a:schemeClr>
              </a:solidFill>
              <a:effectLst/>
              <a:uLnTx/>
              <a:uFillTx/>
              <a:latin typeface="Arial" pitchFamily="34" charset="0"/>
              <a:ea typeface="+mn-ea"/>
              <a:cs typeface="Arial" pitchFamily="34" charset="0"/>
            </a:endParaRPr>
          </a:p>
        </p:txBody>
      </p:sp>
      <p:sp>
        <p:nvSpPr>
          <p:cNvPr id="10" name="Title Placeholder 1"/>
          <p:cNvSpPr>
            <a:spLocks noGrp="1"/>
          </p:cNvSpPr>
          <p:nvPr>
            <p:ph type="title"/>
          </p:nvPr>
        </p:nvSpPr>
        <p:spPr bwMode="auto">
          <a:xfrm>
            <a:off x="3427288" y="152402"/>
            <a:ext cx="8827415" cy="698685"/>
          </a:xfrm>
          <a:prstGeom prst="rect">
            <a:avLst/>
          </a:prstGeom>
          <a:noFill/>
          <a:ln w="9525">
            <a:noFill/>
            <a:miter lim="800000"/>
            <a:headEnd/>
            <a:tailEnd/>
          </a:ln>
        </p:spPr>
        <p:txBody>
          <a:bodyPr vert="horz" wrap="square" lIns="91440" tIns="45720" rIns="91440" bIns="45720" rtlCol="0" anchor="ctr">
            <a:noAutofit/>
          </a:bodyPr>
          <a:lstStyle>
            <a:lvl1pPr>
              <a:lnSpc>
                <a:spcPct val="100000"/>
              </a:lnSpc>
              <a:defRPr lang="en-US" sz="2400" kern="1200" dirty="0" smtClean="0">
                <a:solidFill>
                  <a:srgbClr val="1F4E79"/>
                </a:solidFill>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sp>
        <p:nvSpPr>
          <p:cNvPr id="3" name="Text Placeholder 2"/>
          <p:cNvSpPr>
            <a:spLocks noGrp="1"/>
          </p:cNvSpPr>
          <p:nvPr>
            <p:ph type="body" sz="quarter" idx="10"/>
          </p:nvPr>
        </p:nvSpPr>
        <p:spPr>
          <a:xfrm>
            <a:off x="351350" y="1062099"/>
            <a:ext cx="11903353" cy="725733"/>
          </a:xfrm>
          <a:prstGeom prst="rect">
            <a:avLst/>
          </a:prstGeom>
        </p:spPr>
        <p:txBody>
          <a:bodyPr lIns="0" tIns="0" rIns="0" bIns="0"/>
          <a:lstStyle>
            <a:lvl1pPr marL="0" indent="0">
              <a:buNone/>
              <a:defRPr sz="2000">
                <a:solidFill>
                  <a:schemeClr val="tx1"/>
                </a:solidFill>
              </a:defRPr>
            </a:lvl1pPr>
            <a:lvl2pPr marL="0" indent="0">
              <a:buNone/>
              <a:defRPr>
                <a:solidFill>
                  <a:schemeClr val="tx1"/>
                </a:solidFill>
              </a:defRPr>
            </a:lvl2pPr>
            <a:lvl3pPr marL="242962" indent="0">
              <a:buNone/>
              <a:defRPr>
                <a:solidFill>
                  <a:schemeClr val="tx1"/>
                </a:solidFill>
              </a:defRPr>
            </a:lvl3pPr>
            <a:lvl4pPr marL="476432" indent="0">
              <a:buNone/>
              <a:defRPr>
                <a:solidFill>
                  <a:schemeClr val="tx1"/>
                </a:solidFill>
              </a:defRPr>
            </a:lvl4pPr>
            <a:lvl5pPr marL="719391" indent="0">
              <a:buNone/>
              <a:defRPr>
                <a:solidFill>
                  <a:schemeClr val="tx1"/>
                </a:solidFill>
              </a:defRPr>
            </a:lvl5pPr>
          </a:lstStyle>
          <a:p>
            <a:pPr lvl="0"/>
            <a:endParaRPr lang="en-US" dirty="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313611897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6" name="Прямоугольник 5"/>
          <p:cNvSpPr/>
          <p:nvPr userDrawn="1"/>
        </p:nvSpPr>
        <p:spPr>
          <a:xfrm>
            <a:off x="2" y="2059367"/>
            <a:ext cx="12599986" cy="413437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fontAlgn="auto">
              <a:spcBef>
                <a:spcPts val="0"/>
              </a:spcBef>
              <a:spcAft>
                <a:spcPts val="0"/>
              </a:spcAft>
              <a:defRPr/>
            </a:pPr>
            <a:endParaRPr lang="ru-RU" sz="2118" dirty="0"/>
          </a:p>
        </p:txBody>
      </p:sp>
      <p:sp>
        <p:nvSpPr>
          <p:cNvPr id="10" name="Title Placeholder 1"/>
          <p:cNvSpPr>
            <a:spLocks noGrp="1"/>
          </p:cNvSpPr>
          <p:nvPr>
            <p:ph type="title"/>
          </p:nvPr>
        </p:nvSpPr>
        <p:spPr bwMode="auto">
          <a:xfrm>
            <a:off x="1886287" y="2059367"/>
            <a:ext cx="8827415" cy="4134370"/>
          </a:xfrm>
          <a:prstGeom prst="rect">
            <a:avLst/>
          </a:prstGeom>
          <a:noFill/>
          <a:ln w="9525">
            <a:noFill/>
            <a:miter lim="800000"/>
            <a:headEnd/>
            <a:tailEnd/>
          </a:ln>
        </p:spPr>
        <p:txBody>
          <a:bodyPr vert="horz" wrap="square" lIns="91440" tIns="45720" rIns="91440" bIns="45720" rtlCol="0" anchor="ctr">
            <a:noAutofit/>
          </a:bodyPr>
          <a:lstStyle>
            <a:lvl1pPr algn="ctr">
              <a:lnSpc>
                <a:spcPct val="100000"/>
              </a:lnSpc>
              <a:defRPr lang="en-US" sz="3200" kern="1200" dirty="0" smtClean="0">
                <a:solidFill>
                  <a:schemeClr val="bg1"/>
                </a:solidFill>
                <a:effectLst>
                  <a:outerShdw blurRad="38100" dist="38100" dir="2700000" algn="tl">
                    <a:srgbClr val="000000">
                      <a:alpha val="43137"/>
                    </a:srgbClr>
                  </a:outerShdw>
                </a:effectLst>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26443091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F4E79"/>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667863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07" r:id="rId1"/>
    <p:sldLayoutId id="2147483920" r:id="rId2"/>
    <p:sldLayoutId id="2147483921" r:id="rId3"/>
    <p:sldLayoutId id="2147483922" r:id="rId4"/>
  </p:sldLayoutIdLst>
  <p:transition/>
  <p:timing>
    <p:tnLst>
      <p:par>
        <p:cTn id="1" dur="indefinite" restart="never" nodeType="tmRoot"/>
      </p:par>
    </p:tnLst>
  </p:timing>
  <p:hf hdr="0" ftr="0" dt="0"/>
  <p:txStyles>
    <p:titleStyle>
      <a:lvl1pPr algn="l" defTabSz="1218602" rtl="0" fontAlgn="base">
        <a:lnSpc>
          <a:spcPts val="4066"/>
        </a:lnSpc>
        <a:spcBef>
          <a:spcPct val="0"/>
        </a:spcBef>
        <a:spcAft>
          <a:spcPct val="0"/>
        </a:spcAft>
        <a:defRPr sz="2926" b="1">
          <a:solidFill>
            <a:schemeClr val="tx1"/>
          </a:solidFill>
          <a:latin typeface="+mj-lt"/>
          <a:ea typeface="+mj-ea"/>
          <a:cs typeface="+mj-cs"/>
        </a:defRPr>
      </a:lvl1pPr>
      <a:lvl2pPr algn="l" defTabSz="1218602" rtl="0" fontAlgn="base">
        <a:lnSpc>
          <a:spcPts val="4066"/>
        </a:lnSpc>
        <a:spcBef>
          <a:spcPct val="0"/>
        </a:spcBef>
        <a:spcAft>
          <a:spcPct val="0"/>
        </a:spcAft>
        <a:defRPr sz="2926" b="1">
          <a:solidFill>
            <a:schemeClr val="tx1"/>
          </a:solidFill>
          <a:latin typeface="Arial" pitchFamily="34" charset="0"/>
        </a:defRPr>
      </a:lvl2pPr>
      <a:lvl3pPr algn="l" defTabSz="1218602" rtl="0" fontAlgn="base">
        <a:lnSpc>
          <a:spcPts val="4066"/>
        </a:lnSpc>
        <a:spcBef>
          <a:spcPct val="0"/>
        </a:spcBef>
        <a:spcAft>
          <a:spcPct val="0"/>
        </a:spcAft>
        <a:defRPr sz="2926" b="1">
          <a:solidFill>
            <a:schemeClr val="tx1"/>
          </a:solidFill>
          <a:latin typeface="Arial" pitchFamily="34" charset="0"/>
        </a:defRPr>
      </a:lvl3pPr>
      <a:lvl4pPr algn="l" defTabSz="1218602" rtl="0" fontAlgn="base">
        <a:lnSpc>
          <a:spcPts val="4066"/>
        </a:lnSpc>
        <a:spcBef>
          <a:spcPct val="0"/>
        </a:spcBef>
        <a:spcAft>
          <a:spcPct val="0"/>
        </a:spcAft>
        <a:defRPr sz="2926" b="1">
          <a:solidFill>
            <a:schemeClr val="tx1"/>
          </a:solidFill>
          <a:latin typeface="Arial" pitchFamily="34" charset="0"/>
        </a:defRPr>
      </a:lvl4pPr>
      <a:lvl5pPr algn="l" defTabSz="1218602" rtl="0" fontAlgn="base">
        <a:lnSpc>
          <a:spcPts val="4066"/>
        </a:lnSpc>
        <a:spcBef>
          <a:spcPct val="0"/>
        </a:spcBef>
        <a:spcAft>
          <a:spcPct val="0"/>
        </a:spcAft>
        <a:defRPr sz="2926" b="1">
          <a:solidFill>
            <a:schemeClr val="tx1"/>
          </a:solidFill>
          <a:latin typeface="Arial" pitchFamily="34" charset="0"/>
        </a:defRPr>
      </a:lvl5pPr>
      <a:lvl6pPr marL="546662" algn="l" defTabSz="1218602" rtl="0" fontAlgn="base">
        <a:lnSpc>
          <a:spcPts val="4066"/>
        </a:lnSpc>
        <a:spcBef>
          <a:spcPct val="0"/>
        </a:spcBef>
        <a:spcAft>
          <a:spcPct val="0"/>
        </a:spcAft>
        <a:defRPr sz="2926" b="1">
          <a:solidFill>
            <a:schemeClr val="tx1"/>
          </a:solidFill>
          <a:latin typeface="Arial" pitchFamily="34" charset="0"/>
        </a:defRPr>
      </a:lvl6pPr>
      <a:lvl7pPr marL="1093324" algn="l" defTabSz="1218602" rtl="0" fontAlgn="base">
        <a:lnSpc>
          <a:spcPts val="4066"/>
        </a:lnSpc>
        <a:spcBef>
          <a:spcPct val="0"/>
        </a:spcBef>
        <a:spcAft>
          <a:spcPct val="0"/>
        </a:spcAft>
        <a:defRPr sz="2926" b="1">
          <a:solidFill>
            <a:schemeClr val="tx1"/>
          </a:solidFill>
          <a:latin typeface="Arial" pitchFamily="34" charset="0"/>
        </a:defRPr>
      </a:lvl7pPr>
      <a:lvl8pPr marL="1639986" algn="l" defTabSz="1218602" rtl="0" fontAlgn="base">
        <a:lnSpc>
          <a:spcPts val="4066"/>
        </a:lnSpc>
        <a:spcBef>
          <a:spcPct val="0"/>
        </a:spcBef>
        <a:spcAft>
          <a:spcPct val="0"/>
        </a:spcAft>
        <a:defRPr sz="2926" b="1">
          <a:solidFill>
            <a:schemeClr val="tx1"/>
          </a:solidFill>
          <a:latin typeface="Arial" pitchFamily="34" charset="0"/>
        </a:defRPr>
      </a:lvl8pPr>
      <a:lvl9pPr marL="2186649" algn="l" defTabSz="1218602" rtl="0" fontAlgn="base">
        <a:lnSpc>
          <a:spcPts val="4066"/>
        </a:lnSpc>
        <a:spcBef>
          <a:spcPct val="0"/>
        </a:spcBef>
        <a:spcAft>
          <a:spcPct val="0"/>
        </a:spcAft>
        <a:defRPr sz="2926" b="1">
          <a:solidFill>
            <a:schemeClr val="tx1"/>
          </a:solidFill>
          <a:latin typeface="Arial" pitchFamily="34" charset="0"/>
        </a:defRPr>
      </a:lvl9pPr>
    </p:titleStyle>
    <p:bodyStyle>
      <a:lvl1pPr marL="457450" indent="-457450" algn="l" defTabSz="1218602" rtl="0" fontAlgn="base">
        <a:spcBef>
          <a:spcPct val="0"/>
        </a:spcBef>
        <a:spcAft>
          <a:spcPts val="359"/>
        </a:spcAft>
        <a:buFont typeface="Arial" pitchFamily="34" charset="0"/>
        <a:buChar char="•"/>
        <a:defRPr sz="1272">
          <a:solidFill>
            <a:schemeClr val="tx1"/>
          </a:solidFill>
          <a:latin typeface="+mn-lt"/>
          <a:ea typeface="+mn-ea"/>
          <a:cs typeface="+mn-cs"/>
        </a:defRPr>
      </a:lvl1pPr>
      <a:lvl2pPr marL="242962" indent="-242962" algn="l" defTabSz="1218602" rtl="0" fontAlgn="base">
        <a:spcBef>
          <a:spcPct val="0"/>
        </a:spcBef>
        <a:spcAft>
          <a:spcPts val="359"/>
        </a:spcAft>
        <a:buFont typeface="Arial" pitchFamily="34" charset="0"/>
        <a:buChar char="•"/>
        <a:defRPr sz="1272">
          <a:solidFill>
            <a:schemeClr val="tx1"/>
          </a:solidFill>
          <a:latin typeface="+mn-lt"/>
        </a:defRPr>
      </a:lvl2pPr>
      <a:lvl3pPr marL="476432" indent="-233471" algn="l" defTabSz="1218602" rtl="0" fontAlgn="base">
        <a:spcBef>
          <a:spcPct val="0"/>
        </a:spcBef>
        <a:spcAft>
          <a:spcPts val="359"/>
        </a:spcAft>
        <a:buFont typeface="Arial" pitchFamily="34" charset="0"/>
        <a:buChar char="‒"/>
        <a:defRPr sz="1272">
          <a:solidFill>
            <a:schemeClr val="tx1"/>
          </a:solidFill>
          <a:latin typeface="+mn-lt"/>
        </a:defRPr>
      </a:lvl3pPr>
      <a:lvl4pPr marL="719392" indent="-242962" algn="l" defTabSz="1218602" rtl="0" fontAlgn="base">
        <a:spcBef>
          <a:spcPct val="0"/>
        </a:spcBef>
        <a:spcAft>
          <a:spcPts val="359"/>
        </a:spcAft>
        <a:buFont typeface="Arial" pitchFamily="34" charset="0"/>
        <a:buChar char="•"/>
        <a:defRPr sz="1145">
          <a:solidFill>
            <a:schemeClr val="tx1"/>
          </a:solidFill>
          <a:latin typeface="+mn-lt"/>
        </a:defRPr>
      </a:lvl4pPr>
      <a:lvl5pPr marL="949067" indent="-229675" algn="l" defTabSz="1218602" rtl="0" fontAlgn="base">
        <a:spcBef>
          <a:spcPct val="0"/>
        </a:spcBef>
        <a:spcAft>
          <a:spcPts val="359"/>
        </a:spcAft>
        <a:buFont typeface="Arial" pitchFamily="34" charset="0"/>
        <a:buChar char="‒"/>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p:bodyStyle>
    <p:otherStyle>
      <a:defPPr>
        <a:defRPr lang="en-US"/>
      </a:defPPr>
      <a:lvl1pPr marL="0" algn="l" defTabSz="1093324" rtl="0" eaLnBrk="1" latinLnBrk="0" hangingPunct="1">
        <a:defRPr sz="2162" kern="1200">
          <a:solidFill>
            <a:schemeClr val="tx1"/>
          </a:solidFill>
          <a:latin typeface="+mn-lt"/>
          <a:ea typeface="+mn-ea"/>
          <a:cs typeface="+mn-cs"/>
        </a:defRPr>
      </a:lvl1pPr>
      <a:lvl2pPr marL="546662" algn="l" defTabSz="1093324" rtl="0" eaLnBrk="1" latinLnBrk="0" hangingPunct="1">
        <a:defRPr sz="2162" kern="1200">
          <a:solidFill>
            <a:schemeClr val="tx1"/>
          </a:solidFill>
          <a:latin typeface="+mn-lt"/>
          <a:ea typeface="+mn-ea"/>
          <a:cs typeface="+mn-cs"/>
        </a:defRPr>
      </a:lvl2pPr>
      <a:lvl3pPr marL="1093324" algn="l" defTabSz="1093324" rtl="0" eaLnBrk="1" latinLnBrk="0" hangingPunct="1">
        <a:defRPr sz="2162" kern="1200">
          <a:solidFill>
            <a:schemeClr val="tx1"/>
          </a:solidFill>
          <a:latin typeface="+mn-lt"/>
          <a:ea typeface="+mn-ea"/>
          <a:cs typeface="+mn-cs"/>
        </a:defRPr>
      </a:lvl3pPr>
      <a:lvl4pPr marL="1639986" algn="l" defTabSz="1093324" rtl="0" eaLnBrk="1" latinLnBrk="0" hangingPunct="1">
        <a:defRPr sz="2162" kern="1200">
          <a:solidFill>
            <a:schemeClr val="tx1"/>
          </a:solidFill>
          <a:latin typeface="+mn-lt"/>
          <a:ea typeface="+mn-ea"/>
          <a:cs typeface="+mn-cs"/>
        </a:defRPr>
      </a:lvl4pPr>
      <a:lvl5pPr marL="2186649" algn="l" defTabSz="1093324" rtl="0" eaLnBrk="1" latinLnBrk="0" hangingPunct="1">
        <a:defRPr sz="2162" kern="1200">
          <a:solidFill>
            <a:schemeClr val="tx1"/>
          </a:solidFill>
          <a:latin typeface="+mn-lt"/>
          <a:ea typeface="+mn-ea"/>
          <a:cs typeface="+mn-cs"/>
        </a:defRPr>
      </a:lvl5pPr>
      <a:lvl6pPr marL="2733311" algn="l" defTabSz="1093324" rtl="0" eaLnBrk="1" latinLnBrk="0" hangingPunct="1">
        <a:defRPr sz="2162" kern="1200">
          <a:solidFill>
            <a:schemeClr val="tx1"/>
          </a:solidFill>
          <a:latin typeface="+mn-lt"/>
          <a:ea typeface="+mn-ea"/>
          <a:cs typeface="+mn-cs"/>
        </a:defRPr>
      </a:lvl6pPr>
      <a:lvl7pPr marL="3279973" algn="l" defTabSz="1093324" rtl="0" eaLnBrk="1" latinLnBrk="0" hangingPunct="1">
        <a:defRPr sz="2162" kern="1200">
          <a:solidFill>
            <a:schemeClr val="tx1"/>
          </a:solidFill>
          <a:latin typeface="+mn-lt"/>
          <a:ea typeface="+mn-ea"/>
          <a:cs typeface="+mn-cs"/>
        </a:defRPr>
      </a:lvl7pPr>
      <a:lvl8pPr marL="3826635" algn="l" defTabSz="1093324" rtl="0" eaLnBrk="1" latinLnBrk="0" hangingPunct="1">
        <a:defRPr sz="2162" kern="1200">
          <a:solidFill>
            <a:schemeClr val="tx1"/>
          </a:solidFill>
          <a:latin typeface="+mn-lt"/>
          <a:ea typeface="+mn-ea"/>
          <a:cs typeface="+mn-cs"/>
        </a:defRPr>
      </a:lvl8pPr>
      <a:lvl9pPr marL="4373297" algn="l" defTabSz="1093324"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4.jp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3.jp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info@corpmsp.r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jp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gif"/><Relationship Id="rId4" Type="http://schemas.openxmlformats.org/officeDocument/2006/relationships/image" Target="../media/image9.png"/><Relationship Id="rId9" Type="http://schemas.openxmlformats.org/officeDocument/2006/relationships/image" Target="../media/image14.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376" y="3809778"/>
            <a:ext cx="10674910" cy="2153327"/>
          </a:xfrm>
        </p:spPr>
        <p:txBody>
          <a:bodyPr/>
          <a:lstStyle/>
          <a:p>
            <a:pPr>
              <a:lnSpc>
                <a:spcPct val="100000"/>
              </a:lnSpc>
            </a:pPr>
            <a:r>
              <a:rPr lang="ru-RU" sz="4400" dirty="0">
                <a:latin typeface="Arial Black" panose="020B0A04020102020204" pitchFamily="34" charset="0"/>
              </a:rPr>
              <a:t>Финансовая поддержка субъектов МСП</a:t>
            </a:r>
          </a:p>
        </p:txBody>
      </p:sp>
      <p:sp>
        <p:nvSpPr>
          <p:cNvPr id="3" name="Заголовок 1"/>
          <p:cNvSpPr txBox="1">
            <a:spLocks/>
          </p:cNvSpPr>
          <p:nvPr/>
        </p:nvSpPr>
        <p:spPr bwMode="auto">
          <a:xfrm>
            <a:off x="1299376" y="7168450"/>
            <a:ext cx="10001242" cy="527754"/>
          </a:xfrm>
          <a:prstGeom prst="rect">
            <a:avLst/>
          </a:prstGeom>
          <a:effectLst>
            <a:outerShdw blurRad="63500" sx="102000" sy="102000" algn="ctr" rotWithShape="0">
              <a:prstClr val="black">
                <a:alpha val="40000"/>
              </a:prstClr>
            </a:outerShdw>
          </a:effectLst>
        </p:spPr>
        <p:txBody>
          <a:bodyPr>
            <a:noAutofit/>
          </a:bodyPr>
          <a:lstStyle>
            <a:lvl1pPr algn="ctr" defTabSz="1218638" rtl="0" fontAlgn="base">
              <a:lnSpc>
                <a:spcPts val="4066"/>
              </a:lnSpc>
              <a:spcBef>
                <a:spcPct val="0"/>
              </a:spcBef>
              <a:spcAft>
                <a:spcPct val="0"/>
              </a:spcAft>
              <a:defRPr lang="en-US" sz="3200" b="1" kern="1200" dirty="0" smtClean="0">
                <a:solidFill>
                  <a:srgbClr val="5B9BD5">
                    <a:lumMod val="50000"/>
                  </a:srgbClr>
                </a:solidFill>
                <a:latin typeface="Calibri"/>
                <a:ea typeface="+mn-ea"/>
                <a:cs typeface="+mn-cs"/>
              </a:defRPr>
            </a:lvl1pPr>
            <a:lvl2pPr algn="l" defTabSz="1218638" rtl="0" fontAlgn="base">
              <a:lnSpc>
                <a:spcPts val="4066"/>
              </a:lnSpc>
              <a:spcBef>
                <a:spcPct val="0"/>
              </a:spcBef>
              <a:spcAft>
                <a:spcPct val="0"/>
              </a:spcAft>
              <a:defRPr sz="2926" b="1">
                <a:solidFill>
                  <a:schemeClr val="tx1"/>
                </a:solidFill>
                <a:latin typeface="Arial" pitchFamily="34" charset="0"/>
              </a:defRPr>
            </a:lvl2pPr>
            <a:lvl3pPr algn="l" defTabSz="1218638" rtl="0" fontAlgn="base">
              <a:lnSpc>
                <a:spcPts val="4066"/>
              </a:lnSpc>
              <a:spcBef>
                <a:spcPct val="0"/>
              </a:spcBef>
              <a:spcAft>
                <a:spcPct val="0"/>
              </a:spcAft>
              <a:defRPr sz="2926" b="1">
                <a:solidFill>
                  <a:schemeClr val="tx1"/>
                </a:solidFill>
                <a:latin typeface="Arial" pitchFamily="34" charset="0"/>
              </a:defRPr>
            </a:lvl3pPr>
            <a:lvl4pPr algn="l" defTabSz="1218638" rtl="0" fontAlgn="base">
              <a:lnSpc>
                <a:spcPts val="4066"/>
              </a:lnSpc>
              <a:spcBef>
                <a:spcPct val="0"/>
              </a:spcBef>
              <a:spcAft>
                <a:spcPct val="0"/>
              </a:spcAft>
              <a:defRPr sz="2926" b="1">
                <a:solidFill>
                  <a:schemeClr val="tx1"/>
                </a:solidFill>
                <a:latin typeface="Arial" pitchFamily="34" charset="0"/>
              </a:defRPr>
            </a:lvl4pPr>
            <a:lvl5pPr algn="l" defTabSz="1218638" rtl="0" fontAlgn="base">
              <a:lnSpc>
                <a:spcPts val="4066"/>
              </a:lnSpc>
              <a:spcBef>
                <a:spcPct val="0"/>
              </a:spcBef>
              <a:spcAft>
                <a:spcPct val="0"/>
              </a:spcAft>
              <a:defRPr sz="2926" b="1">
                <a:solidFill>
                  <a:schemeClr val="tx1"/>
                </a:solidFill>
                <a:latin typeface="Arial" pitchFamily="34" charset="0"/>
              </a:defRPr>
            </a:lvl5pPr>
            <a:lvl6pPr marL="546678" algn="l" defTabSz="1218638" rtl="0" fontAlgn="base">
              <a:lnSpc>
                <a:spcPts val="4066"/>
              </a:lnSpc>
              <a:spcBef>
                <a:spcPct val="0"/>
              </a:spcBef>
              <a:spcAft>
                <a:spcPct val="0"/>
              </a:spcAft>
              <a:defRPr sz="2926" b="1">
                <a:solidFill>
                  <a:schemeClr val="tx1"/>
                </a:solidFill>
                <a:latin typeface="Arial" pitchFamily="34" charset="0"/>
              </a:defRPr>
            </a:lvl6pPr>
            <a:lvl7pPr marL="1093357" algn="l" defTabSz="1218638" rtl="0" fontAlgn="base">
              <a:lnSpc>
                <a:spcPts val="4066"/>
              </a:lnSpc>
              <a:spcBef>
                <a:spcPct val="0"/>
              </a:spcBef>
              <a:spcAft>
                <a:spcPct val="0"/>
              </a:spcAft>
              <a:defRPr sz="2926" b="1">
                <a:solidFill>
                  <a:schemeClr val="tx1"/>
                </a:solidFill>
                <a:latin typeface="Arial" pitchFamily="34" charset="0"/>
              </a:defRPr>
            </a:lvl7pPr>
            <a:lvl8pPr marL="1640035" algn="l" defTabSz="1218638" rtl="0" fontAlgn="base">
              <a:lnSpc>
                <a:spcPts val="4066"/>
              </a:lnSpc>
              <a:spcBef>
                <a:spcPct val="0"/>
              </a:spcBef>
              <a:spcAft>
                <a:spcPct val="0"/>
              </a:spcAft>
              <a:defRPr sz="2926" b="1">
                <a:solidFill>
                  <a:schemeClr val="tx1"/>
                </a:solidFill>
                <a:latin typeface="Arial" pitchFamily="34" charset="0"/>
              </a:defRPr>
            </a:lvl8pPr>
            <a:lvl9pPr marL="2186714" algn="l" defTabSz="1218638" rtl="0" fontAlgn="base">
              <a:lnSpc>
                <a:spcPts val="4066"/>
              </a:lnSpc>
              <a:spcBef>
                <a:spcPct val="0"/>
              </a:spcBef>
              <a:spcAft>
                <a:spcPct val="0"/>
              </a:spcAft>
              <a:defRPr sz="2926" b="1">
                <a:solidFill>
                  <a:schemeClr val="tx1"/>
                </a:solidFill>
                <a:latin typeface="Arial" pitchFamily="34" charset="0"/>
              </a:defRPr>
            </a:lvl9pPr>
          </a:lstStyle>
          <a:p>
            <a:r>
              <a:rPr lang="ru-RU" sz="2000" dirty="0">
                <a:latin typeface="Arial Narrow" panose="020B0606020202030204" pitchFamily="34" charset="0"/>
              </a:rPr>
              <a:t>Москва</a:t>
            </a:r>
            <a:r>
              <a:rPr lang="ru-RU" sz="2000">
                <a:latin typeface="Arial Narrow" panose="020B0606020202030204" pitchFamily="34" charset="0"/>
              </a:rPr>
              <a:t>, </a:t>
            </a:r>
            <a:r>
              <a:rPr lang="ru-RU" sz="2000" smtClean="0">
                <a:latin typeface="Arial Narrow" panose="020B0606020202030204" pitchFamily="34" charset="0"/>
              </a:rPr>
              <a:t>2017 </a:t>
            </a:r>
            <a:r>
              <a:rPr lang="ru-RU" sz="2000" dirty="0">
                <a:latin typeface="Arial Narrow" panose="020B0606020202030204" pitchFamily="34" charset="0"/>
              </a:rPr>
              <a:t>г.</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Tree>
    <p:extLst>
      <p:ext uri="{BB962C8B-B14F-4D97-AF65-F5344CB8AC3E}">
        <p14:creationId xmlns:p14="http://schemas.microsoft.com/office/powerpoint/2010/main" val="34222941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Скругленный прямоугольник 20"/>
          <p:cNvSpPr/>
          <p:nvPr/>
        </p:nvSpPr>
        <p:spPr>
          <a:xfrm>
            <a:off x="5842000" y="2616200"/>
            <a:ext cx="6376191" cy="3835400"/>
          </a:xfrm>
          <a:prstGeom prst="roundRect">
            <a:avLst>
              <a:gd name="adj" fmla="val 2995"/>
            </a:avLst>
          </a:prstGeom>
          <a:solidFill>
            <a:srgbClr val="E7F5FE"/>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2" name="Заголовок 1"/>
          <p:cNvSpPr>
            <a:spLocks noGrp="1"/>
          </p:cNvSpPr>
          <p:nvPr>
            <p:ph type="title"/>
          </p:nvPr>
        </p:nvSpPr>
        <p:spPr>
          <a:xfrm>
            <a:off x="3820617" y="297544"/>
            <a:ext cx="8608254" cy="698685"/>
          </a:xfrm>
        </p:spPr>
        <p:txBody>
          <a:bodyPr/>
          <a:lstStyle/>
          <a:p>
            <a:r>
              <a:rPr lang="ru-RU" dirty="0"/>
              <a:t>Технология предоставления </a:t>
            </a:r>
            <a:r>
              <a:rPr lang="ru-RU" dirty="0" smtClean="0"/>
              <a:t>гарантий </a:t>
            </a:r>
            <a:r>
              <a:rPr lang="ru-RU" dirty="0" smtClean="0"/>
              <a:t>участниками НГС – стандартная процедура</a:t>
            </a:r>
            <a:endParaRPr lang="ru-RU" dirty="0"/>
          </a:p>
        </p:txBody>
      </p:sp>
      <p:sp>
        <p:nvSpPr>
          <p:cNvPr id="3" name="Текст 2"/>
          <p:cNvSpPr>
            <a:spLocks noGrp="1"/>
          </p:cNvSpPr>
          <p:nvPr>
            <p:ph type="body" sz="quarter" idx="10"/>
          </p:nvPr>
        </p:nvSpPr>
        <p:spPr>
          <a:xfrm>
            <a:off x="101600" y="1295863"/>
            <a:ext cx="12327271" cy="725733"/>
          </a:xfrm>
        </p:spPr>
        <p:txBody>
          <a:bodyPr/>
          <a:lstStyle/>
          <a:p>
            <a:pPr marL="342900" indent="-342900">
              <a:buFont typeface="Arial" panose="020B0604020202020204" pitchFamily="34" charset="0"/>
              <a:buChar char="•"/>
            </a:pPr>
            <a:r>
              <a:rPr lang="ru-RU" sz="1600" dirty="0"/>
              <a:t>Взаимодействие с </a:t>
            </a:r>
            <a:r>
              <a:rPr lang="ru-RU" sz="1600" dirty="0" smtClean="0"/>
              <a:t>участниками НГС </a:t>
            </a:r>
            <a:r>
              <a:rPr lang="ru-RU" sz="1600" dirty="0"/>
              <a:t>по вопросу получения гарантии осуществляет </a:t>
            </a:r>
            <a:r>
              <a:rPr lang="ru-RU" sz="1600" dirty="0" smtClean="0"/>
              <a:t>Банк-партнер или Организация-партнер</a:t>
            </a:r>
            <a:endParaRPr lang="ru-RU" sz="1600" dirty="0"/>
          </a:p>
          <a:p>
            <a:pPr marL="342900" indent="-342900">
              <a:buFont typeface="Arial" panose="020B0604020202020204" pitchFamily="34" charset="0"/>
              <a:buChar char="•"/>
            </a:pPr>
            <a:r>
              <a:rPr lang="ru-RU" sz="1600" dirty="0" smtClean="0"/>
              <a:t>Комплект </a:t>
            </a:r>
            <a:r>
              <a:rPr lang="ru-RU" sz="1600" dirty="0"/>
              <a:t>документов для получения гарантии аналогичен комплекту документов для получения кредита (дополнительные документы не запрашиваются</a:t>
            </a:r>
            <a:r>
              <a:rPr lang="ru-RU" sz="1600" dirty="0" smtClean="0"/>
              <a:t>)</a:t>
            </a:r>
            <a:endParaRPr lang="ru-RU" sz="1600" dirty="0"/>
          </a:p>
        </p:txBody>
      </p:sp>
      <p:graphicFrame>
        <p:nvGraphicFramePr>
          <p:cNvPr id="11" name="Схема 10"/>
          <p:cNvGraphicFramePr/>
          <p:nvPr>
            <p:extLst>
              <p:ext uri="{D42A27DB-BD31-4B8C-83A1-F6EECF244321}">
                <p14:modId xmlns:p14="http://schemas.microsoft.com/office/powerpoint/2010/main" val="2022797646"/>
              </p:ext>
            </p:extLst>
          </p:nvPr>
        </p:nvGraphicFramePr>
        <p:xfrm>
          <a:off x="-228600" y="1998844"/>
          <a:ext cx="8414764" cy="536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6" name="Группа 45"/>
          <p:cNvGrpSpPr/>
          <p:nvPr/>
        </p:nvGrpSpPr>
        <p:grpSpPr>
          <a:xfrm>
            <a:off x="8728436" y="3146714"/>
            <a:ext cx="3223715" cy="2823297"/>
            <a:chOff x="9033236" y="2527589"/>
            <a:chExt cx="3223715" cy="2823297"/>
          </a:xfrm>
        </p:grpSpPr>
        <p:grpSp>
          <p:nvGrpSpPr>
            <p:cNvPr id="47" name="Группа 46"/>
            <p:cNvGrpSpPr/>
            <p:nvPr/>
          </p:nvGrpSpPr>
          <p:grpSpPr>
            <a:xfrm>
              <a:off x="9036234" y="2527589"/>
              <a:ext cx="3220716" cy="2823297"/>
              <a:chOff x="7124699" y="2596568"/>
              <a:chExt cx="2556218" cy="1911995"/>
            </a:xfrm>
            <a:solidFill>
              <a:srgbClr val="5B9BD5">
                <a:lumMod val="60000"/>
                <a:lumOff val="40000"/>
              </a:srgbClr>
            </a:solidFill>
          </p:grpSpPr>
          <p:sp>
            <p:nvSpPr>
              <p:cNvPr id="57" name="Rectangle 1"/>
              <p:cNvSpPr>
                <a:spLocks/>
              </p:cNvSpPr>
              <p:nvPr/>
            </p:nvSpPr>
            <p:spPr bwMode="auto">
              <a:xfrm rot="5400000">
                <a:off x="8277423" y="3105069"/>
                <a:ext cx="1911995" cy="894993"/>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dirty="0">
                  <a:ln>
                    <a:noFill/>
                  </a:ln>
                  <a:solidFill>
                    <a:srgbClr val="0070C0"/>
                  </a:solidFill>
                  <a:effectLst/>
                  <a:uLnTx/>
                  <a:uFillTx/>
                  <a:latin typeface="Calibri"/>
                  <a:cs typeface="+mn-cs"/>
                </a:endParaRPr>
              </a:p>
            </p:txBody>
          </p:sp>
          <p:sp>
            <p:nvSpPr>
              <p:cNvPr id="58" name="Прямоугольник 57"/>
              <p:cNvSpPr/>
              <p:nvPr/>
            </p:nvSpPr>
            <p:spPr>
              <a:xfrm rot="5400000">
                <a:off x="6940280" y="3554518"/>
                <a:ext cx="1137564" cy="768726"/>
              </a:xfrm>
              <a:prstGeom prst="rect">
                <a:avLst/>
              </a:prstGeom>
              <a:grp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9" name="Rectangle 1"/>
              <p:cNvSpPr>
                <a:spLocks/>
              </p:cNvSpPr>
              <p:nvPr/>
            </p:nvSpPr>
            <p:spPr bwMode="auto">
              <a:xfrm rot="5400000">
                <a:off x="7612597" y="3310747"/>
                <a:ext cx="1452920" cy="820202"/>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grpSp>
        <p:sp>
          <p:nvSpPr>
            <p:cNvPr id="48" name="Rectangle 6"/>
            <p:cNvSpPr>
              <a:spLocks noChangeArrowheads="1"/>
            </p:cNvSpPr>
            <p:nvPr/>
          </p:nvSpPr>
          <p:spPr bwMode="auto">
            <a:xfrm>
              <a:off x="9053637" y="4015033"/>
              <a:ext cx="962918"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Calibri"/>
                  <a:cs typeface="+mn-cs"/>
                </a:rPr>
                <a:t>&lt; </a:t>
              </a:r>
              <a:r>
                <a:rPr kumimoji="0" lang="ru-RU" sz="1764" b="1" i="0" u="none" strike="noStrike" kern="0" cap="none" spc="0" normalizeH="0" baseline="0" noProof="0" dirty="0" smtClean="0">
                  <a:ln>
                    <a:noFill/>
                  </a:ln>
                  <a:solidFill>
                    <a:prstClr val="black"/>
                  </a:solidFill>
                  <a:effectLst/>
                  <a:uLnTx/>
                  <a:uFillTx/>
                  <a:latin typeface="Calibri"/>
                  <a:cs typeface="+mn-cs"/>
                </a:rPr>
                <a:t>2</a:t>
              </a:r>
              <a:r>
                <a:rPr kumimoji="0" lang="en-US" sz="1764" b="1" i="0" u="none" strike="noStrike" kern="0" cap="none" spc="0" normalizeH="0" baseline="0" noProof="0" dirty="0" smtClean="0">
                  <a:ln>
                    <a:noFill/>
                  </a:ln>
                  <a:solidFill>
                    <a:prstClr val="black"/>
                  </a:solidFill>
                  <a:effectLst/>
                  <a:uLnTx/>
                  <a:uFillTx/>
                  <a:latin typeface="Calibri"/>
                  <a:cs typeface="+mn-cs"/>
                </a:rPr>
                <a:t>5 </a:t>
              </a:r>
              <a:endParaRPr kumimoji="0" lang="ru-RU" sz="1764"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Calibri"/>
                  <a:cs typeface="+mn-cs"/>
                </a:rPr>
                <a:t>млн руб.</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Calibri"/>
                  <a:cs typeface="+mn-cs"/>
                </a:rPr>
                <a:t>до </a:t>
              </a:r>
              <a:r>
                <a:rPr kumimoji="0" lang="ru-RU" sz="2400" b="1" i="1" u="none" strike="noStrike" kern="0" cap="none" spc="0" normalizeH="0" baseline="0" noProof="0" dirty="0">
                  <a:ln>
                    <a:noFill/>
                  </a:ln>
                  <a:solidFill>
                    <a:prstClr val="black"/>
                  </a:solidFill>
                  <a:effectLst/>
                  <a:uLnTx/>
                  <a:uFillTx/>
                  <a:latin typeface="Calibri"/>
                  <a:cs typeface="+mn-cs"/>
                </a:rPr>
                <a:t>3</a:t>
              </a:r>
              <a:r>
                <a:rPr kumimoji="0" lang="ru-RU" sz="1323" b="1" i="1" u="none" strike="noStrike" kern="0" cap="none" spc="0" normalizeH="0" baseline="0" noProof="0" dirty="0">
                  <a:ln>
                    <a:noFill/>
                  </a:ln>
                  <a:solidFill>
                    <a:prstClr val="black"/>
                  </a:solidFill>
                  <a:effectLst/>
                  <a:uLnTx/>
                  <a:uFillTx/>
                  <a:latin typeface="Calibri"/>
                  <a:cs typeface="+mn-cs"/>
                </a:rPr>
                <a:t> дней</a:t>
              </a:r>
            </a:p>
          </p:txBody>
        </p:sp>
        <p:sp>
          <p:nvSpPr>
            <p:cNvPr id="49" name="Rectangle 6"/>
            <p:cNvSpPr>
              <a:spLocks noChangeArrowheads="1"/>
            </p:cNvSpPr>
            <p:nvPr/>
          </p:nvSpPr>
          <p:spPr bwMode="auto">
            <a:xfrm>
              <a:off x="10075294" y="3447537"/>
              <a:ext cx="1006844" cy="465341"/>
            </a:xfrm>
            <a:prstGeom prst="rect">
              <a:avLst/>
            </a:prstGeom>
            <a:no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764" b="1" i="0" u="none" strike="noStrike" kern="0" cap="none" spc="0" normalizeH="0" baseline="0" noProof="0" dirty="0" smtClean="0">
                  <a:ln>
                    <a:noFill/>
                  </a:ln>
                  <a:solidFill>
                    <a:prstClr val="black"/>
                  </a:solidFill>
                  <a:effectLst/>
                  <a:uLnTx/>
                  <a:uFillTx/>
                  <a:latin typeface="Calibri"/>
                  <a:cs typeface="+mn-cs"/>
                </a:rPr>
                <a:t>25 </a:t>
              </a:r>
              <a:r>
                <a:rPr kumimoji="0" lang="ru-RU" sz="1764" b="1" i="0" u="none" strike="noStrike" kern="0" cap="none" spc="0" normalizeH="0" baseline="0" noProof="0" dirty="0">
                  <a:ln>
                    <a:noFill/>
                  </a:ln>
                  <a:solidFill>
                    <a:prstClr val="black"/>
                  </a:solidFill>
                  <a:effectLst/>
                  <a:uLnTx/>
                  <a:uFillTx/>
                  <a:latin typeface="Calibri"/>
                  <a:cs typeface="+mn-cs"/>
                </a:rPr>
                <a:t>-</a:t>
              </a:r>
              <a:r>
                <a:rPr kumimoji="0" lang="en-US" sz="1764" b="1" i="0" u="none" strike="noStrike" kern="0" cap="none" spc="0" normalizeH="0" baseline="0" noProof="0" dirty="0">
                  <a:ln>
                    <a:noFill/>
                  </a:ln>
                  <a:solidFill>
                    <a:prstClr val="black"/>
                  </a:solidFill>
                  <a:effectLst/>
                  <a:uLnTx/>
                  <a:uFillTx/>
                  <a:latin typeface="Calibri"/>
                  <a:cs typeface="+mn-cs"/>
                </a:rPr>
                <a:t> </a:t>
              </a:r>
              <a:r>
                <a:rPr kumimoji="0" lang="ru-RU" sz="1764" b="1" i="0" u="none" strike="noStrike" kern="0" cap="none" spc="0" normalizeH="0" baseline="0" noProof="0" dirty="0" smtClean="0">
                  <a:ln>
                    <a:noFill/>
                  </a:ln>
                  <a:solidFill>
                    <a:prstClr val="black"/>
                  </a:solidFill>
                  <a:effectLst/>
                  <a:uLnTx/>
                  <a:uFillTx/>
                  <a:latin typeface="Calibri"/>
                  <a:cs typeface="+mn-cs"/>
                </a:rPr>
                <a:t>10</a:t>
              </a:r>
              <a:r>
                <a:rPr kumimoji="0" lang="en-US" sz="1764" b="1" i="0" u="none" strike="noStrike" kern="0" cap="none" spc="0" normalizeH="0" baseline="0" noProof="0" dirty="0" smtClean="0">
                  <a:ln>
                    <a:noFill/>
                  </a:ln>
                  <a:solidFill>
                    <a:prstClr val="black"/>
                  </a:solidFill>
                  <a:effectLst/>
                  <a:uLnTx/>
                  <a:uFillTx/>
                  <a:latin typeface="Calibri"/>
                  <a:cs typeface="+mn-cs"/>
                </a:rPr>
                <a:t>0 </a:t>
              </a:r>
              <a:endParaRPr kumimoji="0" lang="ru-RU" sz="1764"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Calibri"/>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Calibri"/>
                  <a:cs typeface="+mn-cs"/>
                </a:rPr>
                <a:t>до </a:t>
              </a:r>
              <a:r>
                <a:rPr kumimoji="0" lang="ru-RU" sz="2400" b="1" i="1" u="none" strike="noStrike" kern="0" cap="none" spc="0" normalizeH="0" baseline="0" noProof="0" dirty="0">
                  <a:ln>
                    <a:noFill/>
                  </a:ln>
                  <a:solidFill>
                    <a:prstClr val="black"/>
                  </a:solidFill>
                  <a:effectLst/>
                  <a:uLnTx/>
                  <a:uFillTx/>
                  <a:latin typeface="Calibri"/>
                  <a:cs typeface="+mn-cs"/>
                </a:rPr>
                <a:t>5</a:t>
              </a:r>
              <a:r>
                <a:rPr kumimoji="0" lang="ru-RU" sz="1323" b="1" i="1" u="none" strike="noStrike" kern="0" cap="none" spc="0" normalizeH="0" baseline="0" noProof="0" dirty="0">
                  <a:ln>
                    <a:noFill/>
                  </a:ln>
                  <a:solidFill>
                    <a:prstClr val="black"/>
                  </a:solidFill>
                  <a:effectLst/>
                  <a:uLnTx/>
                  <a:uFillTx/>
                  <a:latin typeface="Calibri"/>
                  <a:cs typeface="+mn-cs"/>
                </a:rPr>
                <a:t> дней</a:t>
              </a:r>
            </a:p>
          </p:txBody>
        </p:sp>
        <p:sp>
          <p:nvSpPr>
            <p:cNvPr id="50" name="Rectangle 6"/>
            <p:cNvSpPr>
              <a:spLocks noChangeArrowheads="1"/>
            </p:cNvSpPr>
            <p:nvPr/>
          </p:nvSpPr>
          <p:spPr bwMode="auto">
            <a:xfrm>
              <a:off x="11155742" y="2967925"/>
              <a:ext cx="1081451"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Calibri"/>
                  <a:cs typeface="+mn-cs"/>
                </a:rPr>
                <a:t>&gt; </a:t>
              </a:r>
              <a:r>
                <a:rPr kumimoji="0" lang="ru-RU" sz="1764" b="1" i="0" u="none" strike="noStrike" kern="0" cap="none" spc="0" normalizeH="0" baseline="0" noProof="0" dirty="0" smtClean="0">
                  <a:ln>
                    <a:noFill/>
                  </a:ln>
                  <a:solidFill>
                    <a:prstClr val="black"/>
                  </a:solidFill>
                  <a:effectLst/>
                  <a:uLnTx/>
                  <a:uFillTx/>
                  <a:latin typeface="Calibri"/>
                  <a:cs typeface="+mn-cs"/>
                </a:rPr>
                <a:t>10</a:t>
              </a:r>
              <a:r>
                <a:rPr kumimoji="0" lang="en-US" sz="1764" b="1" i="0" u="none" strike="noStrike" kern="0" cap="none" spc="0" normalizeH="0" baseline="0" noProof="0" dirty="0" smtClean="0">
                  <a:ln>
                    <a:noFill/>
                  </a:ln>
                  <a:solidFill>
                    <a:prstClr val="black"/>
                  </a:solidFill>
                  <a:effectLst/>
                  <a:uLnTx/>
                  <a:uFillTx/>
                  <a:latin typeface="Calibri"/>
                  <a:cs typeface="+mn-cs"/>
                </a:rPr>
                <a:t>0 </a:t>
              </a:r>
              <a:endParaRPr kumimoji="0" lang="ru-RU" sz="1764"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Calibri"/>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Calibri"/>
                  <a:cs typeface="+mn-cs"/>
                </a:rPr>
                <a:t>до </a:t>
              </a:r>
              <a:r>
                <a:rPr kumimoji="0" lang="ru-RU" sz="2400" b="1" i="1" u="none" strike="noStrike" kern="0" cap="none" spc="0" normalizeH="0" baseline="0" noProof="0" dirty="0">
                  <a:ln>
                    <a:noFill/>
                  </a:ln>
                  <a:solidFill>
                    <a:prstClr val="black"/>
                  </a:solidFill>
                  <a:effectLst/>
                  <a:uLnTx/>
                  <a:uFillTx/>
                  <a:latin typeface="Calibri"/>
                  <a:cs typeface="+mn-cs"/>
                </a:rPr>
                <a:t>10</a:t>
              </a:r>
              <a:r>
                <a:rPr kumimoji="0" lang="ru-RU" sz="1323" b="1" i="1" u="none" strike="noStrike" kern="0" cap="none" spc="0" normalizeH="0" baseline="0" noProof="0" dirty="0">
                  <a:ln>
                    <a:noFill/>
                  </a:ln>
                  <a:solidFill>
                    <a:prstClr val="black"/>
                  </a:solidFill>
                  <a:effectLst/>
                  <a:uLnTx/>
                  <a:uFillTx/>
                  <a:latin typeface="Calibri"/>
                  <a:cs typeface="+mn-cs"/>
                </a:rPr>
                <a:t> дней</a:t>
              </a:r>
            </a:p>
          </p:txBody>
        </p:sp>
        <p:sp>
          <p:nvSpPr>
            <p:cNvPr id="51" name="Прямоугольник 50"/>
            <p:cNvSpPr/>
            <p:nvPr/>
          </p:nvSpPr>
          <p:spPr>
            <a:xfrm rot="10800000">
              <a:off x="9033236" y="4875129"/>
              <a:ext cx="3223715" cy="475755"/>
            </a:xfrm>
            <a:prstGeom prst="rect">
              <a:avLst/>
            </a:prstGeom>
            <a:solidFill>
              <a:srgbClr val="00206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2" name="Rectangle 6"/>
            <p:cNvSpPr>
              <a:spLocks noChangeArrowheads="1"/>
            </p:cNvSpPr>
            <p:nvPr/>
          </p:nvSpPr>
          <p:spPr bwMode="auto">
            <a:xfrm>
              <a:off x="9037697"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РГО</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3" name="Rectangle 1"/>
            <p:cNvSpPr>
              <a:spLocks/>
            </p:cNvSpPr>
            <p:nvPr/>
          </p:nvSpPr>
          <p:spPr bwMode="auto">
            <a:xfrm rot="5400000">
              <a:off x="8914158" y="4200908"/>
              <a:ext cx="2239697"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4" name="Rectangle 1"/>
            <p:cNvSpPr>
              <a:spLocks/>
            </p:cNvSpPr>
            <p:nvPr/>
          </p:nvSpPr>
          <p:spPr bwMode="auto">
            <a:xfrm rot="5400000">
              <a:off x="9699957" y="3909773"/>
              <a:ext cx="2821968"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5" name="Rectangle 6"/>
            <p:cNvSpPr>
              <a:spLocks noChangeArrowheads="1"/>
            </p:cNvSpPr>
            <p:nvPr/>
          </p:nvSpPr>
          <p:spPr bwMode="auto">
            <a:xfrm>
              <a:off x="10076839" y="4911678"/>
              <a:ext cx="978858" cy="407163"/>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АО «МСП Банк»</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6" name="Rectangle 6"/>
            <p:cNvSpPr>
              <a:spLocks noChangeArrowheads="1"/>
            </p:cNvSpPr>
            <p:nvPr/>
          </p:nvSpPr>
          <p:spPr bwMode="auto">
            <a:xfrm>
              <a:off x="11187250"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Корпорация</a:t>
              </a:r>
              <a:endParaRPr kumimoji="0" lang="ru-RU" sz="1323" b="1" i="0" u="none" strike="noStrike" kern="0" cap="none" spc="0" normalizeH="0" baseline="0" noProof="0" dirty="0">
                <a:ln>
                  <a:noFill/>
                </a:ln>
                <a:solidFill>
                  <a:prstClr val="white"/>
                </a:solidFill>
                <a:effectLst/>
                <a:uLnTx/>
                <a:uFillTx/>
                <a:latin typeface="Calibri"/>
                <a:cs typeface="+mn-cs"/>
              </a:endParaRPr>
            </a:p>
          </p:txBody>
        </p:sp>
      </p:grpSp>
      <p:pic>
        <p:nvPicPr>
          <p:cNvPr id="20" name="Рисунок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2282929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bject 9"/>
          <p:cNvSpPr/>
          <p:nvPr/>
        </p:nvSpPr>
        <p:spPr>
          <a:xfrm>
            <a:off x="1648635" y="7569508"/>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42" name="object 9"/>
          <p:cNvSpPr/>
          <p:nvPr/>
        </p:nvSpPr>
        <p:spPr>
          <a:xfrm>
            <a:off x="8444571" y="7892037"/>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2" name="object 2"/>
          <p:cNvSpPr/>
          <p:nvPr/>
        </p:nvSpPr>
        <p:spPr>
          <a:xfrm>
            <a:off x="5875671" y="3780807"/>
            <a:ext cx="6375499" cy="3834695"/>
          </a:xfrm>
          <a:custGeom>
            <a:avLst/>
            <a:gdLst/>
            <a:ahLst/>
            <a:cxnLst/>
            <a:rect l="l" t="t" r="r" b="b"/>
            <a:pathLst>
              <a:path w="6376670" h="3835400">
                <a:moveTo>
                  <a:pt x="6261354" y="0"/>
                </a:moveTo>
                <a:lnTo>
                  <a:pt x="103285" y="571"/>
                </a:lnTo>
                <a:lnTo>
                  <a:pt x="62691" y="12497"/>
                </a:lnTo>
                <a:lnTo>
                  <a:pt x="29904" y="37552"/>
                </a:lnTo>
                <a:lnTo>
                  <a:pt x="7986" y="72677"/>
                </a:lnTo>
                <a:lnTo>
                  <a:pt x="0" y="114807"/>
                </a:lnTo>
                <a:lnTo>
                  <a:pt x="571" y="3732114"/>
                </a:lnTo>
                <a:lnTo>
                  <a:pt x="12497" y="3772708"/>
                </a:lnTo>
                <a:lnTo>
                  <a:pt x="37552" y="3805495"/>
                </a:lnTo>
                <a:lnTo>
                  <a:pt x="72677" y="3827413"/>
                </a:lnTo>
                <a:lnTo>
                  <a:pt x="114808" y="3835400"/>
                </a:lnTo>
                <a:lnTo>
                  <a:pt x="6272876" y="3834828"/>
                </a:lnTo>
                <a:lnTo>
                  <a:pt x="6313470" y="3822902"/>
                </a:lnTo>
                <a:lnTo>
                  <a:pt x="6346257" y="3797847"/>
                </a:lnTo>
                <a:lnTo>
                  <a:pt x="6368175" y="3762722"/>
                </a:lnTo>
                <a:lnTo>
                  <a:pt x="6376161" y="3720591"/>
                </a:lnTo>
                <a:lnTo>
                  <a:pt x="6375590" y="103285"/>
                </a:lnTo>
                <a:lnTo>
                  <a:pt x="6363664" y="62691"/>
                </a:lnTo>
                <a:lnTo>
                  <a:pt x="6338609" y="29904"/>
                </a:lnTo>
                <a:lnTo>
                  <a:pt x="6303484" y="7986"/>
                </a:lnTo>
                <a:lnTo>
                  <a:pt x="6261354" y="0"/>
                </a:lnTo>
                <a:close/>
              </a:path>
            </a:pathLst>
          </a:custGeom>
          <a:solidFill>
            <a:srgbClr val="E7F5FD"/>
          </a:solidFill>
        </p:spPr>
        <p:txBody>
          <a:bodyPr wrap="square" lIns="0" tIns="0" rIns="0" bIns="0" rtlCol="0"/>
          <a:lstStyle/>
          <a:p>
            <a:endParaRPr/>
          </a:p>
        </p:txBody>
      </p:sp>
      <p:sp>
        <p:nvSpPr>
          <p:cNvPr id="3" name="object 3"/>
          <p:cNvSpPr/>
          <p:nvPr/>
        </p:nvSpPr>
        <p:spPr>
          <a:xfrm>
            <a:off x="5858396" y="3780807"/>
            <a:ext cx="6375499" cy="3834695"/>
          </a:xfrm>
          <a:custGeom>
            <a:avLst/>
            <a:gdLst/>
            <a:ahLst/>
            <a:cxnLst/>
            <a:rect l="l" t="t" r="r" b="b"/>
            <a:pathLst>
              <a:path w="6376670" h="3835400">
                <a:moveTo>
                  <a:pt x="0" y="114807"/>
                </a:moveTo>
                <a:lnTo>
                  <a:pt x="7986" y="72677"/>
                </a:lnTo>
                <a:lnTo>
                  <a:pt x="29904" y="37552"/>
                </a:lnTo>
                <a:lnTo>
                  <a:pt x="62691" y="12497"/>
                </a:lnTo>
                <a:lnTo>
                  <a:pt x="103285" y="571"/>
                </a:lnTo>
                <a:lnTo>
                  <a:pt x="6261354" y="0"/>
                </a:lnTo>
                <a:lnTo>
                  <a:pt x="6275987" y="925"/>
                </a:lnTo>
                <a:lnTo>
                  <a:pt x="6316122" y="13895"/>
                </a:lnTo>
                <a:lnTo>
                  <a:pt x="6348231" y="39776"/>
                </a:lnTo>
                <a:lnTo>
                  <a:pt x="6369250" y="75506"/>
                </a:lnTo>
                <a:lnTo>
                  <a:pt x="6376161" y="3720591"/>
                </a:lnTo>
                <a:lnTo>
                  <a:pt x="6375236" y="3735225"/>
                </a:lnTo>
                <a:lnTo>
                  <a:pt x="6362266" y="3775360"/>
                </a:lnTo>
                <a:lnTo>
                  <a:pt x="6336385" y="3807469"/>
                </a:lnTo>
                <a:lnTo>
                  <a:pt x="6300655" y="3828488"/>
                </a:lnTo>
                <a:lnTo>
                  <a:pt x="114808" y="3835400"/>
                </a:lnTo>
                <a:lnTo>
                  <a:pt x="100174" y="3834474"/>
                </a:lnTo>
                <a:lnTo>
                  <a:pt x="60039" y="3821504"/>
                </a:lnTo>
                <a:lnTo>
                  <a:pt x="27930" y="3795623"/>
                </a:lnTo>
                <a:lnTo>
                  <a:pt x="6911" y="3759893"/>
                </a:lnTo>
                <a:lnTo>
                  <a:pt x="0" y="114807"/>
                </a:lnTo>
                <a:close/>
              </a:path>
            </a:pathLst>
          </a:custGeom>
          <a:ln w="3175">
            <a:solidFill>
              <a:srgbClr val="7E7E7E"/>
            </a:solidFill>
          </a:ln>
        </p:spPr>
        <p:txBody>
          <a:bodyPr wrap="square" lIns="0" tIns="0" rIns="0" bIns="0" rtlCol="0"/>
          <a:lstStyle/>
          <a:p>
            <a:endParaRPr/>
          </a:p>
        </p:txBody>
      </p:sp>
      <p:sp>
        <p:nvSpPr>
          <p:cNvPr id="4" name="object 4"/>
          <p:cNvSpPr txBox="1">
            <a:spLocks noGrp="1"/>
          </p:cNvSpPr>
          <p:nvPr>
            <p:ph type="title"/>
          </p:nvPr>
        </p:nvSpPr>
        <p:spPr>
          <a:xfrm>
            <a:off x="619482" y="633632"/>
            <a:ext cx="11614413" cy="369332"/>
          </a:xfrm>
          <a:prstGeom prst="rect">
            <a:avLst/>
          </a:prstGeom>
        </p:spPr>
        <p:txBody>
          <a:bodyPr vert="horz" wrap="square" lIns="0" tIns="0" rIns="0" bIns="0" rtlCol="0">
            <a:spAutoFit/>
          </a:bodyPr>
          <a:lstStyle/>
          <a:p>
            <a:pPr marL="3247375">
              <a:lnSpc>
                <a:spcPct val="100000"/>
              </a:lnSpc>
            </a:pPr>
            <a:r>
              <a:rPr lang="ru-RU" spc="45" dirty="0" smtClean="0"/>
              <a:t>Технология предоставления гарантий</a:t>
            </a:r>
            <a:r>
              <a:rPr spc="45" dirty="0" smtClean="0"/>
              <a:t> </a:t>
            </a:r>
            <a:r>
              <a:rPr dirty="0"/>
              <a:t>– </a:t>
            </a:r>
            <a:r>
              <a:rPr lang="ru-RU" dirty="0" smtClean="0"/>
              <a:t>«корпоративный» канал</a:t>
            </a:r>
            <a:endParaRPr dirty="0"/>
          </a:p>
        </p:txBody>
      </p:sp>
      <p:sp>
        <p:nvSpPr>
          <p:cNvPr id="6" name="object 6"/>
          <p:cNvSpPr/>
          <p:nvPr/>
        </p:nvSpPr>
        <p:spPr>
          <a:xfrm>
            <a:off x="699198" y="4833701"/>
            <a:ext cx="1702757" cy="182465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ln>
        </p:spPr>
        <p:txBody>
          <a:bodyPr wrap="square" lIns="0" tIns="0" rIns="0" bIns="0" rtlCol="0"/>
          <a:lstStyle/>
          <a:p>
            <a:endParaRPr/>
          </a:p>
        </p:txBody>
      </p:sp>
      <p:sp>
        <p:nvSpPr>
          <p:cNvPr id="7" name="object 7"/>
          <p:cNvSpPr txBox="1"/>
          <p:nvPr/>
        </p:nvSpPr>
        <p:spPr>
          <a:xfrm>
            <a:off x="913295" y="5133958"/>
            <a:ext cx="1314209" cy="984885"/>
          </a:xfrm>
          <a:prstGeom prst="rect">
            <a:avLst/>
          </a:prstGeom>
        </p:spPr>
        <p:txBody>
          <a:bodyPr vert="horz" wrap="square" lIns="0" tIns="0" rIns="0" bIns="0" rtlCol="0">
            <a:spAutoFit/>
          </a:bodyPr>
          <a:lstStyle/>
          <a:p>
            <a:pPr marL="12697">
              <a:tabLst>
                <a:tab pos="185383" algn="l"/>
              </a:tabLst>
            </a:pPr>
            <a:r>
              <a:rPr lang="ru-RU" sz="1600" spc="-10" dirty="0" smtClean="0">
                <a:latin typeface="Arial Narrow"/>
                <a:cs typeface="Arial Narrow"/>
              </a:rPr>
              <a:t>Заявка по каналам продаж поступает в Корпорацию</a:t>
            </a:r>
            <a:endParaRPr sz="1600" dirty="0">
              <a:latin typeface="Arial Narrow"/>
              <a:cs typeface="Arial Narrow"/>
            </a:endParaRPr>
          </a:p>
        </p:txBody>
      </p:sp>
      <p:sp>
        <p:nvSpPr>
          <p:cNvPr id="10" name="object 10"/>
          <p:cNvSpPr/>
          <p:nvPr/>
        </p:nvSpPr>
        <p:spPr>
          <a:xfrm>
            <a:off x="709008" y="6318516"/>
            <a:ext cx="2147664" cy="1488538"/>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807060" y="6350731"/>
            <a:ext cx="1966234" cy="1314221"/>
          </a:xfrm>
          <a:custGeom>
            <a:avLst/>
            <a:gdLst/>
            <a:ahLst/>
            <a:cxnLst/>
            <a:rect l="l" t="t" r="r" b="b"/>
            <a:pathLst>
              <a:path w="1966595" h="782320">
                <a:moveTo>
                  <a:pt x="1888261" y="0"/>
                </a:moveTo>
                <a:lnTo>
                  <a:pt x="67819" y="684"/>
                </a:lnTo>
                <a:lnTo>
                  <a:pt x="29537" y="16998"/>
                </a:lnTo>
                <a:lnTo>
                  <a:pt x="5213" y="50098"/>
                </a:lnTo>
                <a:lnTo>
                  <a:pt x="0" y="78232"/>
                </a:lnTo>
                <a:lnTo>
                  <a:pt x="671" y="714123"/>
                </a:lnTo>
                <a:lnTo>
                  <a:pt x="16949" y="752414"/>
                </a:lnTo>
                <a:lnTo>
                  <a:pt x="50050" y="776729"/>
                </a:lnTo>
                <a:lnTo>
                  <a:pt x="78206" y="781938"/>
                </a:lnTo>
                <a:lnTo>
                  <a:pt x="1898571" y="781266"/>
                </a:lnTo>
                <a:lnTo>
                  <a:pt x="1936899" y="765017"/>
                </a:lnTo>
                <a:lnTo>
                  <a:pt x="1961268" y="731967"/>
                </a:lnTo>
                <a:lnTo>
                  <a:pt x="1966493" y="703834"/>
                </a:lnTo>
                <a:lnTo>
                  <a:pt x="1965806" y="67828"/>
                </a:lnTo>
                <a:lnTo>
                  <a:pt x="1949487" y="29549"/>
                </a:lnTo>
                <a:lnTo>
                  <a:pt x="1916390" y="5216"/>
                </a:lnTo>
                <a:lnTo>
                  <a:pt x="1888261" y="0"/>
                </a:lnTo>
                <a:close/>
              </a:path>
            </a:pathLst>
          </a:custGeom>
          <a:solidFill>
            <a:srgbClr val="1F4E79"/>
          </a:solidFill>
        </p:spPr>
        <p:txBody>
          <a:bodyPr wrap="square" lIns="0" tIns="0" rIns="0" bIns="0" rtlCol="0"/>
          <a:lstStyle/>
          <a:p>
            <a:endParaRPr/>
          </a:p>
        </p:txBody>
      </p:sp>
      <p:sp>
        <p:nvSpPr>
          <p:cNvPr id="13" name="object 13"/>
          <p:cNvSpPr txBox="1"/>
          <p:nvPr/>
        </p:nvSpPr>
        <p:spPr>
          <a:xfrm>
            <a:off x="829173" y="6408493"/>
            <a:ext cx="1894431" cy="1231106"/>
          </a:xfrm>
          <a:prstGeom prst="rect">
            <a:avLst/>
          </a:prstGeom>
        </p:spPr>
        <p:txBody>
          <a:bodyPr vert="horz" wrap="square" lIns="0" tIns="0" rIns="0" bIns="0" rtlCol="0">
            <a:spAutoFit/>
          </a:bodyPr>
          <a:lstStyle/>
          <a:p>
            <a:pPr marL="12697" algn="ctr"/>
            <a:r>
              <a:rPr lang="ru-RU" sz="2000" dirty="0" smtClean="0">
                <a:solidFill>
                  <a:srgbClr val="FFFFFF"/>
                </a:solidFill>
                <a:latin typeface="Arial Narrow"/>
                <a:cs typeface="Arial Narrow"/>
              </a:rPr>
              <a:t>Администрация региона/</a:t>
            </a:r>
            <a:r>
              <a:rPr sz="2000" dirty="0" err="1" smtClean="0">
                <a:solidFill>
                  <a:srgbClr val="FFFFFF"/>
                </a:solidFill>
                <a:latin typeface="Arial Narrow"/>
                <a:cs typeface="Arial Narrow"/>
              </a:rPr>
              <a:t>За</a:t>
            </a:r>
            <a:r>
              <a:rPr sz="2000" spc="5" dirty="0" err="1" smtClean="0">
                <a:solidFill>
                  <a:srgbClr val="FFFFFF"/>
                </a:solidFill>
                <a:latin typeface="Arial Narrow"/>
                <a:cs typeface="Arial Narrow"/>
              </a:rPr>
              <a:t>е</a:t>
            </a:r>
            <a:r>
              <a:rPr sz="2000" dirty="0" err="1" smtClean="0">
                <a:solidFill>
                  <a:srgbClr val="FFFFFF"/>
                </a:solidFill>
                <a:latin typeface="Arial Narrow"/>
                <a:cs typeface="Arial Narrow"/>
              </a:rPr>
              <a:t>мщик</a:t>
            </a:r>
            <a:r>
              <a:rPr lang="ru-RU" sz="2000" dirty="0" smtClean="0">
                <a:solidFill>
                  <a:srgbClr val="FFFFFF"/>
                </a:solidFill>
                <a:latin typeface="Arial Narrow"/>
                <a:cs typeface="Arial Narrow"/>
              </a:rPr>
              <a:t>/Организация партнер</a:t>
            </a:r>
            <a:endParaRPr sz="2000" dirty="0">
              <a:latin typeface="Arial Narrow"/>
              <a:cs typeface="Arial Narrow"/>
            </a:endParaRPr>
          </a:p>
        </p:txBody>
      </p:sp>
      <p:sp>
        <p:nvSpPr>
          <p:cNvPr id="15" name="object 15"/>
          <p:cNvSpPr/>
          <p:nvPr/>
        </p:nvSpPr>
        <p:spPr>
          <a:xfrm>
            <a:off x="2838070" y="4826846"/>
            <a:ext cx="2905861" cy="1824654"/>
          </a:xfrm>
          <a:custGeom>
            <a:avLst/>
            <a:gdLst/>
            <a:ahLst/>
            <a:cxnLst/>
            <a:rect l="l" t="t" r="r" b="b"/>
            <a:pathLst>
              <a:path w="2906395" h="1824989">
                <a:moveTo>
                  <a:pt x="0" y="182499"/>
                </a:moveTo>
                <a:lnTo>
                  <a:pt x="5308" y="138627"/>
                </a:lnTo>
                <a:lnTo>
                  <a:pt x="20385" y="98609"/>
                </a:lnTo>
                <a:lnTo>
                  <a:pt x="43957" y="63711"/>
                </a:lnTo>
                <a:lnTo>
                  <a:pt x="74752" y="35198"/>
                </a:lnTo>
                <a:lnTo>
                  <a:pt x="111496" y="14335"/>
                </a:lnTo>
                <a:lnTo>
                  <a:pt x="152916" y="2387"/>
                </a:lnTo>
                <a:lnTo>
                  <a:pt x="182499" y="0"/>
                </a:lnTo>
                <a:lnTo>
                  <a:pt x="2723642" y="0"/>
                </a:lnTo>
                <a:lnTo>
                  <a:pt x="2767464" y="5301"/>
                </a:lnTo>
                <a:lnTo>
                  <a:pt x="2807447" y="20361"/>
                </a:lnTo>
                <a:lnTo>
                  <a:pt x="2842323" y="43915"/>
                </a:lnTo>
                <a:lnTo>
                  <a:pt x="2870823" y="74697"/>
                </a:lnTo>
                <a:lnTo>
                  <a:pt x="2891680" y="111442"/>
                </a:lnTo>
                <a:lnTo>
                  <a:pt x="2903626" y="152885"/>
                </a:lnTo>
                <a:lnTo>
                  <a:pt x="2906014" y="182499"/>
                </a:lnTo>
                <a:lnTo>
                  <a:pt x="2906014" y="1642237"/>
                </a:lnTo>
                <a:lnTo>
                  <a:pt x="2900713" y="1686067"/>
                </a:lnTo>
                <a:lnTo>
                  <a:pt x="2885656" y="1726070"/>
                </a:lnTo>
                <a:lnTo>
                  <a:pt x="2862110" y="1760972"/>
                </a:lnTo>
                <a:lnTo>
                  <a:pt x="2831344" y="1789501"/>
                </a:lnTo>
                <a:lnTo>
                  <a:pt x="2794625" y="1810383"/>
                </a:lnTo>
                <a:lnTo>
                  <a:pt x="2753221" y="1822345"/>
                </a:lnTo>
                <a:lnTo>
                  <a:pt x="2723642" y="1824735"/>
                </a:lnTo>
                <a:lnTo>
                  <a:pt x="182499" y="1824735"/>
                </a:lnTo>
                <a:lnTo>
                  <a:pt x="138668" y="1819427"/>
                </a:lnTo>
                <a:lnTo>
                  <a:pt x="98665" y="1804350"/>
                </a:lnTo>
                <a:lnTo>
                  <a:pt x="63763" y="1780778"/>
                </a:lnTo>
                <a:lnTo>
                  <a:pt x="35234" y="1749983"/>
                </a:lnTo>
                <a:lnTo>
                  <a:pt x="14352" y="1713239"/>
                </a:lnTo>
                <a:lnTo>
                  <a:pt x="2390"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16" name="object 16"/>
          <p:cNvSpPr txBox="1"/>
          <p:nvPr/>
        </p:nvSpPr>
        <p:spPr>
          <a:xfrm>
            <a:off x="3019445" y="5204119"/>
            <a:ext cx="2550326" cy="1083816"/>
          </a:xfrm>
          <a:prstGeom prst="rect">
            <a:avLst/>
          </a:prstGeom>
        </p:spPr>
        <p:txBody>
          <a:bodyPr vert="horz" wrap="square" lIns="0" tIns="0" rIns="0" bIns="0" rtlCol="0">
            <a:spAutoFit/>
          </a:bodyPr>
          <a:lstStyle/>
          <a:p>
            <a:pPr marL="184748" marR="419650" indent="-172051">
              <a:lnSpc>
                <a:spcPts val="1639"/>
              </a:lnSpc>
              <a:buFont typeface="Arial Narrow"/>
              <a:buChar char="•"/>
              <a:tabLst>
                <a:tab pos="185383" algn="l"/>
              </a:tabLst>
            </a:pPr>
            <a:r>
              <a:rPr sz="1600" spc="-10" dirty="0">
                <a:latin typeface="Arial Narrow"/>
                <a:cs typeface="Arial Narrow"/>
              </a:rPr>
              <a:t>П</a:t>
            </a:r>
            <a:r>
              <a:rPr sz="1600" spc="-5" dirty="0">
                <a:latin typeface="Arial Narrow"/>
                <a:cs typeface="Arial Narrow"/>
              </a:rPr>
              <a:t>р</a:t>
            </a:r>
            <a:r>
              <a:rPr sz="1600" spc="-10" dirty="0">
                <a:latin typeface="Arial Narrow"/>
                <a:cs typeface="Arial Narrow"/>
              </a:rPr>
              <a:t>инима</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р</a:t>
            </a:r>
            <a:r>
              <a:rPr sz="1600" spc="-5" dirty="0">
                <a:latin typeface="Arial Narrow"/>
                <a:cs typeface="Arial Narrow"/>
              </a:rPr>
              <a:t>е</a:t>
            </a:r>
            <a:r>
              <a:rPr sz="1600" spc="-25" dirty="0">
                <a:latin typeface="Arial Narrow"/>
                <a:cs typeface="Arial Narrow"/>
              </a:rPr>
              <a:t>ш</a:t>
            </a:r>
            <a:r>
              <a:rPr sz="1600" spc="-10" dirty="0">
                <a:latin typeface="Arial Narrow"/>
                <a:cs typeface="Arial Narrow"/>
              </a:rPr>
              <a:t>ение</a:t>
            </a:r>
            <a:r>
              <a:rPr sz="1600" dirty="0">
                <a:latin typeface="Arial Narrow"/>
                <a:cs typeface="Arial Narrow"/>
              </a:rPr>
              <a:t> </a:t>
            </a:r>
            <a:r>
              <a:rPr sz="1600" spc="-10" dirty="0">
                <a:latin typeface="Arial Narrow"/>
                <a:cs typeface="Arial Narrow"/>
              </a:rPr>
              <a:t>о </a:t>
            </a:r>
            <a:r>
              <a:rPr lang="ru-RU" sz="1600" spc="-10" dirty="0">
                <a:latin typeface="Arial Narrow"/>
                <a:cs typeface="Arial Narrow"/>
              </a:rPr>
              <a:t>сопровождении Проекта</a:t>
            </a:r>
            <a:endParaRPr sz="1600" dirty="0">
              <a:latin typeface="Arial Narrow"/>
              <a:cs typeface="Arial Narrow"/>
            </a:endParaRPr>
          </a:p>
          <a:p>
            <a:pPr marL="184748" marR="5079" indent="-172051">
              <a:lnSpc>
                <a:spcPct val="85900"/>
              </a:lnSpc>
              <a:spcBef>
                <a:spcPts val="275"/>
              </a:spcBef>
              <a:buFont typeface="Arial Narrow"/>
              <a:buChar char="•"/>
              <a:tabLst>
                <a:tab pos="185383" algn="l"/>
              </a:tabLst>
            </a:pPr>
            <a:r>
              <a:rPr sz="1600" spc="-10" dirty="0">
                <a:latin typeface="Arial Narrow"/>
                <a:cs typeface="Arial Narrow"/>
              </a:rPr>
              <a:t>Н</a:t>
            </a:r>
            <a:r>
              <a:rPr sz="1600" spc="-5" dirty="0">
                <a:latin typeface="Arial Narrow"/>
                <a:cs typeface="Arial Narrow"/>
              </a:rPr>
              <a:t>а</a:t>
            </a:r>
            <a:r>
              <a:rPr sz="1600" spc="-10" dirty="0">
                <a:latin typeface="Arial Narrow"/>
                <a:cs typeface="Arial Narrow"/>
              </a:rPr>
              <a:t>пр</a:t>
            </a:r>
            <a:r>
              <a:rPr sz="1600" spc="-5" dirty="0">
                <a:latin typeface="Arial Narrow"/>
                <a:cs typeface="Arial Narrow"/>
              </a:rPr>
              <a:t>а</a:t>
            </a:r>
            <a:r>
              <a:rPr sz="1600" spc="-10" dirty="0">
                <a:latin typeface="Arial Narrow"/>
                <a:cs typeface="Arial Narrow"/>
              </a:rPr>
              <a:t>вляет</a:t>
            </a:r>
            <a:r>
              <a:rPr sz="1600" dirty="0">
                <a:latin typeface="Arial Narrow"/>
                <a:cs typeface="Arial Narrow"/>
              </a:rPr>
              <a:t> </a:t>
            </a:r>
            <a:r>
              <a:rPr sz="1600" spc="-10" dirty="0">
                <a:latin typeface="Arial Narrow"/>
                <a:cs typeface="Arial Narrow"/>
              </a:rPr>
              <a:t>пак</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док</a:t>
            </a:r>
            <a:r>
              <a:rPr sz="1600" spc="-5" dirty="0">
                <a:latin typeface="Arial Narrow"/>
                <a:cs typeface="Arial Narrow"/>
              </a:rPr>
              <a:t>у</a:t>
            </a:r>
            <a:r>
              <a:rPr sz="1600" spc="-10" dirty="0">
                <a:latin typeface="Arial Narrow"/>
                <a:cs typeface="Arial Narrow"/>
              </a:rPr>
              <a:t>ментов</a:t>
            </a:r>
            <a:r>
              <a:rPr sz="1600" spc="-5" dirty="0">
                <a:latin typeface="Arial Narrow"/>
                <a:cs typeface="Arial Narrow"/>
              </a:rPr>
              <a:t> </a:t>
            </a:r>
            <a:r>
              <a:rPr sz="1600" spc="-15" dirty="0">
                <a:latin typeface="Arial Narrow"/>
                <a:cs typeface="Arial Narrow"/>
              </a:rPr>
              <a:t>К</a:t>
            </a:r>
            <a:r>
              <a:rPr sz="1600" spc="-10" dirty="0">
                <a:latin typeface="Arial Narrow"/>
                <a:cs typeface="Arial Narrow"/>
              </a:rPr>
              <a:t>лиента</a:t>
            </a:r>
            <a:r>
              <a:rPr sz="1600" spc="5" dirty="0">
                <a:latin typeface="Arial Narrow"/>
                <a:cs typeface="Arial Narrow"/>
              </a:rPr>
              <a:t> </a:t>
            </a:r>
            <a:r>
              <a:rPr sz="1600" spc="-10" dirty="0">
                <a:latin typeface="Arial Narrow"/>
                <a:cs typeface="Arial Narrow"/>
              </a:rPr>
              <a:t>в</a:t>
            </a:r>
            <a:r>
              <a:rPr sz="1600" spc="-5" dirty="0">
                <a:latin typeface="Arial Narrow"/>
                <a:cs typeface="Arial Narrow"/>
              </a:rPr>
              <a:t> </a:t>
            </a:r>
            <a:r>
              <a:rPr lang="ru-RU" sz="1600" spc="-20" dirty="0">
                <a:latin typeface="Arial Narrow"/>
                <a:cs typeface="Arial Narrow"/>
              </a:rPr>
              <a:t>аккредитованные Банки</a:t>
            </a:r>
            <a:endParaRPr sz="1600" dirty="0">
              <a:latin typeface="Arial Narrow"/>
              <a:cs typeface="Arial Narrow"/>
            </a:endParaRPr>
          </a:p>
        </p:txBody>
      </p:sp>
      <p:sp>
        <p:nvSpPr>
          <p:cNvPr id="17" name="object 17"/>
          <p:cNvSpPr/>
          <p:nvPr/>
        </p:nvSpPr>
        <p:spPr>
          <a:xfrm>
            <a:off x="4637264" y="3791378"/>
            <a:ext cx="2049111" cy="464326"/>
          </a:xfrm>
          <a:custGeom>
            <a:avLst/>
            <a:gdLst/>
            <a:ahLst/>
            <a:cxnLst/>
            <a:rect l="l" t="t" r="r" b="b"/>
            <a:pathLst>
              <a:path w="2271395" h="701039">
                <a:moveTo>
                  <a:pt x="1197700" y="0"/>
                </a:moveTo>
                <a:lnTo>
                  <a:pt x="1095815" y="44"/>
                </a:lnTo>
                <a:lnTo>
                  <a:pt x="994592" y="7914"/>
                </a:lnTo>
                <a:lnTo>
                  <a:pt x="894496" y="23481"/>
                </a:lnTo>
                <a:lnTo>
                  <a:pt x="795988" y="46618"/>
                </a:lnTo>
                <a:lnTo>
                  <a:pt x="699531" y="77197"/>
                </a:lnTo>
                <a:lnTo>
                  <a:pt x="605586" y="115093"/>
                </a:lnTo>
                <a:lnTo>
                  <a:pt x="514618" y="160176"/>
                </a:lnTo>
                <a:lnTo>
                  <a:pt x="427087" y="212321"/>
                </a:lnTo>
                <a:lnTo>
                  <a:pt x="343457" y="271400"/>
                </a:lnTo>
                <a:lnTo>
                  <a:pt x="264190" y="337285"/>
                </a:lnTo>
                <a:lnTo>
                  <a:pt x="189748" y="409849"/>
                </a:lnTo>
                <a:lnTo>
                  <a:pt x="120594" y="488966"/>
                </a:lnTo>
                <a:lnTo>
                  <a:pt x="57191" y="574507"/>
                </a:lnTo>
                <a:lnTo>
                  <a:pt x="0" y="666346"/>
                </a:lnTo>
                <a:lnTo>
                  <a:pt x="60706" y="700890"/>
                </a:lnTo>
                <a:lnTo>
                  <a:pt x="74740" y="676791"/>
                </a:lnTo>
                <a:lnTo>
                  <a:pt x="89294" y="653039"/>
                </a:lnTo>
                <a:lnTo>
                  <a:pt x="119929" y="606605"/>
                </a:lnTo>
                <a:lnTo>
                  <a:pt x="152555" y="561650"/>
                </a:lnTo>
                <a:lnTo>
                  <a:pt x="187114" y="518233"/>
                </a:lnTo>
                <a:lnTo>
                  <a:pt x="223551" y="476417"/>
                </a:lnTo>
                <a:lnTo>
                  <a:pt x="261809" y="436263"/>
                </a:lnTo>
                <a:lnTo>
                  <a:pt x="301833" y="397830"/>
                </a:lnTo>
                <a:lnTo>
                  <a:pt x="343564" y="361180"/>
                </a:lnTo>
                <a:lnTo>
                  <a:pt x="386947" y="326375"/>
                </a:lnTo>
                <a:lnTo>
                  <a:pt x="431926" y="293474"/>
                </a:lnTo>
                <a:lnTo>
                  <a:pt x="518258" y="238289"/>
                </a:lnTo>
                <a:lnTo>
                  <a:pt x="607333" y="191020"/>
                </a:lnTo>
                <a:lnTo>
                  <a:pt x="698704" y="151586"/>
                </a:lnTo>
                <a:lnTo>
                  <a:pt x="791925" y="119910"/>
                </a:lnTo>
                <a:lnTo>
                  <a:pt x="886547" y="95910"/>
                </a:lnTo>
                <a:lnTo>
                  <a:pt x="982123" y="79507"/>
                </a:lnTo>
                <a:lnTo>
                  <a:pt x="1078207" y="70621"/>
                </a:lnTo>
                <a:lnTo>
                  <a:pt x="1174350" y="69174"/>
                </a:lnTo>
                <a:lnTo>
                  <a:pt x="1567495" y="69174"/>
                </a:lnTo>
                <a:lnTo>
                  <a:pt x="1502713" y="48085"/>
                </a:lnTo>
                <a:lnTo>
                  <a:pt x="1401612" y="23893"/>
                </a:lnTo>
                <a:lnTo>
                  <a:pt x="1299787" y="7906"/>
                </a:lnTo>
                <a:lnTo>
                  <a:pt x="1197700" y="0"/>
                </a:lnTo>
                <a:close/>
              </a:path>
              <a:path w="2271395" h="701039">
                <a:moveTo>
                  <a:pt x="1567495" y="69174"/>
                </a:moveTo>
                <a:lnTo>
                  <a:pt x="1174350" y="69174"/>
                </a:lnTo>
                <a:lnTo>
                  <a:pt x="1270106" y="75084"/>
                </a:lnTo>
                <a:lnTo>
                  <a:pt x="1365027" y="88274"/>
                </a:lnTo>
                <a:lnTo>
                  <a:pt x="1458666" y="108662"/>
                </a:lnTo>
                <a:lnTo>
                  <a:pt x="1550576" y="136170"/>
                </a:lnTo>
                <a:lnTo>
                  <a:pt x="1640309" y="170717"/>
                </a:lnTo>
                <a:lnTo>
                  <a:pt x="1727418" y="212225"/>
                </a:lnTo>
                <a:lnTo>
                  <a:pt x="1811456" y="260613"/>
                </a:lnTo>
                <a:lnTo>
                  <a:pt x="1891975" y="315802"/>
                </a:lnTo>
                <a:lnTo>
                  <a:pt x="1968529" y="377712"/>
                </a:lnTo>
                <a:lnTo>
                  <a:pt x="2040669" y="446263"/>
                </a:lnTo>
                <a:lnTo>
                  <a:pt x="2107949" y="521377"/>
                </a:lnTo>
                <a:lnTo>
                  <a:pt x="2169921" y="602973"/>
                </a:lnTo>
                <a:lnTo>
                  <a:pt x="2129663" y="625833"/>
                </a:lnTo>
                <a:lnTo>
                  <a:pt x="2261996" y="683618"/>
                </a:lnTo>
                <a:lnTo>
                  <a:pt x="2269520" y="568429"/>
                </a:lnTo>
                <a:lnTo>
                  <a:pt x="2230755" y="568429"/>
                </a:lnTo>
                <a:lnTo>
                  <a:pt x="2213573" y="544120"/>
                </a:lnTo>
                <a:lnTo>
                  <a:pt x="2177643" y="496780"/>
                </a:lnTo>
                <a:lnTo>
                  <a:pt x="2139682" y="451190"/>
                </a:lnTo>
                <a:lnTo>
                  <a:pt x="2099756" y="407412"/>
                </a:lnTo>
                <a:lnTo>
                  <a:pt x="2057934" y="365506"/>
                </a:lnTo>
                <a:lnTo>
                  <a:pt x="2014284" y="325532"/>
                </a:lnTo>
                <a:lnTo>
                  <a:pt x="1968873" y="287551"/>
                </a:lnTo>
                <a:lnTo>
                  <a:pt x="1921769" y="251621"/>
                </a:lnTo>
                <a:lnTo>
                  <a:pt x="1873041" y="217805"/>
                </a:lnTo>
                <a:lnTo>
                  <a:pt x="1822755" y="186161"/>
                </a:lnTo>
                <a:lnTo>
                  <a:pt x="1700895" y="121598"/>
                </a:lnTo>
                <a:lnTo>
                  <a:pt x="1602628" y="80611"/>
                </a:lnTo>
                <a:lnTo>
                  <a:pt x="1567495" y="69174"/>
                </a:lnTo>
                <a:close/>
              </a:path>
              <a:path w="2271395" h="701039">
                <a:moveTo>
                  <a:pt x="2271014" y="545569"/>
                </a:moveTo>
                <a:lnTo>
                  <a:pt x="2230755" y="568429"/>
                </a:lnTo>
                <a:lnTo>
                  <a:pt x="2269520" y="568429"/>
                </a:lnTo>
                <a:lnTo>
                  <a:pt x="2271014" y="545569"/>
                </a:lnTo>
                <a:close/>
              </a:path>
            </a:pathLst>
          </a:custGeom>
          <a:solidFill>
            <a:srgbClr val="8EB4E2"/>
          </a:solidFill>
        </p:spPr>
        <p:txBody>
          <a:bodyPr wrap="square" lIns="0" tIns="0" rIns="0" bIns="0" rtlCol="0"/>
          <a:lstStyle/>
          <a:p>
            <a:endParaRPr/>
          </a:p>
        </p:txBody>
      </p:sp>
      <p:sp>
        <p:nvSpPr>
          <p:cNvPr id="18" name="object 18"/>
          <p:cNvSpPr/>
          <p:nvPr/>
        </p:nvSpPr>
        <p:spPr>
          <a:xfrm>
            <a:off x="3431368" y="4188211"/>
            <a:ext cx="2089020" cy="905090"/>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3499463" y="4239903"/>
            <a:ext cx="1966234" cy="782176"/>
          </a:xfrm>
          <a:custGeom>
            <a:avLst/>
            <a:gdLst/>
            <a:ahLst/>
            <a:cxnLst/>
            <a:rect l="l" t="t" r="r" b="b"/>
            <a:pathLst>
              <a:path w="1966595" h="782320">
                <a:moveTo>
                  <a:pt x="1888363" y="0"/>
                </a:moveTo>
                <a:lnTo>
                  <a:pt x="67828" y="686"/>
                </a:lnTo>
                <a:lnTo>
                  <a:pt x="29549" y="17005"/>
                </a:lnTo>
                <a:lnTo>
                  <a:pt x="5216" y="50103"/>
                </a:lnTo>
                <a:lnTo>
                  <a:pt x="0" y="78232"/>
                </a:lnTo>
                <a:lnTo>
                  <a:pt x="686" y="714237"/>
                </a:lnTo>
                <a:lnTo>
                  <a:pt x="17005" y="752516"/>
                </a:lnTo>
                <a:lnTo>
                  <a:pt x="50103" y="776849"/>
                </a:lnTo>
                <a:lnTo>
                  <a:pt x="78232" y="782065"/>
                </a:lnTo>
                <a:lnTo>
                  <a:pt x="1898670" y="781391"/>
                </a:lnTo>
                <a:lnTo>
                  <a:pt x="1936951" y="765095"/>
                </a:lnTo>
                <a:lnTo>
                  <a:pt x="1961260" y="731984"/>
                </a:lnTo>
                <a:lnTo>
                  <a:pt x="1966468" y="703834"/>
                </a:lnTo>
                <a:lnTo>
                  <a:pt x="1965795" y="67921"/>
                </a:lnTo>
                <a:lnTo>
                  <a:pt x="1949546" y="29593"/>
                </a:lnTo>
                <a:lnTo>
                  <a:pt x="1916496" y="5224"/>
                </a:lnTo>
                <a:lnTo>
                  <a:pt x="1888363" y="0"/>
                </a:lnTo>
                <a:close/>
              </a:path>
            </a:pathLst>
          </a:custGeom>
          <a:solidFill>
            <a:srgbClr val="1F4E79"/>
          </a:solidFill>
        </p:spPr>
        <p:txBody>
          <a:bodyPr wrap="square" lIns="0" tIns="0" rIns="0" bIns="0" rtlCol="0"/>
          <a:lstStyle/>
          <a:p>
            <a:endParaRPr/>
          </a:p>
        </p:txBody>
      </p:sp>
      <p:sp>
        <p:nvSpPr>
          <p:cNvPr id="20" name="object 20"/>
          <p:cNvSpPr/>
          <p:nvPr/>
        </p:nvSpPr>
        <p:spPr>
          <a:xfrm>
            <a:off x="3507450" y="4233306"/>
            <a:ext cx="1966234" cy="782176"/>
          </a:xfrm>
          <a:custGeom>
            <a:avLst/>
            <a:gdLst/>
            <a:ahLst/>
            <a:cxnLst/>
            <a:rect l="l" t="t" r="r" b="b"/>
            <a:pathLst>
              <a:path w="1966595" h="782320">
                <a:moveTo>
                  <a:pt x="0" y="78232"/>
                </a:moveTo>
                <a:lnTo>
                  <a:pt x="11370" y="37613"/>
                </a:lnTo>
                <a:lnTo>
                  <a:pt x="41085" y="9375"/>
                </a:lnTo>
                <a:lnTo>
                  <a:pt x="1888363" y="0"/>
                </a:lnTo>
                <a:lnTo>
                  <a:pt x="1902877" y="1347"/>
                </a:lnTo>
                <a:lnTo>
                  <a:pt x="1940073" y="19593"/>
                </a:lnTo>
                <a:lnTo>
                  <a:pt x="1962650" y="54003"/>
                </a:lnTo>
                <a:lnTo>
                  <a:pt x="1966468" y="703834"/>
                </a:lnTo>
                <a:lnTo>
                  <a:pt x="1965125" y="718353"/>
                </a:lnTo>
                <a:lnTo>
                  <a:pt x="1946930" y="755600"/>
                </a:lnTo>
                <a:lnTo>
                  <a:pt x="1912579" y="778236"/>
                </a:lnTo>
                <a:lnTo>
                  <a:pt x="78232" y="782065"/>
                </a:lnTo>
                <a:lnTo>
                  <a:pt x="63724" y="780721"/>
                </a:lnTo>
                <a:lnTo>
                  <a:pt x="26499" y="762502"/>
                </a:lnTo>
                <a:lnTo>
                  <a:pt x="3854" y="728139"/>
                </a:lnTo>
                <a:lnTo>
                  <a:pt x="0" y="78232"/>
                </a:lnTo>
                <a:close/>
              </a:path>
            </a:pathLst>
          </a:custGeom>
          <a:ln w="38100">
            <a:solidFill>
              <a:srgbClr val="FFFFFF"/>
            </a:solidFill>
          </a:ln>
        </p:spPr>
        <p:txBody>
          <a:bodyPr wrap="square" lIns="0" tIns="0" rIns="0" bIns="0" rtlCol="0"/>
          <a:lstStyle/>
          <a:p>
            <a:endParaRPr/>
          </a:p>
        </p:txBody>
      </p:sp>
      <p:sp>
        <p:nvSpPr>
          <p:cNvPr id="22" name="object 22"/>
          <p:cNvSpPr/>
          <p:nvPr/>
        </p:nvSpPr>
        <p:spPr>
          <a:xfrm>
            <a:off x="6546866" y="4893324"/>
            <a:ext cx="1859572" cy="1824654"/>
          </a:xfrm>
          <a:custGeom>
            <a:avLst/>
            <a:gdLst/>
            <a:ahLst/>
            <a:cxnLst/>
            <a:rect l="l" t="t" r="r" b="b"/>
            <a:pathLst>
              <a:path w="1859915" h="1824989">
                <a:moveTo>
                  <a:pt x="1677288" y="0"/>
                </a:moveTo>
                <a:lnTo>
                  <a:pt x="182499" y="0"/>
                </a:lnTo>
                <a:lnTo>
                  <a:pt x="167524" y="604"/>
                </a:lnTo>
                <a:lnTo>
                  <a:pt x="124797" y="9299"/>
                </a:lnTo>
                <a:lnTo>
                  <a:pt x="86345" y="27331"/>
                </a:lnTo>
                <a:lnTo>
                  <a:pt x="53435" y="53435"/>
                </a:lnTo>
                <a:lnTo>
                  <a:pt x="27331" y="86345"/>
                </a:lnTo>
                <a:lnTo>
                  <a:pt x="9299" y="124797"/>
                </a:lnTo>
                <a:lnTo>
                  <a:pt x="604" y="167524"/>
                </a:lnTo>
                <a:lnTo>
                  <a:pt x="0" y="182499"/>
                </a:lnTo>
                <a:lnTo>
                  <a:pt x="0" y="1642237"/>
                </a:lnTo>
                <a:lnTo>
                  <a:pt x="5301" y="1686067"/>
                </a:lnTo>
                <a:lnTo>
                  <a:pt x="20361" y="1726070"/>
                </a:lnTo>
                <a:lnTo>
                  <a:pt x="43915" y="1760972"/>
                </a:lnTo>
                <a:lnTo>
                  <a:pt x="74697" y="1789501"/>
                </a:lnTo>
                <a:lnTo>
                  <a:pt x="111442" y="1810383"/>
                </a:lnTo>
                <a:lnTo>
                  <a:pt x="152885" y="1822345"/>
                </a:lnTo>
                <a:lnTo>
                  <a:pt x="182499" y="1824735"/>
                </a:lnTo>
                <a:lnTo>
                  <a:pt x="1677288" y="1824735"/>
                </a:lnTo>
                <a:lnTo>
                  <a:pt x="1721160" y="1819427"/>
                </a:lnTo>
                <a:lnTo>
                  <a:pt x="1761178" y="1804350"/>
                </a:lnTo>
                <a:lnTo>
                  <a:pt x="1796076" y="1780778"/>
                </a:lnTo>
                <a:lnTo>
                  <a:pt x="1824589" y="1749983"/>
                </a:lnTo>
                <a:lnTo>
                  <a:pt x="1845452" y="1713239"/>
                </a:lnTo>
                <a:lnTo>
                  <a:pt x="1857400" y="1671819"/>
                </a:lnTo>
                <a:lnTo>
                  <a:pt x="1859787" y="1642237"/>
                </a:lnTo>
                <a:lnTo>
                  <a:pt x="1859787" y="182499"/>
                </a:lnTo>
                <a:lnTo>
                  <a:pt x="1854486" y="138627"/>
                </a:lnTo>
                <a:lnTo>
                  <a:pt x="1839426" y="98609"/>
                </a:lnTo>
                <a:lnTo>
                  <a:pt x="1815872" y="63711"/>
                </a:lnTo>
                <a:lnTo>
                  <a:pt x="1785090" y="35198"/>
                </a:lnTo>
                <a:lnTo>
                  <a:pt x="1748345" y="14335"/>
                </a:lnTo>
                <a:lnTo>
                  <a:pt x="1706902" y="2387"/>
                </a:lnTo>
                <a:lnTo>
                  <a:pt x="1677288" y="0"/>
                </a:lnTo>
                <a:close/>
              </a:path>
            </a:pathLst>
          </a:custGeom>
          <a:solidFill>
            <a:srgbClr val="FFFFFF"/>
          </a:solidFill>
        </p:spPr>
        <p:txBody>
          <a:bodyPr wrap="square" lIns="0" tIns="0" rIns="0" bIns="0" rtlCol="0"/>
          <a:lstStyle/>
          <a:p>
            <a:endParaRPr/>
          </a:p>
        </p:txBody>
      </p:sp>
      <p:sp>
        <p:nvSpPr>
          <p:cNvPr id="23" name="object 23"/>
          <p:cNvSpPr/>
          <p:nvPr/>
        </p:nvSpPr>
        <p:spPr>
          <a:xfrm>
            <a:off x="6530219" y="4859388"/>
            <a:ext cx="1859572" cy="1824654"/>
          </a:xfrm>
          <a:custGeom>
            <a:avLst/>
            <a:gdLst/>
            <a:ahLst/>
            <a:cxnLst/>
            <a:rect l="l" t="t" r="r" b="b"/>
            <a:pathLst>
              <a:path w="1859915" h="1824989">
                <a:moveTo>
                  <a:pt x="0" y="182499"/>
                </a:moveTo>
                <a:lnTo>
                  <a:pt x="5301" y="138627"/>
                </a:lnTo>
                <a:lnTo>
                  <a:pt x="20361" y="98609"/>
                </a:lnTo>
                <a:lnTo>
                  <a:pt x="43915" y="63711"/>
                </a:lnTo>
                <a:lnTo>
                  <a:pt x="74697" y="35198"/>
                </a:lnTo>
                <a:lnTo>
                  <a:pt x="111442" y="14335"/>
                </a:lnTo>
                <a:lnTo>
                  <a:pt x="152885" y="2387"/>
                </a:lnTo>
                <a:lnTo>
                  <a:pt x="182499" y="0"/>
                </a:lnTo>
                <a:lnTo>
                  <a:pt x="1677288" y="0"/>
                </a:lnTo>
                <a:lnTo>
                  <a:pt x="1721160" y="5301"/>
                </a:lnTo>
                <a:lnTo>
                  <a:pt x="1761178" y="20361"/>
                </a:lnTo>
                <a:lnTo>
                  <a:pt x="1796076" y="43915"/>
                </a:lnTo>
                <a:lnTo>
                  <a:pt x="1824589" y="74697"/>
                </a:lnTo>
                <a:lnTo>
                  <a:pt x="1845452" y="111442"/>
                </a:lnTo>
                <a:lnTo>
                  <a:pt x="1857400" y="152885"/>
                </a:lnTo>
                <a:lnTo>
                  <a:pt x="1859787" y="182499"/>
                </a:lnTo>
                <a:lnTo>
                  <a:pt x="1859787" y="1642237"/>
                </a:lnTo>
                <a:lnTo>
                  <a:pt x="1854486" y="1686067"/>
                </a:lnTo>
                <a:lnTo>
                  <a:pt x="1839426" y="1726070"/>
                </a:lnTo>
                <a:lnTo>
                  <a:pt x="1815872" y="1760972"/>
                </a:lnTo>
                <a:lnTo>
                  <a:pt x="1785090" y="1789501"/>
                </a:lnTo>
                <a:lnTo>
                  <a:pt x="1748345" y="1810383"/>
                </a:lnTo>
                <a:lnTo>
                  <a:pt x="1706902" y="1822345"/>
                </a:lnTo>
                <a:lnTo>
                  <a:pt x="1677288" y="1824735"/>
                </a:lnTo>
                <a:lnTo>
                  <a:pt x="182499" y="1824735"/>
                </a:lnTo>
                <a:lnTo>
                  <a:pt x="138627" y="1819427"/>
                </a:lnTo>
                <a:lnTo>
                  <a:pt x="98609" y="1804350"/>
                </a:lnTo>
                <a:lnTo>
                  <a:pt x="63711" y="1780778"/>
                </a:lnTo>
                <a:lnTo>
                  <a:pt x="35198" y="1749983"/>
                </a:lnTo>
                <a:lnTo>
                  <a:pt x="14335" y="1713239"/>
                </a:lnTo>
                <a:lnTo>
                  <a:pt x="2387"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24" name="object 24"/>
          <p:cNvSpPr txBox="1"/>
          <p:nvPr/>
        </p:nvSpPr>
        <p:spPr>
          <a:xfrm>
            <a:off x="6651424" y="4944236"/>
            <a:ext cx="1755014" cy="1230880"/>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b="1" dirty="0">
                <a:latin typeface="Arial Narrow"/>
                <a:cs typeface="Arial Narrow"/>
              </a:rPr>
              <a:t>Одновременное</a:t>
            </a:r>
            <a:r>
              <a:rPr lang="ru-RU" sz="1600" dirty="0">
                <a:latin typeface="Arial Narrow"/>
                <a:cs typeface="Arial Narrow"/>
              </a:rPr>
              <a:t> рассмотрение Проекта аккредитованными Банками</a:t>
            </a:r>
            <a:endParaRPr sz="1600" dirty="0">
              <a:latin typeface="Arial Narrow"/>
              <a:cs typeface="Arial Narrow"/>
            </a:endParaRPr>
          </a:p>
        </p:txBody>
      </p:sp>
      <p:sp>
        <p:nvSpPr>
          <p:cNvPr id="26" name="object 26"/>
          <p:cNvSpPr/>
          <p:nvPr/>
        </p:nvSpPr>
        <p:spPr>
          <a:xfrm>
            <a:off x="7230713" y="7264988"/>
            <a:ext cx="2089020" cy="905090"/>
          </a:xfrm>
          <a:prstGeom prst="rect">
            <a:avLst/>
          </a:prstGeom>
          <a:blipFill>
            <a:blip r:embed="rId3" cstate="print"/>
            <a:stretch>
              <a:fillRect/>
            </a:stretch>
          </a:blipFill>
        </p:spPr>
        <p:txBody>
          <a:bodyPr wrap="square" lIns="0" tIns="0" rIns="0" bIns="0" rtlCol="0"/>
          <a:lstStyle/>
          <a:p>
            <a:endParaRPr/>
          </a:p>
        </p:txBody>
      </p:sp>
      <p:sp>
        <p:nvSpPr>
          <p:cNvPr id="28" name="object 28"/>
          <p:cNvSpPr/>
          <p:nvPr/>
        </p:nvSpPr>
        <p:spPr>
          <a:xfrm>
            <a:off x="7307520" y="731460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p:spPr>
        <p:txBody>
          <a:bodyPr wrap="square" lIns="0" tIns="0" rIns="0" bIns="0" rtlCol="0"/>
          <a:lstStyle/>
          <a:p>
            <a:endParaRPr/>
          </a:p>
        </p:txBody>
      </p:sp>
      <p:sp>
        <p:nvSpPr>
          <p:cNvPr id="44" name="object 44"/>
          <p:cNvSpPr/>
          <p:nvPr/>
        </p:nvSpPr>
        <p:spPr>
          <a:xfrm>
            <a:off x="103532" y="69697"/>
            <a:ext cx="2717301" cy="1236130"/>
          </a:xfrm>
          <a:prstGeom prst="rect">
            <a:avLst/>
          </a:prstGeom>
          <a:blipFill>
            <a:blip r:embed="rId5" cstate="print"/>
            <a:stretch>
              <a:fillRect/>
            </a:stretch>
          </a:blipFill>
        </p:spPr>
        <p:txBody>
          <a:bodyPr wrap="square" lIns="0" tIns="0" rIns="0" bIns="0" rtlCol="0"/>
          <a:lstStyle/>
          <a:p>
            <a:endParaRPr/>
          </a:p>
        </p:txBody>
      </p:sp>
      <p:sp>
        <p:nvSpPr>
          <p:cNvPr id="33" name="object 26"/>
          <p:cNvSpPr/>
          <p:nvPr/>
        </p:nvSpPr>
        <p:spPr>
          <a:xfrm>
            <a:off x="6691762" y="6213976"/>
            <a:ext cx="2089020" cy="905090"/>
          </a:xfrm>
          <a:prstGeom prst="rect">
            <a:avLst/>
          </a:prstGeom>
          <a:blipFill>
            <a:blip r:embed="rId3" cstate="print"/>
            <a:stretch>
              <a:fillRect/>
            </a:stretch>
          </a:blipFill>
        </p:spPr>
        <p:txBody>
          <a:bodyPr wrap="square" lIns="0" tIns="0" rIns="0" bIns="0" rtlCol="0"/>
          <a:lstStyle/>
          <a:p>
            <a:endParaRPr/>
          </a:p>
        </p:txBody>
      </p:sp>
      <p:sp>
        <p:nvSpPr>
          <p:cNvPr id="38" name="object 26"/>
          <p:cNvSpPr/>
          <p:nvPr/>
        </p:nvSpPr>
        <p:spPr>
          <a:xfrm>
            <a:off x="7246127" y="7244488"/>
            <a:ext cx="2089020" cy="905090"/>
          </a:xfrm>
          <a:prstGeom prst="rect">
            <a:avLst/>
          </a:prstGeom>
          <a:blipFill>
            <a:blip r:embed="rId3" cstate="print"/>
            <a:stretch>
              <a:fillRect/>
            </a:stretch>
          </a:blipFill>
        </p:spPr>
        <p:txBody>
          <a:bodyPr wrap="square" lIns="0" tIns="0" rIns="0" bIns="0" rtlCol="0"/>
          <a:lstStyle/>
          <a:p>
            <a:endParaRPr/>
          </a:p>
        </p:txBody>
      </p:sp>
      <p:sp>
        <p:nvSpPr>
          <p:cNvPr id="32" name="object 28"/>
          <p:cNvSpPr/>
          <p:nvPr/>
        </p:nvSpPr>
        <p:spPr>
          <a:xfrm>
            <a:off x="7030906" y="677759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6" name="object 28"/>
          <p:cNvSpPr/>
          <p:nvPr/>
        </p:nvSpPr>
        <p:spPr>
          <a:xfrm>
            <a:off x="6761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9" name="object 30"/>
          <p:cNvSpPr txBox="1"/>
          <p:nvPr/>
        </p:nvSpPr>
        <p:spPr>
          <a:xfrm>
            <a:off x="7452697" y="642110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0" name="object 30"/>
          <p:cNvSpPr txBox="1"/>
          <p:nvPr/>
        </p:nvSpPr>
        <p:spPr>
          <a:xfrm>
            <a:off x="7700844" y="7088049"/>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1" name="object 30"/>
          <p:cNvSpPr txBox="1"/>
          <p:nvPr/>
        </p:nvSpPr>
        <p:spPr>
          <a:xfrm>
            <a:off x="7949551" y="7611471"/>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3" name="object 28"/>
          <p:cNvSpPr/>
          <p:nvPr/>
        </p:nvSpPr>
        <p:spPr>
          <a:xfrm>
            <a:off x="9660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45" name="object 26"/>
          <p:cNvSpPr/>
          <p:nvPr/>
        </p:nvSpPr>
        <p:spPr>
          <a:xfrm>
            <a:off x="9596873" y="6246972"/>
            <a:ext cx="2089020" cy="905090"/>
          </a:xfrm>
          <a:prstGeom prst="rect">
            <a:avLst/>
          </a:prstGeom>
          <a:blipFill>
            <a:blip r:embed="rId3" cstate="print"/>
            <a:stretch>
              <a:fillRect/>
            </a:stretch>
          </a:blipFill>
        </p:spPr>
        <p:txBody>
          <a:bodyPr wrap="square" lIns="0" tIns="0" rIns="0" bIns="0" rtlCol="0"/>
          <a:lstStyle/>
          <a:p>
            <a:endParaRPr/>
          </a:p>
        </p:txBody>
      </p:sp>
      <p:sp>
        <p:nvSpPr>
          <p:cNvPr id="46" name="object 30"/>
          <p:cNvSpPr txBox="1"/>
          <p:nvPr/>
        </p:nvSpPr>
        <p:spPr>
          <a:xfrm>
            <a:off x="10339024" y="638153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7" name="object 6"/>
          <p:cNvSpPr/>
          <p:nvPr/>
        </p:nvSpPr>
        <p:spPr>
          <a:xfrm>
            <a:off x="9473934" y="4874864"/>
            <a:ext cx="1702757" cy="184311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prstDash val="lgDash"/>
          </a:ln>
        </p:spPr>
        <p:txBody>
          <a:bodyPr wrap="square" lIns="0" tIns="0" rIns="0" bIns="0" rtlCol="0"/>
          <a:lstStyle/>
          <a:p>
            <a:endParaRPr/>
          </a:p>
        </p:txBody>
      </p:sp>
      <p:sp>
        <p:nvSpPr>
          <p:cNvPr id="49" name="object 7"/>
          <p:cNvSpPr txBox="1"/>
          <p:nvPr/>
        </p:nvSpPr>
        <p:spPr>
          <a:xfrm>
            <a:off x="9633214" y="5061618"/>
            <a:ext cx="1586807" cy="984704"/>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spc="-10" dirty="0">
                <a:latin typeface="Arial Narrow"/>
                <a:cs typeface="Arial Narrow"/>
              </a:rPr>
              <a:t>Принимает решение о предоставлении кредита</a:t>
            </a:r>
            <a:endParaRPr sz="1600" dirty="0">
              <a:latin typeface="Arial Narrow"/>
              <a:cs typeface="Arial Narrow"/>
            </a:endParaRPr>
          </a:p>
        </p:txBody>
      </p:sp>
      <p:sp>
        <p:nvSpPr>
          <p:cNvPr id="50" name="Текст 2"/>
          <p:cNvSpPr txBox="1">
            <a:spLocks/>
          </p:cNvSpPr>
          <p:nvPr/>
        </p:nvSpPr>
        <p:spPr>
          <a:xfrm>
            <a:off x="450253" y="1429189"/>
            <a:ext cx="11612459" cy="2096498"/>
          </a:xfrm>
          <a:prstGeom prst="rect">
            <a:avLst/>
          </a:prstGeom>
        </p:spPr>
        <p:txBody>
          <a:bodyPr lIns="0" tIns="0" rIns="0" bIns="0"/>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lvl="0" algn="just"/>
            <a:r>
              <a:rPr lang="ru-RU" sz="1400" b="1" dirty="0">
                <a:latin typeface="Arial" panose="020B0604020202020204" pitchFamily="34" charset="0"/>
                <a:cs typeface="Arial" panose="020B0604020202020204" pitchFamily="34" charset="0"/>
              </a:rPr>
              <a:t>Ключевые требования к проектам для </a:t>
            </a:r>
            <a:r>
              <a:rPr lang="ru-RU" sz="1400" b="1" dirty="0" smtClean="0">
                <a:latin typeface="Arial" panose="020B0604020202020204" pitchFamily="34" charset="0"/>
                <a:cs typeface="Arial" panose="020B0604020202020204" pitchFamily="34" charset="0"/>
              </a:rPr>
              <a:t>принятия на рассмотрение в рамках «корпоративного» канала</a:t>
            </a:r>
            <a:r>
              <a:rPr lang="ru-RU" sz="1400" b="1" dirty="0" smtClean="0">
                <a:latin typeface="Arial" panose="020B0604020202020204" pitchFamily="34" charset="0"/>
                <a:cs typeface="Arial" panose="020B0604020202020204" pitchFamily="34" charset="0"/>
              </a:rPr>
              <a:t>:</a:t>
            </a:r>
          </a:p>
          <a:p>
            <a:pPr lvl="0" algn="just"/>
            <a:endParaRPr lang="ru-RU" sz="1400" b="1"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Сумма проекта более 200 млн. руб., сумма гарантии более 100 млн. руб.</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соответствует приоритетным </a:t>
            </a:r>
            <a:r>
              <a:rPr lang="ru-RU" sz="1400" dirty="0" smtClean="0">
                <a:latin typeface="Arial" panose="020B0604020202020204" pitchFamily="34" charset="0"/>
                <a:cs typeface="Arial" panose="020B0604020202020204" pitchFamily="34" charset="0"/>
              </a:rPr>
              <a:t>отраслям, утвержденным в Программе 6,5.</a:t>
            </a:r>
            <a:endParaRPr lang="ru-RU" sz="1400"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находится в высокой стадии проработки субъектом МСП (соответствует требованиям в чек </a:t>
            </a:r>
            <a:r>
              <a:rPr lang="ru-RU" sz="1400" dirty="0" smtClean="0">
                <a:latin typeface="Arial" panose="020B0604020202020204" pitchFamily="34" charset="0"/>
                <a:cs typeface="Arial" panose="020B0604020202020204" pitchFamily="34" charset="0"/>
              </a:rPr>
              <a:t>листе и заполнена форма «Резюме проекта»).</a:t>
            </a:r>
            <a:endParaRPr lang="ru-RU" sz="1400" dirty="0" smtClean="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пользуется поддержкой областной администрации субъекта Российской Федерации и/или входит в список приоритетных проектов, реализуемых на территории субъекта.</a:t>
            </a:r>
          </a:p>
          <a:p>
            <a:pPr algn="just"/>
            <a:endParaRPr lang="ru-RU" sz="1400" dirty="0">
              <a:latin typeface="Arial" panose="020B0604020202020204" pitchFamily="34" charset="0"/>
              <a:cs typeface="Arial" panose="020B0604020202020204" pitchFamily="34" charset="0"/>
            </a:endParaRPr>
          </a:p>
        </p:txBody>
      </p:sp>
      <p:sp>
        <p:nvSpPr>
          <p:cNvPr id="51" name="object 13"/>
          <p:cNvSpPr txBox="1"/>
          <p:nvPr/>
        </p:nvSpPr>
        <p:spPr>
          <a:xfrm>
            <a:off x="3831831" y="4443695"/>
            <a:ext cx="1469480"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Корпорация</a:t>
            </a:r>
            <a:endParaRPr sz="2300" dirty="0">
              <a:latin typeface="Arial Narrow"/>
              <a:cs typeface="Arial Narrow"/>
            </a:endParaRPr>
          </a:p>
        </p:txBody>
      </p:sp>
    </p:spTree>
    <p:extLst>
      <p:ext uri="{BB962C8B-B14F-4D97-AF65-F5344CB8AC3E}">
        <p14:creationId xmlns:p14="http://schemas.microsoft.com/office/powerpoint/2010/main" val="3801906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47940"/>
            <a:ext cx="12599988" cy="3339946"/>
          </a:xfrm>
          <a:prstGeom prst="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7" y="3147940"/>
            <a:ext cx="9434856" cy="3339946"/>
          </a:xfrm>
        </p:spPr>
        <p:txBody>
          <a:bodyPr/>
          <a:lstStyle/>
          <a:p>
            <a:pPr algn="l"/>
            <a:r>
              <a:rPr lang="ru-RU" dirty="0"/>
              <a:t>2. Программа стимулирования кредитования </a:t>
            </a:r>
            <a:br>
              <a:rPr lang="ru-RU" dirty="0"/>
            </a:br>
            <a:r>
              <a:rPr lang="ru-RU" dirty="0"/>
              <a:t>субъектов малого и среднего </a:t>
            </a:r>
            <a:r>
              <a:rPr lang="ru-RU" dirty="0" smtClean="0"/>
              <a:t>предпринимательства</a:t>
            </a:r>
            <a:r>
              <a:rPr lang="ru-RU" dirty="0"/>
              <a:t/>
            </a:r>
            <a:br>
              <a:rPr lang="ru-RU" dirty="0"/>
            </a:br>
            <a:r>
              <a:rPr lang="ru-RU" dirty="0"/>
              <a:t/>
            </a:r>
            <a:br>
              <a:rPr lang="ru-RU" dirty="0"/>
            </a:br>
            <a:r>
              <a:rPr lang="ru-RU" b="0" dirty="0"/>
              <a:t>«ПРОГРАММА 6,5»</a:t>
            </a:r>
          </a:p>
        </p:txBody>
      </p:sp>
    </p:spTree>
    <p:extLst>
      <p:ext uri="{BB962C8B-B14F-4D97-AF65-F5344CB8AC3E}">
        <p14:creationId xmlns:p14="http://schemas.microsoft.com/office/powerpoint/2010/main" val="3246824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31770" y="297542"/>
            <a:ext cx="8597103" cy="698685"/>
          </a:xfrm>
        </p:spPr>
        <p:txBody>
          <a:bodyPr/>
          <a:lstStyle/>
          <a:p>
            <a:r>
              <a:rPr lang="ru-RU" dirty="0"/>
              <a:t>Условия Программы 6,5 </a:t>
            </a:r>
            <a:r>
              <a:rPr lang="ru-RU" dirty="0" smtClean="0"/>
              <a:t>и уполномоченные банки</a:t>
            </a:r>
            <a:endParaRPr lang="ru-RU" dirty="0"/>
          </a:p>
        </p:txBody>
      </p:sp>
      <p:sp>
        <p:nvSpPr>
          <p:cNvPr id="31" name="Прямоугольник 30"/>
          <p:cNvSpPr/>
          <p:nvPr/>
        </p:nvSpPr>
        <p:spPr>
          <a:xfrm>
            <a:off x="370506" y="1942349"/>
            <a:ext cx="11884196" cy="4718215"/>
          </a:xfrm>
          <a:prstGeom prst="rect">
            <a:avLst/>
          </a:prstGeom>
        </p:spPr>
        <p:txBody>
          <a:bodyPr wrap="square">
            <a:spAutoFit/>
          </a:bodyPr>
          <a:lstStyle/>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Процентная ставка –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10,6%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для субъектов малого предпринимательства,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9,6%</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 для субъектов среднего предпринимательства или</a:t>
            </a:r>
            <a:r>
              <a:rPr kumimoji="0" lang="ru-RU" sz="1600" b="0" i="0" u="none" strike="noStrike" kern="1200" cap="none" spc="0" normalizeH="0" noProof="0" dirty="0" smtClean="0">
                <a:ln>
                  <a:noFill/>
                </a:ln>
                <a:solidFill>
                  <a:prstClr val="black"/>
                </a:solidFill>
                <a:effectLst/>
                <a:uLnTx/>
                <a:uFillTx/>
                <a:latin typeface="+mj-lt"/>
                <a:ea typeface="+mn-ea"/>
                <a:cs typeface="+mn-cs"/>
              </a:rPr>
              <a:t> для лизинговых компаний </a:t>
            </a:r>
            <a:endParaRPr kumimoji="0" lang="ru-RU" sz="1600" b="0" i="0" u="none" strike="noStrike" kern="1200" cap="none" spc="0" normalizeH="0" baseline="0" noProof="0" dirty="0" smtClean="0">
              <a:ln>
                <a:noFill/>
              </a:ln>
              <a:solidFill>
                <a:prstClr val="black"/>
              </a:solidFill>
              <a:effectLst/>
              <a:uLnTx/>
              <a:uFillTx/>
              <a:latin typeface="+mj-lt"/>
              <a:ea typeface="+mn-ea"/>
              <a:cs typeface="+mn-cs"/>
            </a:endParaRP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льготного фондирования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до 3 лет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кредита может превышать срок льготного фондирования)</a:t>
            </a: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Проекты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приоритетных отраслей</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Сельское хозяйство/ предоставление услуг в этой области</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Обрабатывающее производство, в </a:t>
            </a:r>
            <a:r>
              <a:rPr kumimoji="0" lang="ru-RU" sz="1600" b="0" i="0" u="none" strike="noStrike" kern="1200" cap="none" spc="0" normalizeH="0" baseline="0" noProof="0" dirty="0" err="1" smtClean="0">
                <a:ln>
                  <a:noFill/>
                </a:ln>
                <a:solidFill>
                  <a:prstClr val="black"/>
                </a:solidFill>
                <a:effectLst/>
                <a:uLnTx/>
                <a:uFillTx/>
                <a:latin typeface="+mj-lt"/>
                <a:ea typeface="+mn-ea"/>
                <a:cs typeface="+mn-cs"/>
              </a:rPr>
              <a:t>т.ч</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производство пищевых продуктов, первичная и последующая переработка с/х продуктов</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Производство и распределение электроэнергии, газа и воды</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Строительство, транспорт и связь</a:t>
            </a:r>
          </a:p>
          <a:p>
            <a:pPr marL="444500" lvl="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solidFill>
                  <a:prstClr val="black"/>
                </a:solidFill>
                <a:latin typeface="+mj-lt"/>
                <a:cs typeface="+mn-cs"/>
              </a:rPr>
              <a:t>Внутренний туризм</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a:solidFill>
                  <a:prstClr val="black"/>
                </a:solidFill>
                <a:latin typeface="+mj-lt"/>
                <a:cs typeface="+mn-cs"/>
              </a:rPr>
              <a:t>Высокотехнологичные проекты</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Деятельность </a:t>
            </a:r>
            <a:r>
              <a:rPr lang="ru-RU" sz="1600" dirty="0">
                <a:latin typeface="+mj-lt"/>
                <a:cs typeface="+mn-cs"/>
              </a:rPr>
              <a:t>в области </a:t>
            </a:r>
            <a:r>
              <a:rPr lang="ru-RU" sz="1600" dirty="0" smtClean="0">
                <a:latin typeface="+mj-lt"/>
                <a:cs typeface="+mn-cs"/>
              </a:rPr>
              <a:t>здравоохранения</a:t>
            </a:r>
            <a:endParaRPr lang="ru-RU" sz="1600" dirty="0">
              <a:latin typeface="+mj-lt"/>
              <a:cs typeface="+mn-cs"/>
            </a:endParaRP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Сбор</a:t>
            </a:r>
            <a:r>
              <a:rPr lang="ru-RU" sz="1600" dirty="0">
                <a:latin typeface="+mj-lt"/>
                <a:cs typeface="+mn-cs"/>
              </a:rPr>
              <a:t>, обработка и утилизация отходов, в том числе отсортированных материалов, а также переработка металлических и неметаллических отходов, мусора и прочих предметов во вторичное </a:t>
            </a:r>
            <a:r>
              <a:rPr lang="ru-RU" sz="1600" dirty="0" smtClean="0">
                <a:latin typeface="+mj-lt"/>
                <a:cs typeface="+mn-cs"/>
              </a:rPr>
              <a:t>сырье</a:t>
            </a:r>
          </a:p>
          <a:p>
            <a:pPr marL="444500" indent="-285750" defTabSz="457200" fontAlgn="auto">
              <a:lnSpc>
                <a:spcPct val="107000"/>
              </a:lnSpc>
              <a:spcBef>
                <a:spcPts val="0"/>
              </a:spcBef>
              <a:spcAft>
                <a:spcPts val="0"/>
              </a:spcAft>
              <a:buFont typeface="Courier New" panose="02070309020205020404" pitchFamily="49" charset="0"/>
              <a:buChar char="o"/>
              <a:defRPr/>
            </a:pPr>
            <a:endParaRPr lang="ru-RU" sz="1600" dirty="0">
              <a:solidFill>
                <a:prstClr val="black"/>
              </a:solidFill>
              <a:latin typeface="+mj-lt"/>
              <a:cs typeface="+mn-cs"/>
            </a:endParaRPr>
          </a:p>
          <a:p>
            <a:pPr marL="177800" marR="0" lvl="0" indent="-177800" algn="l" defTabSz="457200" rtl="0" eaLnBrk="1" fontAlgn="auto" latinLnBrk="0" hangingPunct="1">
              <a:lnSpc>
                <a:spcPct val="107000"/>
              </a:lnSpc>
              <a:spcBef>
                <a:spcPts val="80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Размер </a:t>
            </a:r>
            <a:r>
              <a:rPr kumimoji="0" lang="ru-RU" sz="1600" b="0" i="0" u="none" strike="noStrike" kern="1200" cap="none" spc="0" normalizeH="0" baseline="0" noProof="0" dirty="0">
                <a:ln>
                  <a:noFill/>
                </a:ln>
                <a:solidFill>
                  <a:prstClr val="black"/>
                </a:solidFill>
                <a:effectLst/>
                <a:uLnTx/>
                <a:uFillTx/>
                <a:latin typeface="+mj-lt"/>
                <a:ea typeface="+mn-ea"/>
                <a:cs typeface="+mn-cs"/>
              </a:rPr>
              <a:t>кредита: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от</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10 млн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до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 млрд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(общий кредитный лимит на заемщика - до</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4 млрд рублей</a:t>
            </a:r>
            <a:r>
              <a:rPr kumimoji="0" lang="ru-RU" sz="1600" i="0" u="none" strike="noStrike" kern="1200" cap="none" spc="0" normalizeH="0" baseline="0" noProof="0" dirty="0" smtClean="0">
                <a:ln>
                  <a:noFill/>
                </a:ln>
                <a:solidFill>
                  <a:prstClr val="black"/>
                </a:solidFill>
                <a:effectLst/>
                <a:uLnTx/>
                <a:uFillTx/>
                <a:latin typeface="+mj-lt"/>
                <a:ea typeface="+mn-ea"/>
                <a:cs typeface="+mn-cs"/>
              </a:rPr>
              <a:t>)</a:t>
            </a:r>
            <a:endParaRPr kumimoji="0" lang="ru-RU" sz="1600" i="0" u="none" strike="noStrike" kern="1200" cap="none" spc="0" normalizeH="0" baseline="0" noProof="0" dirty="0">
              <a:ln>
                <a:noFill/>
              </a:ln>
              <a:solidFill>
                <a:prstClr val="black"/>
              </a:solidFill>
              <a:effectLst/>
              <a:uLnTx/>
              <a:uFillTx/>
              <a:latin typeface="+mj-lt"/>
              <a:ea typeface="+mn-ea"/>
              <a:cs typeface="+mn-cs"/>
            </a:endParaRP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Программы</a:t>
            </a:r>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Текст 2"/>
          <p:cNvSpPr txBox="1">
            <a:spLocks/>
          </p:cNvSpPr>
          <p:nvPr/>
        </p:nvSpPr>
        <p:spPr>
          <a:xfrm>
            <a:off x="602907" y="6738488"/>
            <a:ext cx="11631248"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В рамках Программы 6,5 Корпорация заключила генеральные соглашения </a:t>
            </a:r>
          </a:p>
          <a:p>
            <a:pPr defTabSz="914373" fontAlgn="auto">
              <a:spcBef>
                <a:spcPts val="0"/>
              </a:spcBef>
              <a:spcAft>
                <a:spcPts val="0"/>
              </a:spcAft>
            </a:pPr>
            <a:r>
              <a:rPr lang="ru-RU" b="1" kern="0" dirty="0" smtClean="0"/>
              <a:t>с 30 уполномоченными банками</a:t>
            </a:r>
            <a:endParaRPr lang="ru-RU" b="1" kern="0" dirty="0"/>
          </a:p>
        </p:txBody>
      </p: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Tree>
    <p:extLst>
      <p:ext uri="{BB962C8B-B14F-4D97-AF65-F5344CB8AC3E}">
        <p14:creationId xmlns:p14="http://schemas.microsoft.com/office/powerpoint/2010/main" val="2733181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9645" y="294458"/>
            <a:ext cx="8686313" cy="698685"/>
          </a:xfrm>
        </p:spPr>
        <p:txBody>
          <a:bodyPr/>
          <a:lstStyle/>
          <a:p>
            <a:r>
              <a:rPr lang="ru-RU" dirty="0" smtClean="0"/>
              <a:t>Программа 6,5. Требования </a:t>
            </a:r>
            <a:r>
              <a:rPr lang="ru-RU" dirty="0"/>
              <a:t>к </a:t>
            </a:r>
            <a:r>
              <a:rPr lang="ru-RU" dirty="0" smtClean="0"/>
              <a:t>проектам и заемщикам</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787445974"/>
              </p:ext>
            </p:extLst>
          </p:nvPr>
        </p:nvGraphicFramePr>
        <p:xfrm>
          <a:off x="363538" y="1201032"/>
          <a:ext cx="11903353" cy="6854021"/>
        </p:xfrm>
        <a:graphic>
          <a:graphicData uri="http://schemas.openxmlformats.org/drawingml/2006/table">
            <a:tbl>
              <a:tblPr firstRow="1" bandRow="1"/>
              <a:tblGrid>
                <a:gridCol w="1883851">
                  <a:extLst>
                    <a:ext uri="{9D8B030D-6E8A-4147-A177-3AD203B41FA5}">
                      <a16:colId xmlns:a16="http://schemas.microsoft.com/office/drawing/2014/main" val="20000"/>
                    </a:ext>
                  </a:extLst>
                </a:gridCol>
                <a:gridCol w="10019502">
                  <a:extLst>
                    <a:ext uri="{9D8B030D-6E8A-4147-A177-3AD203B41FA5}">
                      <a16:colId xmlns:a16="http://schemas.microsoft.com/office/drawing/2014/main" val="20001"/>
                    </a:ext>
                  </a:extLst>
                </a:gridCol>
              </a:tblGrid>
              <a:tr h="836875">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Инвестиционные цели - финансирование мероприятий по приобретению основных средств, модернизации и реконструкции производства, запуску новых проектов/производств. Допускается финансирование текущих расходов, связанных с реализацией инвестиционного проекта (не более 30% от совокупной величины инвестиционных кредитов)</a:t>
                      </a:r>
                    </a:p>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Пополнение оборотных средств</a:t>
                      </a:r>
                    </a:p>
                    <a:p>
                      <a:pPr marL="0" lvl="0" indent="0" algn="l">
                        <a:spcBef>
                          <a:spcPts val="300"/>
                        </a:spcBef>
                        <a:buFont typeface="Arial" panose="020B0604020202020204" pitchFamily="34" charset="0"/>
                        <a:buNone/>
                      </a:pPr>
                      <a:r>
                        <a:rPr lang="ru-RU" sz="1200" b="0" i="1" smtClean="0">
                          <a:latin typeface="Arial" panose="020B0604020202020204" pitchFamily="34" charset="0"/>
                          <a:cs typeface="Arial" panose="020B0604020202020204" pitchFamily="34" charset="0"/>
                        </a:rPr>
                        <a:t>Объем </a:t>
                      </a:r>
                      <a:r>
                        <a:rPr lang="ru-RU" sz="1200" b="0" i="1" dirty="0" smtClean="0">
                          <a:latin typeface="Arial" panose="020B0604020202020204" pitchFamily="34" charset="0"/>
                          <a:cs typeface="Arial" panose="020B0604020202020204" pitchFamily="34" charset="0"/>
                        </a:rPr>
                        <a:t>заявок</a:t>
                      </a:r>
                      <a:r>
                        <a:rPr lang="ru-RU" sz="1200" b="0" i="1" baseline="0" dirty="0" smtClean="0">
                          <a:latin typeface="Arial" panose="020B0604020202020204" pitchFamily="34" charset="0"/>
                          <a:cs typeface="Arial" panose="020B0604020202020204" pitchFamily="34" charset="0"/>
                        </a:rPr>
                        <a:t> на поручительство по кредитам на пополнение оборотных средств не должен превышать 50% от общего объема заявок на поручительство за календарный квартал.</a:t>
                      </a:r>
                      <a:endParaRPr lang="ru-RU" sz="1200" b="0" i="1" dirty="0">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9236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Формула расчета процентной ставки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по кредитам</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i="0" kern="1200" dirty="0" smtClean="0">
                          <a:solidFill>
                            <a:schemeClr val="dk1"/>
                          </a:solidFill>
                          <a:latin typeface="Arial" panose="020B0604020202020204" pitchFamily="34" charset="0"/>
                          <a:ea typeface="+mn-ea"/>
                          <a:cs typeface="Arial" panose="020B0604020202020204" pitchFamily="34" charset="0"/>
                        </a:rPr>
                        <a:t>Не выше уровня процентной ставки, установленной Банком России по кредитам Банка России (6,5%), обеспеченным поручительствами Корпорации, предоставляемым уполномоченным банкам, увеличенной на размер комиссионного вознаграждения Корпорации (0,1%) при предоставлении поручительства Корпорации за уполномоченные банки перед Банком России, плюс 3,0% годовых (при условии, что конечным заемщиком является субъект среднего предпринимательства) или 4,0% годовых </a:t>
                      </a:r>
                      <a:br>
                        <a:rPr lang="ru-RU" sz="1200" i="0" kern="1200" dirty="0" smtClean="0">
                          <a:solidFill>
                            <a:schemeClr val="dk1"/>
                          </a:solidFill>
                          <a:latin typeface="Arial" panose="020B0604020202020204" pitchFamily="34" charset="0"/>
                          <a:ea typeface="+mn-ea"/>
                          <a:cs typeface="Arial" panose="020B0604020202020204" pitchFamily="34" charset="0"/>
                        </a:rPr>
                      </a:br>
                      <a:r>
                        <a:rPr lang="ru-RU" sz="1200" i="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малого предпринимательства).</a:t>
                      </a:r>
                      <a:endParaRPr lang="ru-RU" sz="1200" b="0" i="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4435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Сроки кредитования</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smtClean="0">
                          <a:solidFill>
                            <a:schemeClr val="dk1"/>
                          </a:solidFill>
                          <a:latin typeface="Arial" panose="020B0604020202020204" pitchFamily="34" charset="0"/>
                          <a:ea typeface="+mn-ea"/>
                          <a:cs typeface="Arial" panose="020B0604020202020204" pitchFamily="34" charset="0"/>
                        </a:rPr>
                        <a:t>На усмотрение Уполномоченного банка (кредит может быть предоставлен на срок более 3 лет, при этом срок льготного фондирования по Программе не должен превышать 3 года)</a:t>
                      </a:r>
                      <a:endParaRPr lang="ru-RU" sz="1200" b="0" kern="1200" dirty="0" smtClean="0">
                        <a:solidFill>
                          <a:schemeClr val="dk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7758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Доля финансирования инвестиционного проекта за счет заемных средств</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Не более  80% </a:t>
                      </a:r>
                      <a:r>
                        <a:rPr lang="ru-RU" sz="1200" b="0" kern="1200" dirty="0" smtClean="0">
                          <a:solidFill>
                            <a:schemeClr val="dk1"/>
                          </a:solidFill>
                          <a:latin typeface="Arial" panose="020B0604020202020204" pitchFamily="34" charset="0"/>
                          <a:ea typeface="+mn-ea"/>
                          <a:cs typeface="Arial" panose="020B0604020202020204" pitchFamily="34" charset="0"/>
                        </a:rPr>
                        <a:t>- 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p>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Без ограничений</a:t>
                      </a:r>
                      <a:r>
                        <a:rPr lang="ru-RU" sz="1200" b="0" kern="1200" dirty="0" smtClean="0">
                          <a:solidFill>
                            <a:schemeClr val="dk1"/>
                          </a:solidFill>
                          <a:latin typeface="Arial" panose="020B0604020202020204" pitchFamily="34" charset="0"/>
                          <a:ea typeface="+mn-ea"/>
                          <a:cs typeface="Arial" panose="020B0604020202020204" pitchFamily="34" charset="0"/>
                        </a:rPr>
                        <a:t> – для прочих инвестиционных проектов</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26642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инвестиционным проектам</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чистая приведенная стоимость инвестиционного проекта является положительной</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внутренняя норма рентабельности превышает выбранную ставку дисконтирования</a:t>
                      </a:r>
                    </a:p>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прочих инвестиционных проектов требования не устанавливаются</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40713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Финансовые 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Положительный финансовый результат по данным бухгалтерской отчетности за предыдущий календарный год (не применяется к специально созданным проектным компаниям (SPV)); Вновь созданное юридическое лицо представляет промежуточную или годовую бухгалтерскую отчетность за первый отчетный период, который определяется в соответствии с статьей 15 Федерального закона от 06.12.2011 №402-ФЗ «О бухгалтерском учете»</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Положительные чистые активы (не применяется к специально созданным проектным компаниям (SPV)</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Показатель «Общий долг / Операционная прибыль» юридического лица (или группы компаний, если рассматриваемое юридическое лицо входит в группу компаний) не превышает 5 (показатель</a:t>
                      </a:r>
                      <a:r>
                        <a:rPr lang="ru-RU" sz="1200" b="0" kern="1200" baseline="0" dirty="0" smtClean="0">
                          <a:solidFill>
                            <a:schemeClr val="dk1"/>
                          </a:solidFill>
                          <a:latin typeface="Arial" panose="020B0604020202020204" pitchFamily="34" charset="0"/>
                          <a:ea typeface="+mn-ea"/>
                          <a:cs typeface="Arial" panose="020B0604020202020204" pitchFamily="34" charset="0"/>
                        </a:rPr>
                        <a:t> не применяется при реализации инвестиционных проектов по строительству объектов жилой недвижимости)</a:t>
                      </a:r>
                      <a:r>
                        <a:rPr lang="ru-RU" sz="1200" b="0" kern="1200" dirty="0" smtClean="0">
                          <a:solidFill>
                            <a:schemeClr val="dk1"/>
                          </a:solidFill>
                          <a:latin typeface="Arial" panose="020B0604020202020204" pitchFamily="34" charset="0"/>
                          <a:ea typeface="+mn-ea"/>
                          <a:cs typeface="Arial" panose="020B0604020202020204" pitchFamily="34" charset="0"/>
                        </a:rPr>
                        <a:t>.</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185511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6183" y="195944"/>
            <a:ext cx="8695532" cy="698685"/>
          </a:xfrm>
        </p:spPr>
        <p:txBody>
          <a:bodyPr/>
          <a:lstStyle/>
          <a:p>
            <a:r>
              <a:rPr lang="ru-RU" dirty="0"/>
              <a:t>Порядок получения Уполномоченным банком </a:t>
            </a:r>
            <a:r>
              <a:rPr lang="ru-RU" dirty="0" smtClean="0"/>
              <a:t/>
            </a:r>
            <a:br>
              <a:rPr lang="ru-RU" dirty="0" smtClean="0"/>
            </a:br>
            <a:r>
              <a:rPr lang="ru-RU" dirty="0" smtClean="0"/>
              <a:t>кредитов </a:t>
            </a:r>
            <a:r>
              <a:rPr lang="ru-RU" dirty="0"/>
              <a:t>Банка </a:t>
            </a:r>
            <a:r>
              <a:rPr lang="ru-RU" dirty="0" smtClean="0"/>
              <a:t>России</a:t>
            </a:r>
            <a:endParaRPr lang="ru-RU" dirty="0"/>
          </a:p>
        </p:txBody>
      </p:sp>
      <p:cxnSp>
        <p:nvCxnSpPr>
          <p:cNvPr id="33" name="Прямая соединительная линия 32"/>
          <p:cNvCxnSpPr/>
          <p:nvPr/>
        </p:nvCxnSpPr>
        <p:spPr>
          <a:xfrm>
            <a:off x="6327559" y="1385821"/>
            <a:ext cx="0" cy="6330459"/>
          </a:xfrm>
          <a:prstGeom prst="line">
            <a:avLst/>
          </a:prstGeom>
          <a:noFill/>
          <a:ln w="9525" cap="flat" cmpd="sng" algn="ctr">
            <a:solidFill>
              <a:srgbClr val="00A1DE"/>
            </a:solidFill>
            <a:prstDash val="solid"/>
          </a:ln>
          <a:effectLst/>
        </p:spPr>
      </p:cxnSp>
      <p:grpSp>
        <p:nvGrpSpPr>
          <p:cNvPr id="4" name="Группа 3"/>
          <p:cNvGrpSpPr/>
          <p:nvPr/>
        </p:nvGrpSpPr>
        <p:grpSpPr>
          <a:xfrm>
            <a:off x="6811857" y="1253447"/>
            <a:ext cx="5597857" cy="6587920"/>
            <a:chOff x="5686097" y="1481039"/>
            <a:chExt cx="6913891" cy="6360328"/>
          </a:xfrm>
        </p:grpSpPr>
        <p:sp>
          <p:nvSpPr>
            <p:cNvPr id="18" name="TextBox 17"/>
            <p:cNvSpPr txBox="1"/>
            <p:nvPr/>
          </p:nvSpPr>
          <p:spPr>
            <a:xfrm>
              <a:off x="5714477" y="1481039"/>
              <a:ext cx="6885511"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Конечным заемщикам с учетом требований Программы. Уполномоченный Банк самостоятельно осуществляют проверку соответствия Проектов и Конечных заемщиков требованиям Программы.</a:t>
              </a:r>
            </a:p>
          </p:txBody>
        </p:sp>
        <p:sp>
          <p:nvSpPr>
            <p:cNvPr id="19" name="TextBox 18"/>
            <p:cNvSpPr txBox="1"/>
            <p:nvPr/>
          </p:nvSpPr>
          <p:spPr>
            <a:xfrm>
              <a:off x="5714477" y="2325664"/>
              <a:ext cx="6807287" cy="123314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Конечным заемщикам, одновременно обращается в Банк России и Корпорацию с </a:t>
              </a:r>
              <a:r>
                <a:rPr kumimoji="0" lang="ru-RU" sz="1100" b="0" i="0" u="none" strike="noStrike" kern="0" cap="none" spc="0" normalizeH="0" baseline="0" noProof="0" dirty="0" smtClean="0">
                  <a:ln>
                    <a:noFill/>
                  </a:ln>
                  <a:effectLst/>
                  <a:uLnTx/>
                  <a:uFillTx/>
                </a:rPr>
                <a:t>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7" y="3700651"/>
              <a:ext cx="6795879" cy="161582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Корпорация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150726"/>
              <a:ext cx="6824258" cy="1107996"/>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837372" cy="43088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444969"/>
              <a:ext cx="6762358" cy="600164"/>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579332" y="407058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459929" y="2277181"/>
            <a:ext cx="2681804" cy="727120"/>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nvGrpSpPr>
          <p:cNvPr id="104" name="Группа 103"/>
          <p:cNvGrpSpPr/>
          <p:nvPr/>
        </p:nvGrpSpPr>
        <p:grpSpPr>
          <a:xfrm>
            <a:off x="366538" y="5229020"/>
            <a:ext cx="2605749" cy="904800"/>
            <a:chOff x="708483" y="2915947"/>
            <a:chExt cx="2096397" cy="727937"/>
          </a:xfrm>
        </p:grpSpPr>
        <p:sp>
          <p:nvSpPr>
            <p:cNvPr id="93" name="Скругленный прямоугольник 9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a:solidFill>
                    <a:schemeClr val="bg1"/>
                  </a:solidFill>
                </a:rPr>
                <a:t>Конечные заемщики</a:t>
              </a:r>
            </a:p>
          </p:txBody>
        </p:sp>
        <p:sp>
          <p:nvSpPr>
            <p:cNvPr id="94" name="Freeform 25"/>
            <p:cNvSpPr>
              <a:spLocks noChangeAspect="1" noEditPoints="1"/>
            </p:cNvSpPr>
            <p:nvPr/>
          </p:nvSpPr>
          <p:spPr bwMode="auto">
            <a:xfrm>
              <a:off x="813328" y="3041733"/>
              <a:ext cx="541787"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grpSp>
        <p:nvGrpSpPr>
          <p:cNvPr id="129" name="Группа 128"/>
          <p:cNvGrpSpPr/>
          <p:nvPr/>
        </p:nvGrpSpPr>
        <p:grpSpPr>
          <a:xfrm>
            <a:off x="3757326" y="604167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4919700" y="2640741"/>
            <a:ext cx="222033" cy="3985713"/>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9" name="Elbow Connector 187"/>
          <p:cNvCxnSpPr>
            <a:stCxn id="74" idx="1"/>
            <a:endCxn id="93" idx="0"/>
          </p:cNvCxnSpPr>
          <p:nvPr/>
        </p:nvCxnSpPr>
        <p:spPr>
          <a:xfrm rot="10800000" flipV="1">
            <a:off x="1669414" y="4522984"/>
            <a:ext cx="909919" cy="706035"/>
          </a:xfrm>
          <a:prstGeom prst="bentConnector2">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338262" y="502920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099773" y="30366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364561" y="30366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338262" y="30366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429236" y="568142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05706" y="218679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717584" y="36725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447768" y="305453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2249142" y="41525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429236" y="36725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461959" y="144899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461959" y="261225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461959" y="411451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461959" y="55173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461959" y="624576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461959" y="74240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411576" y="390062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pic>
        <p:nvPicPr>
          <p:cNvPr id="42" name="Рисунок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pic>
        <p:nvPicPr>
          <p:cNvPr id="43" name="Рисунок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86606" y="2288827"/>
            <a:ext cx="1371059" cy="623708"/>
          </a:xfrm>
          <a:prstGeom prst="rect">
            <a:avLst/>
          </a:prstGeom>
        </p:spPr>
      </p:pic>
    </p:spTree>
    <p:extLst>
      <p:ext uri="{BB962C8B-B14F-4D97-AF65-F5344CB8AC3E}">
        <p14:creationId xmlns:p14="http://schemas.microsoft.com/office/powerpoint/2010/main" val="2871589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p:nvPr/>
        </p:nvCxnSpPr>
        <p:spPr>
          <a:xfrm rot="10800000" flipV="1">
            <a:off x="1828801" y="4617892"/>
            <a:ext cx="1263212" cy="706035"/>
          </a:xfrm>
          <a:prstGeom prst="bentConnector3">
            <a:avLst>
              <a:gd name="adj1" fmla="val 100427"/>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pic>
        <p:nvPicPr>
          <p:cNvPr id="57" name="Рисунок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0427" y="195944"/>
            <a:ext cx="8695532"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лизинговых компаний</a:t>
            </a:r>
            <a:endParaRPr lang="ru-RU" dirty="0"/>
          </a:p>
        </p:txBody>
      </p:sp>
      <p:cxnSp>
        <p:nvCxnSpPr>
          <p:cNvPr id="33" name="Прямая соединительная линия 32"/>
          <p:cNvCxnSpPr/>
          <p:nvPr/>
        </p:nvCxnSpPr>
        <p:spPr>
          <a:xfrm>
            <a:off x="6007519" y="1326328"/>
            <a:ext cx="0" cy="6330459"/>
          </a:xfrm>
          <a:prstGeom prst="line">
            <a:avLst/>
          </a:prstGeom>
          <a:noFill/>
          <a:ln w="9525" cap="flat" cmpd="sng" algn="ctr">
            <a:solidFill>
              <a:srgbClr val="00A1DE"/>
            </a:solidFill>
            <a:prstDash val="solid"/>
          </a:ln>
          <a:effectLst/>
        </p:spPr>
      </p:cxnSp>
      <p:grpSp>
        <p:nvGrpSpPr>
          <p:cNvPr id="4" name="Группа 3"/>
          <p:cNvGrpSpPr/>
          <p:nvPr/>
        </p:nvGrpSpPr>
        <p:grpSpPr>
          <a:xfrm>
            <a:off x="6491817" y="1265680"/>
            <a:ext cx="5859840" cy="6882094"/>
            <a:chOff x="5686097" y="1481039"/>
            <a:chExt cx="6999548" cy="6325478"/>
          </a:xfrm>
        </p:grpSpPr>
        <p:sp>
          <p:nvSpPr>
            <p:cNvPr id="18" name="TextBox 17"/>
            <p:cNvSpPr txBox="1"/>
            <p:nvPr/>
          </p:nvSpPr>
          <p:spPr>
            <a:xfrm>
              <a:off x="5714477"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Лизинговой компании с учетом требований Программы. Уполномоченный Банк самостоятельно осуществляют проверку соответствия Проектов и Лизинговых компаний требованиям Программы.</a:t>
              </a:r>
            </a:p>
          </p:txBody>
        </p:sp>
        <p:sp>
          <p:nvSpPr>
            <p:cNvPr id="19" name="TextBox 18"/>
            <p:cNvSpPr txBox="1"/>
            <p:nvPr/>
          </p:nvSpPr>
          <p:spPr>
            <a:xfrm>
              <a:off x="5714476" y="2617524"/>
              <a:ext cx="6953831" cy="1173969"/>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Лизинговой компании, одновременно обращается в Банк России и Корпорацию с 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6" y="3841330"/>
              <a:ext cx="6936494" cy="1485141"/>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276792"/>
              <a:ext cx="6964873" cy="1018382"/>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999548"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581541"/>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19631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51369" y="2402911"/>
            <a:ext cx="2681804" cy="727120"/>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375786" y="5354750"/>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Лизинговая компания</a:t>
            </a:r>
            <a:endParaRPr lang="ru-RU" sz="1400" b="1" dirty="0">
              <a:solidFill>
                <a:schemeClr val="bg1"/>
              </a:solidFill>
            </a:endParaRPr>
          </a:p>
        </p:txBody>
      </p:sp>
      <p:grpSp>
        <p:nvGrpSpPr>
          <p:cNvPr id="129" name="Группа 128"/>
          <p:cNvGrpSpPr/>
          <p:nvPr/>
        </p:nvGrpSpPr>
        <p:grpSpPr>
          <a:xfrm>
            <a:off x="3848766" y="616740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11140" y="2766471"/>
            <a:ext cx="222033" cy="3985713"/>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29702" y="515493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191213"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56001"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29702"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20676" y="580715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97146" y="231252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09024"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39208" y="318026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1835324" y="4251169"/>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20676"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1919" y="135692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919" y="257450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1919" y="40254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1919" y="583915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1919" y="6567618"/>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1919" y="77458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02635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nvGrpSpPr>
          <p:cNvPr id="42" name="Группа 41"/>
          <p:cNvGrpSpPr/>
          <p:nvPr/>
        </p:nvGrpSpPr>
        <p:grpSpPr>
          <a:xfrm>
            <a:off x="356710" y="7206260"/>
            <a:ext cx="3113806" cy="904800"/>
            <a:chOff x="708483" y="2915947"/>
            <a:chExt cx="2096397" cy="727937"/>
          </a:xfrm>
        </p:grpSpPr>
        <p:sp>
          <p:nvSpPr>
            <p:cNvPr id="43" name="Скругленный прямоугольник 4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Субъекты МСП - лизингополучатель</a:t>
              </a:r>
              <a:endParaRPr lang="ru-RU" sz="1400" b="1" dirty="0">
                <a:solidFill>
                  <a:schemeClr val="bg1"/>
                </a:solidFill>
              </a:endParaRPr>
            </a:p>
          </p:txBody>
        </p:sp>
        <p:sp>
          <p:nvSpPr>
            <p:cNvPr id="44" name="Freeform 25"/>
            <p:cNvSpPr>
              <a:spLocks noChangeAspect="1" noEditPoints="1"/>
            </p:cNvSpPr>
            <p:nvPr/>
          </p:nvSpPr>
          <p:spPr bwMode="auto">
            <a:xfrm>
              <a:off x="813328" y="3041733"/>
              <a:ext cx="371389"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cxnSp>
        <p:nvCxnSpPr>
          <p:cNvPr id="48" name="Прямая со стрелкой 47"/>
          <p:cNvCxnSpPr/>
          <p:nvPr/>
        </p:nvCxnSpPr>
        <p:spPr>
          <a:xfrm flipH="1">
            <a:off x="1837011" y="6429829"/>
            <a:ext cx="6303" cy="71463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9" name="Oval 292"/>
          <p:cNvSpPr/>
          <p:nvPr/>
        </p:nvSpPr>
        <p:spPr>
          <a:xfrm>
            <a:off x="1940239" y="6691086"/>
            <a:ext cx="309475" cy="30689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0" name="Oval 292"/>
          <p:cNvSpPr/>
          <p:nvPr/>
        </p:nvSpPr>
        <p:spPr>
          <a:xfrm>
            <a:off x="6141919" y="19675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27005" y="1913331"/>
            <a:ext cx="5810137" cy="43088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Лизинговая компания </a:t>
            </a:r>
            <a:r>
              <a:rPr kumimoji="0" lang="ru-RU" sz="1100" b="0" i="0" u="none" strike="noStrike" kern="0" cap="none" spc="0" normalizeH="0" baseline="0" noProof="0" dirty="0" smtClean="0">
                <a:ln>
                  <a:noFill/>
                </a:ln>
                <a:solidFill>
                  <a:prstClr val="black"/>
                </a:solidFill>
                <a:effectLst/>
                <a:uLnTx/>
                <a:uFillTx/>
              </a:rPr>
              <a:t>приобретает имущество для оказания услуг</a:t>
            </a:r>
            <a:r>
              <a:rPr kumimoji="0" lang="ru-RU" sz="1100" b="0" i="0" u="none" strike="noStrike" kern="0" cap="none" spc="0" normalizeH="0" noProof="0" dirty="0" smtClean="0">
                <a:ln>
                  <a:noFill/>
                </a:ln>
                <a:solidFill>
                  <a:prstClr val="black"/>
                </a:solidFill>
                <a:effectLst/>
                <a:uLnTx/>
                <a:uFillTx/>
              </a:rPr>
              <a:t> </a:t>
            </a:r>
            <a:r>
              <a:rPr lang="ru-RU" sz="1100" kern="0" dirty="0" smtClean="0">
                <a:solidFill>
                  <a:prstClr val="black"/>
                </a:solidFill>
              </a:rPr>
              <a:t>финансовой аренды </a:t>
            </a:r>
            <a:r>
              <a:rPr kumimoji="0" lang="ru-RU" sz="1100" b="0" i="0" u="none" strike="noStrike" kern="0" cap="none" spc="0" normalizeH="0" noProof="0" dirty="0" smtClean="0">
                <a:ln>
                  <a:noFill/>
                </a:ln>
                <a:solidFill>
                  <a:prstClr val="black"/>
                </a:solidFill>
                <a:effectLst/>
                <a:uLnTx/>
                <a:uFillTx/>
              </a:rPr>
              <a:t>субъектам МСП </a:t>
            </a:r>
            <a:r>
              <a:rPr kumimoji="0" lang="ru-RU" sz="1100" b="0" i="0" u="none" strike="noStrike" kern="0" cap="none" spc="0" normalizeH="0" baseline="0" noProof="0" dirty="0" smtClean="0">
                <a:ln>
                  <a:noFill/>
                </a:ln>
                <a:solidFill>
                  <a:prstClr val="black"/>
                </a:solidFill>
                <a:effectLst/>
                <a:uLnTx/>
                <a:uFillTx/>
              </a:rPr>
              <a:t>.</a:t>
            </a:r>
          </a:p>
        </p:txBody>
      </p:sp>
      <p:sp>
        <p:nvSpPr>
          <p:cNvPr id="54" name="Овал 53"/>
          <p:cNvSpPr/>
          <p:nvPr/>
        </p:nvSpPr>
        <p:spPr>
          <a:xfrm>
            <a:off x="703744" y="5625906"/>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pic>
        <p:nvPicPr>
          <p:cNvPr id="58" name="Рисунок 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24048" y="2420142"/>
            <a:ext cx="1371059" cy="623708"/>
          </a:xfrm>
          <a:prstGeom prst="rect">
            <a:avLst/>
          </a:prstGeom>
        </p:spPr>
      </p:pic>
    </p:spTree>
    <p:extLst>
      <p:ext uri="{BB962C8B-B14F-4D97-AF65-F5344CB8AC3E}">
        <p14:creationId xmlns:p14="http://schemas.microsoft.com/office/powerpoint/2010/main" val="985994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Elbow Connector 187"/>
          <p:cNvCxnSpPr>
            <a:stCxn id="93" idx="0"/>
          </p:cNvCxnSpPr>
          <p:nvPr/>
        </p:nvCxnSpPr>
        <p:spPr>
          <a:xfrm rot="5400000" flipH="1" flipV="1">
            <a:off x="2204133" y="5668534"/>
            <a:ext cx="587036" cy="273172"/>
          </a:xfrm>
          <a:prstGeom prst="bentConnector3">
            <a:avLst>
              <a:gd name="adj1" fmla="val 99479"/>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6007519" y="1326328"/>
            <a:ext cx="59276" cy="7204486"/>
          </a:xfrm>
          <a:prstGeom prst="line">
            <a:avLst/>
          </a:prstGeom>
          <a:noFill/>
          <a:ln w="9525" cap="flat" cmpd="sng" algn="ctr">
            <a:solidFill>
              <a:srgbClr val="00A1DE"/>
            </a:solidFill>
            <a:prstDash val="solid"/>
          </a:ln>
          <a:effectLst/>
        </p:spPr>
      </p:cxnSp>
      <p:grpSp>
        <p:nvGrpSpPr>
          <p:cNvPr id="4" name="Группа 3"/>
          <p:cNvGrpSpPr/>
          <p:nvPr/>
        </p:nvGrpSpPr>
        <p:grpSpPr>
          <a:xfrm>
            <a:off x="6465279" y="2872291"/>
            <a:ext cx="5870515" cy="3645449"/>
            <a:chOff x="5665166" y="1481039"/>
            <a:chExt cx="7012299" cy="3350609"/>
          </a:xfrm>
        </p:grpSpPr>
        <p:sp>
          <p:nvSpPr>
            <p:cNvPr id="18" name="TextBox 17"/>
            <p:cNvSpPr txBox="1"/>
            <p:nvPr/>
          </p:nvSpPr>
          <p:spPr>
            <a:xfrm>
              <a:off x="5714477"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с организацией, управляющей объектами инфраструктуры поддержки субъектов МСП, в связи с предоставлением такой организации финансовых и иных мер поддержки</a:t>
              </a:r>
              <a:endParaRPr kumimoji="0" lang="ru-RU" sz="1100" b="0" i="0" u="none" strike="noStrike" kern="0" cap="none" spc="0" normalizeH="0" baseline="0" noProof="0" dirty="0" smtClean="0">
                <a:ln>
                  <a:noFill/>
                </a:ln>
                <a:solidFill>
                  <a:prstClr val="black"/>
                </a:solidFill>
                <a:effectLst/>
                <a:uLnTx/>
                <a:uFillTx/>
              </a:endParaRPr>
            </a:p>
          </p:txBody>
        </p:sp>
        <p:sp>
          <p:nvSpPr>
            <p:cNvPr id="19" name="TextBox 18"/>
            <p:cNvSpPr txBox="1"/>
            <p:nvPr/>
          </p:nvSpPr>
          <p:spPr>
            <a:xfrm>
              <a:off x="5713800" y="3220337"/>
              <a:ext cx="6953831"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обращается в Корпорацию с просьбой предоставить поручительство за уполномоченный банк перед Банком России</a:t>
              </a:r>
            </a:p>
          </p:txBody>
        </p:sp>
        <p:sp>
          <p:nvSpPr>
            <p:cNvPr id="21" name="Прямоугольник 20"/>
            <p:cNvSpPr/>
            <p:nvPr/>
          </p:nvSpPr>
          <p:spPr>
            <a:xfrm>
              <a:off x="5665166" y="4435611"/>
              <a:ext cx="6964873"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a:t>
              </a:r>
            </a:p>
          </p:txBody>
        </p:sp>
        <p:sp>
          <p:nvSpPr>
            <p:cNvPr id="34" name="Прямоугольник 33"/>
            <p:cNvSpPr/>
            <p:nvPr/>
          </p:nvSpPr>
          <p:spPr>
            <a:xfrm>
              <a:off x="5703964" y="3815543"/>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755716"/>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670771" y="2962312"/>
            <a:ext cx="2562401" cy="727120"/>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1058190" y="6098638"/>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 – Управляющая компания </a:t>
            </a:r>
            <a:endParaRPr lang="ru-RU" sz="1400" b="1" dirty="0">
              <a:solidFill>
                <a:schemeClr val="bg1"/>
              </a:solidFill>
            </a:endParaRPr>
          </a:p>
        </p:txBody>
      </p:sp>
      <p:grpSp>
        <p:nvGrpSpPr>
          <p:cNvPr id="129" name="Группа 128"/>
          <p:cNvGrpSpPr/>
          <p:nvPr/>
        </p:nvGrpSpPr>
        <p:grpSpPr>
          <a:xfrm>
            <a:off x="4070799" y="7269077"/>
            <a:ext cx="1162374" cy="1169563"/>
            <a:chOff x="3290392" y="4915070"/>
            <a:chExt cx="935162" cy="940946"/>
          </a:xfrm>
        </p:grpSpPr>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a:off x="5233172" y="3325872"/>
            <a:ext cx="1" cy="4527987"/>
          </a:xfrm>
          <a:prstGeom prst="bentConnector3">
            <a:avLst>
              <a:gd name="adj1" fmla="val 22860100000"/>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H="1" flipV="1">
            <a:off x="5009723" y="5677622"/>
            <a:ext cx="3164" cy="1591455"/>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74" idx="0"/>
          </p:cNvCxnSpPr>
          <p:nvPr/>
        </p:nvCxnSpPr>
        <p:spPr>
          <a:xfrm flipH="1" flipV="1">
            <a:off x="3971198" y="3682833"/>
            <a:ext cx="2449" cy="1072883"/>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121573" y="381671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noProof="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1932688" y="4802148"/>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9" name="Oval 292"/>
          <p:cNvSpPr/>
          <p:nvPr/>
        </p:nvSpPr>
        <p:spPr>
          <a:xfrm>
            <a:off x="2484618" y="5717572"/>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5556260" y="381671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31161" y="237890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010" y="61419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27553" y="364424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27553" y="4255600"/>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9845" y="485112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27553" y="556033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585760"/>
            <a:ext cx="1244710" cy="1244710"/>
            <a:chOff x="-1167900" y="2055274"/>
            <a:chExt cx="2233307" cy="2233307"/>
          </a:xfrm>
        </p:grpSpPr>
        <p:pic>
          <p:nvPicPr>
            <p:cNvPr id="46" name="Рисунок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sp>
        <p:nvSpPr>
          <p:cNvPr id="43" name="Скругленный прямоугольник 42"/>
          <p:cNvSpPr/>
          <p:nvPr/>
        </p:nvSpPr>
        <p:spPr>
          <a:xfrm>
            <a:off x="274704" y="3807389"/>
            <a:ext cx="2195831" cy="904800"/>
          </a:xfrm>
          <a:prstGeom prst="roundRect">
            <a:avLst>
              <a:gd name="adj" fmla="val 7696"/>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5725" algn="ctr"/>
            <a:r>
              <a:rPr lang="ru-RU" sz="1400" b="1" dirty="0" smtClean="0">
                <a:solidFill>
                  <a:schemeClr val="bg1"/>
                </a:solidFill>
              </a:rPr>
              <a:t>Субъект Российской Федерации</a:t>
            </a:r>
            <a:endParaRPr lang="ru-RU" sz="1400" b="1" dirty="0">
              <a:solidFill>
                <a:schemeClr val="bg1"/>
              </a:solidFill>
            </a:endParaRPr>
          </a:p>
        </p:txBody>
      </p:sp>
      <p:cxnSp>
        <p:nvCxnSpPr>
          <p:cNvPr id="48" name="Прямая со стрелкой 47"/>
          <p:cNvCxnSpPr/>
          <p:nvPr/>
        </p:nvCxnSpPr>
        <p:spPr>
          <a:xfrm flipH="1">
            <a:off x="1828800" y="4721577"/>
            <a:ext cx="5308" cy="1399524"/>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0" name="Oval 292"/>
          <p:cNvSpPr/>
          <p:nvPr/>
        </p:nvSpPr>
        <p:spPr>
          <a:xfrm>
            <a:off x="6131161" y="297864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03476" y="3440033"/>
            <a:ext cx="5810137"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Конечный заемщик, </a:t>
            </a:r>
            <a:r>
              <a:rPr lang="ru-RU" sz="1100" kern="0" dirty="0" smtClean="0">
                <a:solidFill>
                  <a:prstClr val="black"/>
                </a:solidFill>
              </a:rPr>
              <a:t>компания, </a:t>
            </a:r>
            <a:r>
              <a:rPr lang="ru-RU" sz="1100" kern="0" dirty="0">
                <a:solidFill>
                  <a:prstClr val="black"/>
                </a:solidFill>
              </a:rPr>
              <a:t>осуществляющая  управление объектами инфраструктуры поддержки субъектов </a:t>
            </a:r>
            <a:r>
              <a:rPr lang="ru-RU" sz="1100" kern="0" dirty="0" smtClean="0">
                <a:solidFill>
                  <a:prstClr val="black"/>
                </a:solidFill>
              </a:rPr>
              <a:t>МСП, обращается в Уполномоченный  Банк за получением финансирования на реализацию Проекта</a:t>
            </a:r>
            <a:endParaRPr kumimoji="0" lang="ru-RU" sz="1100" b="0" i="0" u="none" strike="noStrike" kern="0" cap="none" spc="0" normalizeH="0" baseline="0" noProof="0" dirty="0" smtClean="0">
              <a:ln>
                <a:noFill/>
              </a:ln>
              <a:solidFill>
                <a:prstClr val="black"/>
              </a:solidFill>
              <a:effectLst/>
              <a:uLnTx/>
              <a:uFillTx/>
            </a:endParaRPr>
          </a:p>
        </p:txBody>
      </p:sp>
      <p:sp>
        <p:nvSpPr>
          <p:cNvPr id="54" name="Овал 53"/>
          <p:cNvSpPr/>
          <p:nvPr/>
        </p:nvSpPr>
        <p:spPr>
          <a:xfrm>
            <a:off x="1372664" y="6347571"/>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pic>
        <p:nvPicPr>
          <p:cNvPr id="58" name="Рисунок 5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24048" y="2979543"/>
            <a:ext cx="1371059" cy="623708"/>
          </a:xfrm>
          <a:prstGeom prst="rect">
            <a:avLst/>
          </a:prstGeom>
        </p:spPr>
      </p:pic>
      <p:cxnSp>
        <p:nvCxnSpPr>
          <p:cNvPr id="60" name="Прямая со стрелкой 59"/>
          <p:cNvCxnSpPr/>
          <p:nvPr/>
        </p:nvCxnSpPr>
        <p:spPr>
          <a:xfrm flipH="1" flipV="1">
            <a:off x="1354630" y="4744184"/>
            <a:ext cx="354" cy="1345066"/>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7" name="Рисунок 5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021" y="26240"/>
            <a:ext cx="2717800" cy="1236354"/>
          </a:xfrm>
          <a:prstGeom prst="rect">
            <a:avLst/>
          </a:prstGeom>
        </p:spPr>
      </p:pic>
      <p:sp>
        <p:nvSpPr>
          <p:cNvPr id="62" name="TextBox 61"/>
          <p:cNvSpPr txBox="1"/>
          <p:nvPr/>
        </p:nvSpPr>
        <p:spPr>
          <a:xfrm>
            <a:off x="6487423" y="4019387"/>
            <a:ext cx="5821568"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 </a:t>
            </a:r>
            <a:r>
              <a:rPr lang="ru-RU" sz="1100" kern="0" dirty="0" smtClean="0">
                <a:solidFill>
                  <a:prstClr val="black"/>
                </a:solidFill>
              </a:rPr>
              <a:t>организации, </a:t>
            </a:r>
            <a:r>
              <a:rPr lang="ru-RU" sz="1100" kern="0" dirty="0">
                <a:solidFill>
                  <a:prstClr val="black"/>
                </a:solidFill>
              </a:rPr>
              <a:t>управляющей объектами инфраструктуры поддержки субъектов МСП</a:t>
            </a:r>
            <a:r>
              <a:rPr kumimoji="0" lang="ru-RU" sz="1100" b="0" i="0" u="none" strike="noStrike" kern="0" cap="none" spc="0" normalizeH="0" baseline="0" noProof="0" dirty="0" smtClean="0">
                <a:ln>
                  <a:noFill/>
                </a:ln>
                <a:solidFill>
                  <a:prstClr val="black"/>
                </a:solidFill>
                <a:effectLst/>
                <a:uLnTx/>
                <a:uFillTx/>
              </a:rPr>
              <a:t>. Уполномоченный Банк самостоятельно осуществляют проверку Конечного заемщика и соответствия требованиям Программы 6,5</a:t>
            </a:r>
          </a:p>
        </p:txBody>
      </p:sp>
      <p:cxnSp>
        <p:nvCxnSpPr>
          <p:cNvPr id="66" name="Elbow Connector 187"/>
          <p:cNvCxnSpPr>
            <a:stCxn id="93" idx="3"/>
            <a:endCxn id="74" idx="2"/>
          </p:cNvCxnSpPr>
          <p:nvPr/>
        </p:nvCxnSpPr>
        <p:spPr>
          <a:xfrm flipV="1">
            <a:off x="3663939" y="5660516"/>
            <a:ext cx="309708" cy="890522"/>
          </a:xfrm>
          <a:prstGeom prst="bentConnector2">
            <a:avLst/>
          </a:prstGeom>
          <a:ln w="76200">
            <a:solidFill>
              <a:schemeClr val="bg1">
                <a:lumMod val="50000"/>
                <a:alpha val="50000"/>
              </a:schemeClr>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75" name="Oval 292"/>
          <p:cNvSpPr/>
          <p:nvPr/>
        </p:nvSpPr>
        <p:spPr>
          <a:xfrm>
            <a:off x="3587263" y="572007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0" name="Oval 292"/>
          <p:cNvSpPr/>
          <p:nvPr/>
        </p:nvSpPr>
        <p:spPr>
          <a:xfrm>
            <a:off x="956132" y="4799206"/>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p>
        </p:txBody>
      </p:sp>
      <p:cxnSp>
        <p:nvCxnSpPr>
          <p:cNvPr id="81" name="Elbow Connector 187"/>
          <p:cNvCxnSpPr/>
          <p:nvPr/>
        </p:nvCxnSpPr>
        <p:spPr>
          <a:xfrm rot="5400000" flipH="1" flipV="1">
            <a:off x="3485347" y="5790436"/>
            <a:ext cx="1157978" cy="820970"/>
          </a:xfrm>
          <a:prstGeom prst="bentConnector3">
            <a:avLst>
              <a:gd name="adj1" fmla="val -1095"/>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3" name="Oval 292"/>
          <p:cNvSpPr/>
          <p:nvPr/>
        </p:nvSpPr>
        <p:spPr>
          <a:xfrm>
            <a:off x="4662865" y="6943576"/>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p>
        </p:txBody>
      </p:sp>
      <p:sp>
        <p:nvSpPr>
          <p:cNvPr id="84" name="TextBox 83"/>
          <p:cNvSpPr txBox="1"/>
          <p:nvPr/>
        </p:nvSpPr>
        <p:spPr>
          <a:xfrm>
            <a:off x="6484412" y="6632743"/>
            <a:ext cx="5821567"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a:t>
            </a:r>
            <a:r>
              <a:rPr lang="ru-RU" sz="1100" b="1" kern="0" dirty="0">
                <a:solidFill>
                  <a:prstClr val="black"/>
                </a:solidFill>
              </a:rPr>
              <a:t>Субъект Российской Федерации</a:t>
            </a:r>
            <a:r>
              <a:rPr lang="ru-RU" sz="1100" kern="0" dirty="0">
                <a:solidFill>
                  <a:prstClr val="black"/>
                </a:solidFill>
              </a:rPr>
              <a:t>, заключает Соглашение с организацией, управляющей объектами инфраструктуры поддержки субъектов </a:t>
            </a:r>
            <a:r>
              <a:rPr lang="ru-RU" sz="1100" kern="0" dirty="0" smtClean="0">
                <a:solidFill>
                  <a:prstClr val="black"/>
                </a:solidFill>
              </a:rPr>
              <a:t>МСП, осуществляют мониторинг конечного заемщика в соответствии с Регламентом</a:t>
            </a:r>
            <a:endParaRPr kumimoji="0" lang="ru-RU" sz="1100" b="0" i="0" u="none" strike="noStrike" kern="0" cap="none" spc="0" normalizeH="0" baseline="0" noProof="0" dirty="0" smtClean="0">
              <a:ln>
                <a:noFill/>
              </a:ln>
              <a:solidFill>
                <a:prstClr val="black"/>
              </a:solidFill>
              <a:effectLst/>
              <a:uLnTx/>
              <a:uFillTx/>
            </a:endParaRPr>
          </a:p>
        </p:txBody>
      </p:sp>
      <p:grpSp>
        <p:nvGrpSpPr>
          <p:cNvPr id="59" name="Группа 58"/>
          <p:cNvGrpSpPr/>
          <p:nvPr/>
        </p:nvGrpSpPr>
        <p:grpSpPr>
          <a:xfrm>
            <a:off x="1310227" y="7631599"/>
            <a:ext cx="2347720" cy="821061"/>
            <a:chOff x="708483" y="2915947"/>
            <a:chExt cx="2382031" cy="727937"/>
          </a:xfrm>
        </p:grpSpPr>
        <p:sp>
          <p:nvSpPr>
            <p:cNvPr id="63" name="Скругленный прямоугольник 62"/>
            <p:cNvSpPr/>
            <p:nvPr/>
          </p:nvSpPr>
          <p:spPr>
            <a:xfrm>
              <a:off x="708483" y="2915947"/>
              <a:ext cx="2382031"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Субъекты МСП - арендаторы</a:t>
              </a:r>
              <a:endParaRPr lang="ru-RU" sz="1400" b="1" dirty="0">
                <a:solidFill>
                  <a:schemeClr val="bg1"/>
                </a:solidFill>
              </a:endParaRPr>
            </a:p>
          </p:txBody>
        </p:sp>
        <p:sp>
          <p:nvSpPr>
            <p:cNvPr id="64" name="Freeform 25"/>
            <p:cNvSpPr>
              <a:spLocks noChangeAspect="1" noEditPoints="1"/>
            </p:cNvSpPr>
            <p:nvPr/>
          </p:nvSpPr>
          <p:spPr bwMode="auto">
            <a:xfrm>
              <a:off x="813328" y="3041733"/>
              <a:ext cx="371389"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sp>
        <p:nvSpPr>
          <p:cNvPr id="15" name="Прямоугольник 14"/>
          <p:cNvSpPr/>
          <p:nvPr/>
        </p:nvSpPr>
        <p:spPr>
          <a:xfrm>
            <a:off x="241120" y="1223023"/>
            <a:ext cx="5871102" cy="1569660"/>
          </a:xfrm>
          <a:prstGeom prst="rect">
            <a:avLst/>
          </a:prstGeom>
        </p:spPr>
        <p:txBody>
          <a:bodyPr wrap="square">
            <a:spAutoFit/>
          </a:bodyPr>
          <a:lstStyle/>
          <a:p>
            <a:r>
              <a:rPr lang="ru-RU" sz="1600" b="1" dirty="0">
                <a:solidFill>
                  <a:srgbClr val="000000"/>
                </a:solidFill>
                <a:latin typeface="Times New Roman" panose="02020603050405020304" pitchFamily="18" charset="0"/>
              </a:rPr>
              <a:t>Проект – </a:t>
            </a:r>
            <a:r>
              <a:rPr lang="ru-RU" sz="1600" dirty="0" smtClean="0">
                <a:solidFill>
                  <a:srgbClr val="000000"/>
                </a:solidFill>
                <a:latin typeface="Times New Roman" panose="02020603050405020304" pitchFamily="18" charset="0"/>
              </a:rPr>
              <a:t>строительств</a:t>
            </a:r>
            <a:r>
              <a:rPr lang="ru-RU" sz="1600" dirty="0" smtClean="0">
                <a:solidFill>
                  <a:srgbClr val="000000"/>
                </a:solidFill>
                <a:latin typeface="Times New Roman" panose="02020603050405020304" pitchFamily="18" charset="0"/>
              </a:rPr>
              <a:t>о</a:t>
            </a:r>
            <a:r>
              <a:rPr lang="ru-RU" sz="1600" dirty="0" smtClean="0">
                <a:solidFill>
                  <a:srgbClr val="000000"/>
                </a:solidFill>
                <a:latin typeface="Times New Roman" panose="02020603050405020304" pitchFamily="18" charset="0"/>
              </a:rPr>
              <a:t> </a:t>
            </a:r>
            <a:r>
              <a:rPr lang="ru-RU" sz="1600" dirty="0">
                <a:solidFill>
                  <a:srgbClr val="000000"/>
                </a:solidFill>
                <a:latin typeface="Times New Roman" panose="02020603050405020304" pitchFamily="18" charset="0"/>
              </a:rPr>
              <a:t>(</a:t>
            </a:r>
            <a:r>
              <a:rPr lang="ru-RU" sz="1600" dirty="0" smtClean="0">
                <a:solidFill>
                  <a:srgbClr val="000000"/>
                </a:solidFill>
                <a:latin typeface="Times New Roman" panose="02020603050405020304" pitchFamily="18" charset="0"/>
              </a:rPr>
              <a:t>реконструкция) </a:t>
            </a:r>
            <a:r>
              <a:rPr lang="ru-RU" sz="1600" dirty="0">
                <a:solidFill>
                  <a:srgbClr val="000000"/>
                </a:solidFill>
                <a:latin typeface="Times New Roman" panose="02020603050405020304" pitchFamily="18" charset="0"/>
              </a:rPr>
              <a:t>объекта недвижимого имущества, предназначенного для предоставления в аренду, субъектам МСП – резидентам объектов инфраструктуры поддержки субъектов </a:t>
            </a:r>
            <a:r>
              <a:rPr lang="ru-RU" sz="1600" dirty="0" smtClean="0">
                <a:solidFill>
                  <a:srgbClr val="000000"/>
                </a:solidFill>
                <a:latin typeface="Times New Roman" panose="02020603050405020304" pitchFamily="18" charset="0"/>
              </a:rPr>
              <a:t>МСП, реализуемый </a:t>
            </a:r>
            <a:r>
              <a:rPr lang="ru-RU" sz="1600" dirty="0">
                <a:solidFill>
                  <a:srgbClr val="000000"/>
                </a:solidFill>
                <a:latin typeface="Times New Roman" panose="02020603050405020304" pitchFamily="18" charset="0"/>
              </a:rPr>
              <a:t>конечным заемщиком – организацией, управляющей объектами инфраструктуры поддержки </a:t>
            </a:r>
            <a:r>
              <a:rPr lang="ru-RU" sz="1600" dirty="0" smtClean="0">
                <a:solidFill>
                  <a:srgbClr val="000000"/>
                </a:solidFill>
                <a:latin typeface="Times New Roman" panose="02020603050405020304" pitchFamily="18" charset="0"/>
              </a:rPr>
              <a:t>МСП</a:t>
            </a:r>
            <a:r>
              <a:rPr lang="ru-RU" sz="1600" dirty="0">
                <a:solidFill>
                  <a:srgbClr val="000000"/>
                </a:solidFill>
                <a:latin typeface="Times New Roman" panose="02020603050405020304" pitchFamily="18" charset="0"/>
              </a:rPr>
              <a:t>.</a:t>
            </a:r>
          </a:p>
        </p:txBody>
      </p:sp>
      <p:sp>
        <p:nvSpPr>
          <p:cNvPr id="67" name="TextBox 66"/>
          <p:cNvSpPr txBox="1"/>
          <p:nvPr/>
        </p:nvSpPr>
        <p:spPr>
          <a:xfrm>
            <a:off x="6505994" y="2272127"/>
            <a:ext cx="5821568"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о взаимодействии с Корпорацией, в связи планируемым или заключенным соглашением с  организацией, управляющей объектами инфраструктуры поддержки субъектов МСП</a:t>
            </a:r>
            <a:endParaRPr kumimoji="0" lang="ru-RU" sz="1100" b="0" i="0" u="none" strike="noStrike" kern="0" cap="none" spc="0" normalizeH="0" baseline="0" noProof="0" dirty="0" smtClean="0">
              <a:ln>
                <a:noFill/>
              </a:ln>
              <a:solidFill>
                <a:prstClr val="black"/>
              </a:solidFill>
              <a:effectLst/>
              <a:uLnTx/>
              <a:uFillTx/>
            </a:endParaRPr>
          </a:p>
        </p:txBody>
      </p:sp>
      <p:cxnSp>
        <p:nvCxnSpPr>
          <p:cNvPr id="68" name="Elbow Connector 187"/>
          <p:cNvCxnSpPr>
            <a:endCxn id="78" idx="1"/>
          </p:cNvCxnSpPr>
          <p:nvPr/>
        </p:nvCxnSpPr>
        <p:spPr>
          <a:xfrm flipV="1">
            <a:off x="1373237" y="3325872"/>
            <a:ext cx="1297534" cy="481517"/>
          </a:xfrm>
          <a:prstGeom prst="bentConnector3">
            <a:avLst>
              <a:gd name="adj1" fmla="val -1403"/>
            </a:avLst>
          </a:prstGeom>
          <a:ln w="76200">
            <a:solidFill>
              <a:schemeClr val="bg1">
                <a:lumMod val="50000"/>
                <a:alpha val="50000"/>
              </a:scheme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3" name="Oval 292"/>
          <p:cNvSpPr/>
          <p:nvPr/>
        </p:nvSpPr>
        <p:spPr>
          <a:xfrm>
            <a:off x="1466824" y="3397323"/>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300" b="1" kern="0" dirty="0">
                <a:solidFill>
                  <a:srgbClr val="FFFFFF"/>
                </a:solidFill>
                <a:latin typeface="Arial"/>
                <a:cs typeface="+mn-cs"/>
              </a:rPr>
              <a:t>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76" name="Oval 292"/>
          <p:cNvSpPr/>
          <p:nvPr/>
        </p:nvSpPr>
        <p:spPr>
          <a:xfrm>
            <a:off x="6144443" y="680739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77" name="Oval 292"/>
          <p:cNvSpPr/>
          <p:nvPr/>
        </p:nvSpPr>
        <p:spPr>
          <a:xfrm>
            <a:off x="4121487" y="6432216"/>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9</a:t>
            </a:r>
            <a:endParaRPr kumimoji="0" lang="ru-RU" sz="1400" b="1" i="0" u="none" strike="noStrike" kern="0" cap="none" spc="0" normalizeH="0" baseline="0" noProof="0" dirty="0" smtClean="0">
              <a:ln>
                <a:noFill/>
              </a:ln>
              <a:solidFill>
                <a:srgbClr val="FFFFFF"/>
              </a:solidFill>
              <a:effectLst/>
              <a:uLnTx/>
              <a:uFillTx/>
              <a:latin typeface="Arial"/>
              <a:ea typeface="+mn-ea"/>
              <a:cs typeface="+mn-cs"/>
            </a:endParaRPr>
          </a:p>
        </p:txBody>
      </p:sp>
      <p:sp>
        <p:nvSpPr>
          <p:cNvPr id="29" name="Прямоугольник 28"/>
          <p:cNvSpPr/>
          <p:nvPr/>
        </p:nvSpPr>
        <p:spPr>
          <a:xfrm>
            <a:off x="6508518" y="1225052"/>
            <a:ext cx="6007441" cy="1107996"/>
          </a:xfrm>
          <a:prstGeom prst="rect">
            <a:avLst/>
          </a:prstGeom>
        </p:spPr>
        <p:txBody>
          <a:bodyPr wrap="square">
            <a:spAutoFit/>
          </a:bodyPr>
          <a:lstStyle/>
          <a:p>
            <a:pPr lvl="0" fontAlgn="auto">
              <a:spcBef>
                <a:spcPts val="0"/>
              </a:spcBef>
              <a:spcAft>
                <a:spcPts val="0"/>
              </a:spcAft>
              <a:defRPr/>
            </a:pPr>
            <a:r>
              <a:rPr lang="ru-RU" sz="1100" b="1" dirty="0" smtClean="0">
                <a:solidFill>
                  <a:schemeClr val="dk1"/>
                </a:solidFill>
              </a:rPr>
              <a:t>Конечный заемщик </a:t>
            </a:r>
            <a:r>
              <a:rPr lang="ru-RU" sz="1100" dirty="0" smtClean="0">
                <a:solidFill>
                  <a:schemeClr val="dk1"/>
                </a:solidFill>
              </a:rPr>
              <a:t>– подтверждает наличие документов </a:t>
            </a:r>
            <a:r>
              <a:rPr lang="ru-RU" sz="1100" dirty="0">
                <a:solidFill>
                  <a:schemeClr val="dk1"/>
                </a:solidFill>
              </a:rPr>
              <a:t>и (или) </a:t>
            </a:r>
            <a:r>
              <a:rPr lang="ru-RU" sz="1100" dirty="0" smtClean="0">
                <a:solidFill>
                  <a:schemeClr val="dk1"/>
                </a:solidFill>
              </a:rPr>
              <a:t>заключенных соглашений </a:t>
            </a:r>
            <a:r>
              <a:rPr lang="ru-RU" sz="1100" dirty="0">
                <a:solidFill>
                  <a:schemeClr val="dk1"/>
                </a:solidFill>
              </a:rPr>
              <a:t>(</a:t>
            </a:r>
            <a:r>
              <a:rPr lang="ru-RU" sz="1100" dirty="0" smtClean="0">
                <a:solidFill>
                  <a:schemeClr val="dk1"/>
                </a:solidFill>
              </a:rPr>
              <a:t>соглашений </a:t>
            </a:r>
            <a:r>
              <a:rPr lang="ru-RU" sz="1100" dirty="0">
                <a:solidFill>
                  <a:schemeClr val="dk1"/>
                </a:solidFill>
              </a:rPr>
              <a:t>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a:t>
            </a:r>
            <a:r>
              <a:rPr lang="ru-RU" sz="1100" dirty="0" smtClean="0">
                <a:solidFill>
                  <a:schemeClr val="dk1"/>
                </a:solidFill>
              </a:rPr>
              <a:t>Программы 6,5</a:t>
            </a:r>
            <a:endParaRPr lang="ru-RU" sz="1100" dirty="0">
              <a:solidFill>
                <a:schemeClr val="dk1"/>
              </a:solidFill>
            </a:endParaRPr>
          </a:p>
        </p:txBody>
      </p:sp>
      <p:sp>
        <p:nvSpPr>
          <p:cNvPr id="82" name="Oval 292"/>
          <p:cNvSpPr/>
          <p:nvPr/>
        </p:nvSpPr>
        <p:spPr>
          <a:xfrm>
            <a:off x="6132913" y="150083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5" name="Oval 292"/>
          <p:cNvSpPr/>
          <p:nvPr/>
        </p:nvSpPr>
        <p:spPr>
          <a:xfrm>
            <a:off x="2465669" y="7249084"/>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86" name="Прямая со стрелкой 85"/>
          <p:cNvCxnSpPr/>
          <p:nvPr/>
        </p:nvCxnSpPr>
        <p:spPr>
          <a:xfrm flipH="1" flipV="1">
            <a:off x="2349636" y="7009210"/>
            <a:ext cx="5149" cy="62238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3324048" y="259191"/>
            <a:ext cx="9191911" cy="698685"/>
          </a:xfrm>
        </p:spPr>
        <p:txBody>
          <a:bodyPr/>
          <a:lstStyle/>
          <a:p>
            <a:r>
              <a:rPr lang="ru-RU" dirty="0" smtClean="0"/>
              <a:t>Особенности получения кредитов Банка России </a:t>
            </a:r>
            <a:r>
              <a:rPr lang="ru-RU" dirty="0" smtClean="0"/>
              <a:t>при </a:t>
            </a:r>
            <a:r>
              <a:rPr lang="ru-RU" dirty="0" smtClean="0"/>
              <a:t>кредитовании организаций, управляющих объектами инфраструктуры поддержки субъектов МСП</a:t>
            </a:r>
            <a:endParaRPr lang="ru-RU" dirty="0"/>
          </a:p>
        </p:txBody>
      </p:sp>
    </p:spTree>
    <p:extLst>
      <p:ext uri="{BB962C8B-B14F-4D97-AF65-F5344CB8AC3E}">
        <p14:creationId xmlns:p14="http://schemas.microsoft.com/office/powerpoint/2010/main" val="2191112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9645" y="294458"/>
            <a:ext cx="8686313" cy="698685"/>
          </a:xfrm>
        </p:spPr>
        <p:txBody>
          <a:bodyPr/>
          <a:lstStyle/>
          <a:p>
            <a:r>
              <a:rPr lang="ru-RU" dirty="0" smtClean="0"/>
              <a:t>Требования </a:t>
            </a:r>
            <a:r>
              <a:rPr lang="ru-RU" dirty="0"/>
              <a:t>к </a:t>
            </a:r>
            <a:r>
              <a:rPr lang="ru-RU" dirty="0" smtClean="0"/>
              <a:t>проектам, участникам и заемщикам при </a:t>
            </a:r>
            <a:r>
              <a:rPr lang="ru-RU" dirty="0"/>
              <a:t>кредитовании организаций, управляющих объектами инфраструктуры поддержки субъектов МСП</a:t>
            </a:r>
          </a:p>
        </p:txBody>
      </p:sp>
      <p:graphicFrame>
        <p:nvGraphicFramePr>
          <p:cNvPr id="4" name="Таблица 3"/>
          <p:cNvGraphicFramePr>
            <a:graphicFrameLocks noGrp="1"/>
          </p:cNvGraphicFramePr>
          <p:nvPr>
            <p:extLst>
              <p:ext uri="{D42A27DB-BD31-4B8C-83A1-F6EECF244321}">
                <p14:modId xmlns:p14="http://schemas.microsoft.com/office/powerpoint/2010/main" val="627555522"/>
              </p:ext>
            </p:extLst>
          </p:nvPr>
        </p:nvGraphicFramePr>
        <p:xfrm>
          <a:off x="363538" y="1306071"/>
          <a:ext cx="12152420" cy="7245276"/>
        </p:xfrm>
        <a:graphic>
          <a:graphicData uri="http://schemas.openxmlformats.org/drawingml/2006/table">
            <a:tbl>
              <a:tblPr firstRow="1" bandRow="1"/>
              <a:tblGrid>
                <a:gridCol w="1923269">
                  <a:extLst>
                    <a:ext uri="{9D8B030D-6E8A-4147-A177-3AD203B41FA5}">
                      <a16:colId xmlns:a16="http://schemas.microsoft.com/office/drawing/2014/main" val="20000"/>
                    </a:ext>
                  </a:extLst>
                </a:gridCol>
                <a:gridCol w="10229151">
                  <a:extLst>
                    <a:ext uri="{9D8B030D-6E8A-4147-A177-3AD203B41FA5}">
                      <a16:colId xmlns:a16="http://schemas.microsoft.com/office/drawing/2014/main" val="20001"/>
                    </a:ext>
                  </a:extLst>
                </a:gridCol>
              </a:tblGrid>
              <a:tr h="573980">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Инвестиционные цели - проект строительства (реконструкции) объекта недвижимого имущества, предназначенного для предоставления в аренду, субъектам МСП – резидентам объектов инфраструктуры поддержки субъектов МСП.  </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9453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Требования к Уполномоченному банку</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1" kern="1200" dirty="0" smtClean="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Предоставление кредита организации, управляющей объектами инфраструктуры поддержки субъектов МСП может осуществляться только уполномоченным банком, размер собственных средств (капитала) которого, рассчитываемый в соответствии с требованиями положения Банка России от 28 декабря 2012 г. № 395-П «О методике определения величины собственных средств (капитала) кредитных организаций («Базель III»), превышает 100 млрд рублей. </a:t>
                      </a:r>
                      <a:endParaRPr lang="ru-RU" sz="1200" b="0" kern="1200" dirty="0">
                        <a:solidFill>
                          <a:schemeClr val="dk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3461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конечному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Базовые требования у конечному заемщику, участнику Программы</a:t>
                      </a:r>
                      <a:r>
                        <a:rPr lang="ru-RU" sz="1200" b="0" kern="1200" baseline="0" dirty="0" smtClean="0">
                          <a:solidFill>
                            <a:schemeClr val="dk1"/>
                          </a:solidFill>
                          <a:latin typeface="Arial" panose="020B0604020202020204" pitchFamily="34" charset="0"/>
                          <a:ea typeface="+mn-ea"/>
                          <a:cs typeface="Arial" panose="020B0604020202020204" pitchFamily="34" charset="0"/>
                        </a:rPr>
                        <a:t> 6,5 (кроме нижеследующих);</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baseline="0" dirty="0" smtClean="0">
                          <a:solidFill>
                            <a:schemeClr val="dk1"/>
                          </a:solidFill>
                          <a:latin typeface="Arial" panose="020B0604020202020204" pitchFamily="34" charset="0"/>
                          <a:ea typeface="+mn-ea"/>
                          <a:cs typeface="Arial" panose="020B0604020202020204" pitchFamily="34" charset="0"/>
                        </a:rPr>
                        <a:t>Н</a:t>
                      </a:r>
                      <a:r>
                        <a:rPr lang="ru-RU" sz="1200" b="0" kern="1200" dirty="0" smtClean="0">
                          <a:solidFill>
                            <a:schemeClr val="dk1"/>
                          </a:solidFill>
                          <a:latin typeface="Arial" panose="020B0604020202020204" pitchFamily="34" charset="0"/>
                          <a:ea typeface="+mn-ea"/>
                          <a:cs typeface="Arial" panose="020B0604020202020204" pitchFamily="34" charset="0"/>
                        </a:rPr>
                        <a:t>аличие у организации, управляющей объектами инфраструктуры поддержки субъектов МСП, статуса соответственно управляющей компании (организации) технопарка (технологического парка), управляющей компании </a:t>
                      </a:r>
                      <a:r>
                        <a:rPr lang="ru-RU" sz="1200" b="0" kern="1200" dirty="0" err="1" smtClean="0">
                          <a:solidFill>
                            <a:schemeClr val="dk1"/>
                          </a:solidFill>
                          <a:latin typeface="Arial" panose="020B0604020202020204" pitchFamily="34" charset="0"/>
                          <a:ea typeface="+mn-ea"/>
                          <a:cs typeface="Arial" panose="020B0604020202020204" pitchFamily="34" charset="0"/>
                        </a:rPr>
                        <a:t>технополиса</a:t>
                      </a:r>
                      <a:r>
                        <a:rPr lang="ru-RU" sz="1200" b="0" kern="1200" dirty="0" smtClean="0">
                          <a:solidFill>
                            <a:schemeClr val="dk1"/>
                          </a:solidFill>
                          <a:latin typeface="Arial" panose="020B0604020202020204" pitchFamily="34" charset="0"/>
                          <a:ea typeface="+mn-ea"/>
                          <a:cs typeface="Arial" panose="020B0604020202020204" pitchFamily="34" charset="0"/>
                        </a:rPr>
                        <a:t>, управляющей компании (организации) научного парка, управляющей компании (организации) индустриального парка, управляющей компании (организации) агропромышленного парка, присвоенного на срок не менее десяти лет правовым актом субъекта РФ, на территории которого расположен соответствующий объект инфраструктуры поддержки субъектов МСП;</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Организация, образующая инфраструктуру поддержки субъектов МСП включена в единый реестр организаций инфраструктуры поддержки субъектов МСП в соответствии с Законом о развитии МСП;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Наличие документов и (или) заключенных соглашений (соглашений 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Программы</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Предоставляет объекты недвижимого имущества, построенного за счет средств предоставленного в рамках Программы кредита, в аренду только субъектам МСП – резидентам объектов инфраструктуры поддержки МСП на срок, не менее года по ставке, не превышающей 80% от величины годовой арендной платы (определяемой в соответствии с ФЗ №135-ФЗ «Об оценочной деятельности в РФ» в случае оценки объекта недвижимого имущества, не находящегося в государственной собственности субъекта РФ, либо определяемой уполномоченными органами исполнительной власти субъекта РФ в случае оценки объекта недвижимого имущества, находящегося в государственной собственности субъекта РФ);</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Ежеквартально направляет в уполномоченный орган исполнительной власти субъекта РФ отчет о реализации Проекта по форме, определенной Соглашением</a:t>
                      </a:r>
                      <a:r>
                        <a:rPr lang="ru-RU" sz="1200" b="0" kern="1200" noProof="0" dirty="0" smtClean="0">
                          <a:solidFill>
                            <a:schemeClr val="dk1"/>
                          </a:solidFill>
                          <a:latin typeface="Arial" panose="020B0604020202020204" pitchFamily="34" charset="0"/>
                          <a:ea typeface="+mn-ea"/>
                          <a:cs typeface="Arial" panose="020B0604020202020204" pitchFamily="34" charset="0"/>
                        </a:rPr>
                        <a:t>.</a:t>
                      </a:r>
                      <a:r>
                        <a:rPr lang="ru-RU" sz="1200" b="0" kern="1200" dirty="0" smtClean="0">
                          <a:solidFill>
                            <a:schemeClr val="dk1"/>
                          </a:solidFill>
                          <a:latin typeface="Arial" panose="020B0604020202020204" pitchFamily="34" charset="0"/>
                          <a:ea typeface="+mn-ea"/>
                          <a:cs typeface="Arial" panose="020B0604020202020204" pitchFamily="34" charset="0"/>
                        </a:rPr>
                        <a:t> </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7758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объекту инфраструктуры</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Наличие у объекта инфраструктуры поддержки субъектов МСП, управление которым осуществляет конечный заемщик, статуса соответственно технопарка (технологического парка), </a:t>
                      </a:r>
                      <a:r>
                        <a:rPr lang="ru-RU" sz="1200" b="0" kern="1200" dirty="0" err="1" smtClean="0">
                          <a:solidFill>
                            <a:schemeClr val="dk1"/>
                          </a:solidFill>
                          <a:latin typeface="Arial" panose="020B0604020202020204" pitchFamily="34" charset="0"/>
                          <a:ea typeface="+mn-ea"/>
                          <a:cs typeface="Arial" panose="020B0604020202020204" pitchFamily="34" charset="0"/>
                        </a:rPr>
                        <a:t>технополиса</a:t>
                      </a:r>
                      <a:r>
                        <a:rPr lang="ru-RU" sz="1200" b="0" kern="1200" dirty="0" smtClean="0">
                          <a:solidFill>
                            <a:schemeClr val="dk1"/>
                          </a:solidFill>
                          <a:latin typeface="Arial" panose="020B0604020202020204" pitchFamily="34" charset="0"/>
                          <a:ea typeface="+mn-ea"/>
                          <a:cs typeface="Arial" panose="020B0604020202020204" pitchFamily="34" charset="0"/>
                        </a:rPr>
                        <a:t>, научного парка, промышленного парка, индустриального парка, агропромышленного парка, присвоенного на срок не менее десяти лет, в порядке, предусмотренном нормативным правовым актом субъекта РФ, на территории которого располагается соответствующий объект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Объекты недвижимости, размещенные на территории объекта инфраструктуры поддержки субъектов МСП, принадлежат субъекту Российской Федерации или организации, управляющей объектами инфраструктуры поддержки субъектов МСП, на праве собственности.</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027356">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субъекту Российской Федерации</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Наличие у субъекта РФ, на территории которого размещен объект инфраструктуры поддержки субъектов МСП, утвержденного в установленном порядке нормативного правового акта, предусматривающего процедуру ежегодного подтверждения статуса объекта инфраструктуры поддержки субъектов МСП и статуса организации, управляющей объектами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Наличие заключенного между субъектом Российской Федерации и Корпорацией соглашения о взаимодействии.  </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6" name="TextBox 5"/>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1144497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4" name="Прямоугольник 3"/>
          <p:cNvSpPr/>
          <p:nvPr/>
        </p:nvSpPr>
        <p:spPr>
          <a:xfrm>
            <a:off x="363538" y="3156358"/>
            <a:ext cx="11841162" cy="3111818"/>
          </a:xfrm>
          <a:prstGeom prst="rect">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800" b="1" dirty="0" smtClean="0">
                <a:solidFill>
                  <a:schemeClr val="tx1"/>
                </a:solidFill>
                <a:latin typeface="Arial Narrow" panose="020B0606020202030204" pitchFamily="34" charset="0"/>
              </a:rPr>
              <a:t>Акционерное общество «Федеральная корпорация </a:t>
            </a:r>
            <a:br>
              <a:rPr lang="ru-RU" sz="2800" b="1" dirty="0" smtClean="0">
                <a:solidFill>
                  <a:schemeClr val="tx1"/>
                </a:solidFill>
                <a:latin typeface="Arial Narrow" panose="020B0606020202030204" pitchFamily="34" charset="0"/>
              </a:rPr>
            </a:br>
            <a:r>
              <a:rPr lang="ru-RU" sz="2800" b="1" dirty="0" smtClean="0">
                <a:solidFill>
                  <a:schemeClr val="tx1"/>
                </a:solidFill>
                <a:latin typeface="Arial Narrow" panose="020B0606020202030204" pitchFamily="34" charset="0"/>
              </a:rPr>
              <a:t>по развитию малого и среднего предпринимательства»</a:t>
            </a:r>
          </a:p>
          <a:p>
            <a:pPr algn="ctr" fontAlgn="auto">
              <a:spcBef>
                <a:spcPts val="0"/>
              </a:spcBef>
              <a:spcAft>
                <a:spcPts val="0"/>
              </a:spcAft>
              <a:defRPr/>
            </a:pPr>
            <a:endParaRPr lang="ru-RU" sz="2800" dirty="0">
              <a:solidFill>
                <a:schemeClr val="tx1"/>
              </a:solidFill>
              <a:latin typeface="Arial Narrow" panose="020B0606020202030204" pitchFamily="34" charset="0"/>
            </a:endParaRPr>
          </a:p>
          <a:p>
            <a:pPr algn="ctr" fontAlgn="auto">
              <a:spcBef>
                <a:spcPts val="0"/>
              </a:spcBef>
              <a:spcAft>
                <a:spcPts val="0"/>
              </a:spcAft>
              <a:defRPr/>
            </a:pPr>
            <a:r>
              <a:rPr lang="ru-RU" sz="2800" dirty="0" smtClean="0">
                <a:solidFill>
                  <a:schemeClr val="tx1"/>
                </a:solidFill>
                <a:latin typeface="Arial Narrow" panose="020B0606020202030204" pitchFamily="34" charset="0"/>
              </a:rPr>
              <a:t>Москва, Славянская площадь, д. 4, стр. 1, тел. +7 495 698 98 00</a:t>
            </a:r>
          </a:p>
          <a:p>
            <a:pPr algn="ctr" fontAlgn="auto">
              <a:spcBef>
                <a:spcPts val="0"/>
              </a:spcBef>
              <a:spcAft>
                <a:spcPts val="0"/>
              </a:spcAft>
              <a:defRPr/>
            </a:pPr>
            <a:r>
              <a:rPr lang="en-US" sz="2800" dirty="0" smtClean="0">
                <a:solidFill>
                  <a:schemeClr val="tx1"/>
                </a:solidFill>
                <a:latin typeface="Arial Narrow" panose="020B0606020202030204" pitchFamily="34" charset="0"/>
              </a:rPr>
              <a:t>www.corpmsp.ru</a:t>
            </a:r>
            <a:r>
              <a:rPr lang="ru-RU" sz="2800" dirty="0" smtClean="0">
                <a:solidFill>
                  <a:schemeClr val="tx1"/>
                </a:solidFill>
                <a:latin typeface="Arial Narrow" panose="020B0606020202030204" pitchFamily="34" charset="0"/>
              </a:rPr>
              <a:t>, </a:t>
            </a:r>
            <a:r>
              <a:rPr lang="en-US" sz="2800" u="sng" dirty="0">
                <a:hlinkClick r:id="rId4"/>
              </a:rPr>
              <a:t>info</a:t>
            </a:r>
            <a:r>
              <a:rPr lang="ru-RU" sz="2800" u="sng" dirty="0">
                <a:hlinkClick r:id="rId4"/>
              </a:rPr>
              <a:t>@</a:t>
            </a:r>
            <a:r>
              <a:rPr lang="en-US" sz="2800" u="sng" dirty="0" err="1">
                <a:hlinkClick r:id="rId4"/>
              </a:rPr>
              <a:t>corpmsp</a:t>
            </a:r>
            <a:r>
              <a:rPr lang="ru-RU" sz="2800" u="sng" dirty="0">
                <a:hlinkClick r:id="rId4"/>
              </a:rPr>
              <a:t>.</a:t>
            </a:r>
            <a:r>
              <a:rPr lang="en-US" sz="2800" u="sng" dirty="0" err="1">
                <a:hlinkClick r:id="rId4"/>
              </a:rPr>
              <a:t>ru</a:t>
            </a:r>
            <a:r>
              <a:rPr lang="ru-RU" sz="2800" dirty="0"/>
              <a:t>.</a:t>
            </a:r>
            <a:endParaRPr lang="en-GB" sz="28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59734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Скругленный прямоугольник 57"/>
          <p:cNvSpPr/>
          <p:nvPr/>
        </p:nvSpPr>
        <p:spPr>
          <a:xfrm>
            <a:off x="1324" y="-32083"/>
            <a:ext cx="3527183" cy="949758"/>
          </a:xfrm>
          <a:prstGeom prst="roundRect">
            <a:avLst/>
          </a:prstGeom>
          <a:ln w="25400" cap="flat" cmpd="sng" algn="ctr">
            <a:noFill/>
            <a:prstDash val="solid"/>
          </a:ln>
          <a:effectLst/>
        </p:spPr>
        <p:style>
          <a:lnRef idx="0">
            <a:scrgbClr r="0" g="0" b="0"/>
          </a:lnRef>
          <a:fillRef idx="1001">
            <a:schemeClr val="lt1"/>
          </a:fillRef>
          <a:effectRef idx="0">
            <a:scrgbClr r="0" g="0" b="0"/>
          </a:effectRef>
          <a:fontRef idx="major"/>
        </p:style>
        <p:txBody>
          <a:bodyPr lIns="0" rIns="0" anchor="ctr"/>
          <a:lstStyle/>
          <a:p>
            <a:pPr algn="ctr" defTabSz="914373" fontAlgn="auto">
              <a:spcBef>
                <a:spcPts val="0"/>
              </a:spcBef>
              <a:spcAft>
                <a:spcPts val="0"/>
              </a:spcAft>
              <a:defRPr/>
            </a:pPr>
            <a:endParaRPr lang="ru-RU" sz="2000" kern="0" dirty="0">
              <a:latin typeface="Arial Narrow" panose="020B0606020202030204" pitchFamily="34" charset="0"/>
              <a:cs typeface="Times New Roman" pitchFamily="18" charset="0"/>
            </a:endParaRPr>
          </a:p>
        </p:txBody>
      </p:sp>
      <p:pic>
        <p:nvPicPr>
          <p:cNvPr id="48" name="Рисунок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6405" y="5401227"/>
            <a:ext cx="1154471" cy="1154471"/>
          </a:xfrm>
          <a:prstGeom prst="rect">
            <a:avLst/>
          </a:prstGeom>
        </p:spPr>
      </p:pic>
      <p:sp>
        <p:nvSpPr>
          <p:cNvPr id="54" name="Текст 2"/>
          <p:cNvSpPr txBox="1">
            <a:spLocks/>
          </p:cNvSpPr>
          <p:nvPr/>
        </p:nvSpPr>
        <p:spPr>
          <a:xfrm>
            <a:off x="6739488" y="964578"/>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Партнерская сеть</a:t>
            </a:r>
            <a:endParaRPr lang="ru-RU" b="1" kern="0" dirty="0"/>
          </a:p>
        </p:txBody>
      </p:sp>
      <p:cxnSp>
        <p:nvCxnSpPr>
          <p:cNvPr id="55" name="Прямая соединительная линия 54"/>
          <p:cNvCxnSpPr/>
          <p:nvPr/>
        </p:nvCxnSpPr>
        <p:spPr>
          <a:xfrm>
            <a:off x="363539" y="1807710"/>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Группа 10"/>
          <p:cNvGrpSpPr/>
          <p:nvPr/>
        </p:nvGrpSpPr>
        <p:grpSpPr>
          <a:xfrm>
            <a:off x="8471286" y="5439149"/>
            <a:ext cx="3851613" cy="884218"/>
            <a:chOff x="2432278" y="6236830"/>
            <a:chExt cx="4176463" cy="884218"/>
          </a:xfrm>
        </p:grpSpPr>
        <p:sp>
          <p:nvSpPr>
            <p:cNvPr id="60" name="Скругленный прямоугольник 59"/>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4</a:t>
              </a:r>
              <a:endParaRPr lang="ru-RU" sz="2400" kern="0" dirty="0">
                <a:latin typeface="Arial Narrow" panose="020B0606020202030204" pitchFamily="34" charset="0"/>
                <a:cs typeface="Times New Roman" pitchFamily="18" charset="0"/>
              </a:endParaRPr>
            </a:p>
          </p:txBody>
        </p:sp>
        <p:sp>
          <p:nvSpPr>
            <p:cNvPr id="63" name="Скругленный прямоугольник 62"/>
            <p:cNvSpPr/>
            <p:nvPr/>
          </p:nvSpPr>
          <p:spPr>
            <a:xfrm>
              <a:off x="3011393"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лизинговых компании</a:t>
              </a: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(в рамках «пилотного» проекта)</a:t>
              </a:r>
              <a:endParaRPr lang="ru-RU" sz="2400" kern="0" dirty="0">
                <a:latin typeface="Arial Narrow" panose="020B0606020202030204" pitchFamily="34" charset="0"/>
                <a:cs typeface="Times New Roman" pitchFamily="18" charset="0"/>
              </a:endParaRPr>
            </a:p>
          </p:txBody>
        </p:sp>
      </p:grpSp>
      <p:grpSp>
        <p:nvGrpSpPr>
          <p:cNvPr id="9" name="Группа 8"/>
          <p:cNvGrpSpPr/>
          <p:nvPr/>
        </p:nvGrpSpPr>
        <p:grpSpPr>
          <a:xfrm>
            <a:off x="8149393" y="2290063"/>
            <a:ext cx="4498356" cy="884218"/>
            <a:chOff x="2432278" y="2526226"/>
            <a:chExt cx="4498356" cy="884218"/>
          </a:xfrm>
        </p:grpSpPr>
        <p:sp>
          <p:nvSpPr>
            <p:cNvPr id="36" name="Скругленный прямоугольник 35"/>
            <p:cNvSpPr/>
            <p:nvPr/>
          </p:nvSpPr>
          <p:spPr>
            <a:xfrm>
              <a:off x="2432278" y="2562044"/>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49</a:t>
              </a:r>
              <a:endParaRPr lang="ru-RU" sz="2400" kern="0" dirty="0">
                <a:latin typeface="Arial Narrow" panose="020B0606020202030204" pitchFamily="34" charset="0"/>
                <a:cs typeface="Times New Roman" pitchFamily="18" charset="0"/>
              </a:endParaRPr>
            </a:p>
          </p:txBody>
        </p:sp>
        <p:sp>
          <p:nvSpPr>
            <p:cNvPr id="39" name="Скругленный прямоугольник 38"/>
            <p:cNvSpPr/>
            <p:nvPr/>
          </p:nvSpPr>
          <p:spPr>
            <a:xfrm>
              <a:off x="3333286" y="2526226"/>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банков-партнеров</a:t>
              </a:r>
              <a:endParaRPr lang="ru-RU" sz="2400" kern="0" dirty="0">
                <a:latin typeface="Arial Narrow" panose="020B0606020202030204" pitchFamily="34" charset="0"/>
                <a:cs typeface="Times New Roman" pitchFamily="18" charset="0"/>
              </a:endParaRPr>
            </a:p>
          </p:txBody>
        </p:sp>
      </p:grpSp>
      <p:grpSp>
        <p:nvGrpSpPr>
          <p:cNvPr id="10" name="Группа 9"/>
          <p:cNvGrpSpPr/>
          <p:nvPr/>
        </p:nvGrpSpPr>
        <p:grpSpPr>
          <a:xfrm>
            <a:off x="8211548" y="3930971"/>
            <a:ext cx="4111351" cy="884218"/>
            <a:chOff x="2323805" y="4693601"/>
            <a:chExt cx="4111351" cy="884218"/>
          </a:xfrm>
        </p:grpSpPr>
        <p:sp>
          <p:nvSpPr>
            <p:cNvPr id="38" name="Скругленный прямоугольник 37"/>
            <p:cNvSpPr/>
            <p:nvPr/>
          </p:nvSpPr>
          <p:spPr>
            <a:xfrm>
              <a:off x="2323805" y="4729419"/>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81</a:t>
              </a:r>
              <a:endParaRPr lang="ru-RU" sz="2400" kern="0" dirty="0">
                <a:latin typeface="Arial Narrow" panose="020B0606020202030204" pitchFamily="34" charset="0"/>
                <a:cs typeface="Times New Roman" pitchFamily="18" charset="0"/>
              </a:endParaRPr>
            </a:p>
          </p:txBody>
        </p:sp>
        <p:sp>
          <p:nvSpPr>
            <p:cNvPr id="41" name="Скругленный прямоугольник 40"/>
            <p:cNvSpPr/>
            <p:nvPr/>
          </p:nvSpPr>
          <p:spPr>
            <a:xfrm>
              <a:off x="3164839" y="4693601"/>
              <a:ext cx="3270317"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региональная гарантийная организация</a:t>
              </a:r>
              <a:endParaRPr lang="ru-RU" sz="2400" kern="0" dirty="0">
                <a:latin typeface="Arial Narrow" panose="020B0606020202030204" pitchFamily="34" charset="0"/>
                <a:cs typeface="Times New Roman" pitchFamily="18" charset="0"/>
              </a:endParaRPr>
            </a:p>
          </p:txBody>
        </p:sp>
      </p:grpSp>
      <p:sp>
        <p:nvSpPr>
          <p:cNvPr id="42" name="Скругленный прямоугольник 41"/>
          <p:cNvSpPr/>
          <p:nvPr/>
        </p:nvSpPr>
        <p:spPr>
          <a:xfrm>
            <a:off x="7010702" y="4922654"/>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РГО</a:t>
            </a:r>
            <a:endParaRPr lang="ru-RU" sz="2000" b="1" kern="0" dirty="0">
              <a:latin typeface="Arial Narrow" panose="020B0606020202030204" pitchFamily="34" charset="0"/>
              <a:cs typeface="Times New Roman" pitchFamily="18" charset="0"/>
            </a:endParaRPr>
          </a:p>
        </p:txBody>
      </p:sp>
      <p:sp>
        <p:nvSpPr>
          <p:cNvPr id="44" name="Скругленный прямоугольник 43"/>
          <p:cNvSpPr/>
          <p:nvPr/>
        </p:nvSpPr>
        <p:spPr>
          <a:xfrm>
            <a:off x="7010702" y="3255283"/>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Банк</a:t>
            </a:r>
            <a:endParaRPr lang="ru-RU" sz="2000" b="1" kern="0" dirty="0">
              <a:latin typeface="Arial Narrow" panose="020B0606020202030204" pitchFamily="34" charset="0"/>
              <a:cs typeface="Times New Roman" pitchFamily="18" charset="0"/>
            </a:endParaRPr>
          </a:p>
        </p:txBody>
      </p:sp>
      <p:sp>
        <p:nvSpPr>
          <p:cNvPr id="45" name="Скругленный прямоугольник 44"/>
          <p:cNvSpPr/>
          <p:nvPr/>
        </p:nvSpPr>
        <p:spPr>
          <a:xfrm>
            <a:off x="6920320" y="7140083"/>
            <a:ext cx="1090556"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Институты развития</a:t>
            </a:r>
            <a:endParaRPr lang="ru-RU" sz="2000" b="1" kern="0" dirty="0">
              <a:latin typeface="Arial Narrow" panose="020B0606020202030204" pitchFamily="34" charset="0"/>
              <a:cs typeface="Times New Roman" pitchFamily="18" charset="0"/>
            </a:endParaRPr>
          </a:p>
        </p:txBody>
      </p:sp>
      <p:grpSp>
        <p:nvGrpSpPr>
          <p:cNvPr id="7" name="Группа 6"/>
          <p:cNvGrpSpPr/>
          <p:nvPr/>
        </p:nvGrpSpPr>
        <p:grpSpPr>
          <a:xfrm>
            <a:off x="6501486" y="1781586"/>
            <a:ext cx="1776164" cy="1776164"/>
            <a:chOff x="-1167900" y="2055274"/>
            <a:chExt cx="2233307" cy="2233307"/>
          </a:xfrm>
        </p:grpSpPr>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6" name="Овал 5"/>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t>₽</a:t>
              </a:r>
              <a:endParaRPr lang="ru-RU" sz="3600" dirty="0"/>
            </a:p>
          </p:txBody>
        </p:sp>
      </p:grp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9488" y="3675029"/>
            <a:ext cx="1305103" cy="1248548"/>
          </a:xfrm>
          <a:prstGeom prst="rect">
            <a:avLst/>
          </a:prstGeom>
        </p:spPr>
      </p:pic>
      <p:pic>
        <p:nvPicPr>
          <p:cNvPr id="46" name="Рисунок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grpSp>
        <p:nvGrpSpPr>
          <p:cNvPr id="47" name="Группа 46"/>
          <p:cNvGrpSpPr/>
          <p:nvPr/>
        </p:nvGrpSpPr>
        <p:grpSpPr>
          <a:xfrm>
            <a:off x="8471286" y="6845257"/>
            <a:ext cx="4176463" cy="884218"/>
            <a:chOff x="2432278" y="6236830"/>
            <a:chExt cx="4176463" cy="884218"/>
          </a:xfrm>
        </p:grpSpPr>
        <p:sp>
          <p:nvSpPr>
            <p:cNvPr id="49" name="Скругленный прямоугольник 48"/>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9</a:t>
              </a:r>
              <a:endParaRPr lang="ru-RU" sz="6000" kern="0" dirty="0">
                <a:latin typeface="Arial Narrow" panose="020B0606020202030204" pitchFamily="34" charset="0"/>
                <a:cs typeface="Times New Roman" pitchFamily="18" charset="0"/>
              </a:endParaRPr>
            </a:p>
          </p:txBody>
        </p:sp>
        <p:sp>
          <p:nvSpPr>
            <p:cNvPr id="50" name="Скругленный прямоугольник 49"/>
            <p:cNvSpPr/>
            <p:nvPr/>
          </p:nvSpPr>
          <p:spPr>
            <a:xfrm>
              <a:off x="3011393"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a:latin typeface="Arial Narrow" panose="020B0606020202030204" pitchFamily="34" charset="0"/>
                  <a:cs typeface="Times New Roman" pitchFamily="18" charset="0"/>
                </a:rPr>
                <a:t>р</a:t>
              </a:r>
              <a:r>
                <a:rPr lang="ru-RU" sz="2000" kern="0" dirty="0" smtClean="0">
                  <a:latin typeface="Arial Narrow" panose="020B0606020202030204" pitchFamily="34" charset="0"/>
                  <a:cs typeface="Times New Roman" pitchFamily="18" charset="0"/>
                </a:rPr>
                <a:t>оссийских и международных институтов развития</a:t>
              </a:r>
              <a:endParaRPr lang="ru-RU" sz="2400" kern="0" dirty="0">
                <a:latin typeface="Arial Narrow" panose="020B0606020202030204" pitchFamily="34" charset="0"/>
                <a:cs typeface="Times New Roman" pitchFamily="18" charset="0"/>
              </a:endParaRPr>
            </a:p>
          </p:txBody>
        </p:sp>
      </p:grpSp>
      <p:sp>
        <p:nvSpPr>
          <p:cNvPr id="4" name="Прямоугольник 3"/>
          <p:cNvSpPr/>
          <p:nvPr/>
        </p:nvSpPr>
        <p:spPr>
          <a:xfrm>
            <a:off x="7014294" y="6475925"/>
            <a:ext cx="838691" cy="369332"/>
          </a:xfrm>
          <a:prstGeom prst="rect">
            <a:avLst/>
          </a:prstGeom>
        </p:spPr>
        <p:txBody>
          <a:bodyPr wrap="none">
            <a:spAutoFit/>
          </a:bodyPr>
          <a:lstStyle/>
          <a:p>
            <a:r>
              <a:rPr lang="ru-RU" sz="1800" b="1" kern="0" dirty="0">
                <a:latin typeface="Arial Narrow" panose="020B0606020202030204" pitchFamily="34" charset="0"/>
                <a:cs typeface="Times New Roman" pitchFamily="18" charset="0"/>
              </a:rPr>
              <a:t>Лизинг</a:t>
            </a:r>
            <a:endParaRPr lang="ru-RU" sz="1800" dirty="0"/>
          </a:p>
        </p:txBody>
      </p:sp>
      <p:cxnSp>
        <p:nvCxnSpPr>
          <p:cNvPr id="61" name="Прямая соединительная линия 60"/>
          <p:cNvCxnSpPr/>
          <p:nvPr/>
        </p:nvCxnSpPr>
        <p:spPr>
          <a:xfrm>
            <a:off x="6475843" y="1818893"/>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Заголовок 12"/>
          <p:cNvSpPr>
            <a:spLocks noGrp="1"/>
          </p:cNvSpPr>
          <p:nvPr>
            <p:ph type="title"/>
          </p:nvPr>
        </p:nvSpPr>
        <p:spPr>
          <a:xfrm>
            <a:off x="3560596" y="477040"/>
            <a:ext cx="8827415" cy="698685"/>
          </a:xfrm>
        </p:spPr>
        <p:txBody>
          <a:bodyPr/>
          <a:lstStyle/>
          <a:p>
            <a:r>
              <a:rPr lang="ru-RU" dirty="0"/>
              <a:t>АО «Федеральная корпорация по развитию малого и среднего предпринимательства»</a:t>
            </a:r>
            <a:br>
              <a:rPr lang="ru-RU" dirty="0"/>
            </a:br>
            <a:endParaRPr lang="ru-RU" dirty="0"/>
          </a:p>
        </p:txBody>
      </p:sp>
      <p:grpSp>
        <p:nvGrpSpPr>
          <p:cNvPr id="76" name="Группа 75"/>
          <p:cNvGrpSpPr/>
          <p:nvPr/>
        </p:nvGrpSpPr>
        <p:grpSpPr>
          <a:xfrm>
            <a:off x="300243" y="3769511"/>
            <a:ext cx="1709204" cy="3305476"/>
            <a:chOff x="565392" y="2321763"/>
            <a:chExt cx="1709204" cy="3048652"/>
          </a:xfrm>
        </p:grpSpPr>
        <p:sp>
          <p:nvSpPr>
            <p:cNvPr id="77" name="Скругленный прямоугольник 76"/>
            <p:cNvSpPr/>
            <p:nvPr/>
          </p:nvSpPr>
          <p:spPr>
            <a:xfrm>
              <a:off x="705965" y="2321763"/>
              <a:ext cx="1393135" cy="3048652"/>
            </a:xfrm>
            <a:prstGeom prst="roundRect">
              <a:avLst>
                <a:gd name="adj" fmla="val 4144"/>
              </a:avLst>
            </a:prstGeom>
            <a:solidFill>
              <a:srgbClr val="1F4E79"/>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80" name="Прямоугольник 79"/>
            <p:cNvSpPr/>
            <p:nvPr/>
          </p:nvSpPr>
          <p:spPr>
            <a:xfrm>
              <a:off x="565392" y="4236461"/>
              <a:ext cx="1709204" cy="613081"/>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Ключевые факты</a:t>
              </a:r>
              <a:endParaRPr lang="ru-RU" sz="1800" b="1" kern="0" dirty="0">
                <a:solidFill>
                  <a:schemeClr val="bg1"/>
                </a:solidFill>
                <a:latin typeface="+mj-lt"/>
                <a:cs typeface="+mn-cs"/>
              </a:endParaRPr>
            </a:p>
          </p:txBody>
        </p:sp>
      </p:grpSp>
      <p:grpSp>
        <p:nvGrpSpPr>
          <p:cNvPr id="84" name="Группа 83"/>
          <p:cNvGrpSpPr/>
          <p:nvPr/>
        </p:nvGrpSpPr>
        <p:grpSpPr>
          <a:xfrm>
            <a:off x="382224" y="1931708"/>
            <a:ext cx="5686205" cy="1529607"/>
            <a:chOff x="-1968069" y="4732020"/>
            <a:chExt cx="6946014" cy="1529607"/>
          </a:xfrm>
        </p:grpSpPr>
        <p:sp>
          <p:nvSpPr>
            <p:cNvPr id="85" name="Прямоугольник 84"/>
            <p:cNvSpPr/>
            <p:nvPr/>
          </p:nvSpPr>
          <p:spPr>
            <a:xfrm>
              <a:off x="-93948" y="4732020"/>
              <a:ext cx="5071893" cy="1123641"/>
            </a:xfrm>
            <a:prstGeom prst="rect">
              <a:avLst/>
            </a:prstGeom>
          </p:spPr>
          <p:txBody>
            <a:bodyPr wrap="square" lIns="72000" tIns="0" rIns="36000" bIns="0" anchor="ctr">
              <a:noAutofit/>
            </a:bodyPr>
            <a:lstStyle/>
            <a:p>
              <a:pPr defTabSz="957263">
                <a:lnSpc>
                  <a:spcPct val="106000"/>
                </a:lnSpc>
                <a:spcBef>
                  <a:spcPts val="1800"/>
                </a:spcBef>
              </a:pPr>
              <a:r>
                <a:rPr lang="ru-RU" sz="1600" dirty="0" smtClean="0">
                  <a:latin typeface="+mj-lt"/>
                  <a:cs typeface="+mn-cs"/>
                </a:rPr>
                <a:t>Корпорация </a:t>
              </a:r>
              <a:r>
                <a:rPr lang="ru-RU" sz="1600" dirty="0">
                  <a:latin typeface="+mj-lt"/>
                  <a:cs typeface="+mn-cs"/>
                </a:rPr>
                <a:t>– институт развития в сфере малого и среднего </a:t>
              </a:r>
              <a:r>
                <a:rPr lang="ru-RU" sz="1600" dirty="0" smtClean="0">
                  <a:latin typeface="+mj-lt"/>
                  <a:cs typeface="+mn-cs"/>
                </a:rPr>
                <a:t>предпринимательства</a:t>
              </a:r>
              <a:endParaRPr lang="ru-RU" sz="1600" dirty="0">
                <a:latin typeface="+mj-lt"/>
                <a:cs typeface="+mn-cs"/>
              </a:endParaRPr>
            </a:p>
          </p:txBody>
        </p:sp>
        <p:sp>
          <p:nvSpPr>
            <p:cNvPr id="86" name="Скругленный прямоугольник 85"/>
            <p:cNvSpPr/>
            <p:nvPr/>
          </p:nvSpPr>
          <p:spPr>
            <a:xfrm>
              <a:off x="-1878642" y="4805024"/>
              <a:ext cx="1695269" cy="1456603"/>
            </a:xfrm>
            <a:prstGeom prst="roundRect">
              <a:avLst>
                <a:gd name="adj" fmla="val 4144"/>
              </a:avLst>
            </a:prstGeom>
            <a:solidFill>
              <a:srgbClr val="0070C0"/>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87" name="Прямоугольник 86"/>
            <p:cNvSpPr/>
            <p:nvPr/>
          </p:nvSpPr>
          <p:spPr>
            <a:xfrm>
              <a:off x="-1968069" y="5836334"/>
              <a:ext cx="1709204" cy="351189"/>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Миссия</a:t>
              </a:r>
              <a:endParaRPr lang="ru-RU" sz="1800" b="1" kern="0" dirty="0">
                <a:solidFill>
                  <a:schemeClr val="bg1"/>
                </a:solidFill>
                <a:latin typeface="+mj-lt"/>
                <a:cs typeface="+mn-cs"/>
              </a:endParaRPr>
            </a:p>
          </p:txBody>
        </p:sp>
        <p:pic>
          <p:nvPicPr>
            <p:cNvPr id="88" name="Picture 10" descr="C:\Users\jsauvageau\Desktop\4.png"/>
            <p:cNvPicPr>
              <a:picLocks noChangeAspect="1" noChangeArrowheads="1"/>
            </p:cNvPicPr>
            <p:nvPr/>
          </p:nvPicPr>
          <p:blipFill>
            <a:blip r:embed="rId6" cstate="print">
              <a:biLevel thresh="25000"/>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412385" y="5102956"/>
              <a:ext cx="762754" cy="76275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0" name="Group 632"/>
          <p:cNvGrpSpPr/>
          <p:nvPr/>
        </p:nvGrpSpPr>
        <p:grpSpPr>
          <a:xfrm>
            <a:off x="662490" y="4462203"/>
            <a:ext cx="933696" cy="1231619"/>
            <a:chOff x="10260013" y="4238625"/>
            <a:chExt cx="482600" cy="636588"/>
          </a:xfrm>
          <a:solidFill>
            <a:schemeClr val="bg1"/>
          </a:solidFill>
        </p:grpSpPr>
        <p:sp>
          <p:nvSpPr>
            <p:cNvPr id="91" name="Freeform 859"/>
            <p:cNvSpPr>
              <a:spLocks noEditPoints="1"/>
            </p:cNvSpPr>
            <p:nvPr/>
          </p:nvSpPr>
          <p:spPr bwMode="auto">
            <a:xfrm>
              <a:off x="10260013" y="4238625"/>
              <a:ext cx="482600" cy="636588"/>
            </a:xfrm>
            <a:custGeom>
              <a:avLst/>
              <a:gdLst>
                <a:gd name="T0" fmla="*/ 149 w 165"/>
                <a:gd name="T1" fmla="*/ 218 h 218"/>
                <a:gd name="T2" fmla="*/ 17 w 165"/>
                <a:gd name="T3" fmla="*/ 218 h 218"/>
                <a:gd name="T4" fmla="*/ 0 w 165"/>
                <a:gd name="T5" fmla="*/ 202 h 218"/>
                <a:gd name="T6" fmla="*/ 0 w 165"/>
                <a:gd name="T7" fmla="*/ 16 h 218"/>
                <a:gd name="T8" fmla="*/ 17 w 165"/>
                <a:gd name="T9" fmla="*/ 0 h 218"/>
                <a:gd name="T10" fmla="*/ 149 w 165"/>
                <a:gd name="T11" fmla="*/ 0 h 218"/>
                <a:gd name="T12" fmla="*/ 165 w 165"/>
                <a:gd name="T13" fmla="*/ 16 h 218"/>
                <a:gd name="T14" fmla="*/ 165 w 165"/>
                <a:gd name="T15" fmla="*/ 202 h 218"/>
                <a:gd name="T16" fmla="*/ 149 w 165"/>
                <a:gd name="T17" fmla="*/ 218 h 218"/>
                <a:gd name="T18" fmla="*/ 17 w 165"/>
                <a:gd name="T19" fmla="*/ 12 h 218"/>
                <a:gd name="T20" fmla="*/ 12 w 165"/>
                <a:gd name="T21" fmla="*/ 16 h 218"/>
                <a:gd name="T22" fmla="*/ 12 w 165"/>
                <a:gd name="T23" fmla="*/ 202 h 218"/>
                <a:gd name="T24" fmla="*/ 17 w 165"/>
                <a:gd name="T25" fmla="*/ 206 h 218"/>
                <a:gd name="T26" fmla="*/ 149 w 165"/>
                <a:gd name="T27" fmla="*/ 206 h 218"/>
                <a:gd name="T28" fmla="*/ 153 w 165"/>
                <a:gd name="T29" fmla="*/ 202 h 218"/>
                <a:gd name="T30" fmla="*/ 153 w 165"/>
                <a:gd name="T31" fmla="*/ 16 h 218"/>
                <a:gd name="T32" fmla="*/ 149 w 165"/>
                <a:gd name="T33" fmla="*/ 12 h 218"/>
                <a:gd name="T34" fmla="*/ 17 w 165"/>
                <a:gd name="T35" fmla="*/ 12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218">
                  <a:moveTo>
                    <a:pt x="149" y="218"/>
                  </a:moveTo>
                  <a:cubicBezTo>
                    <a:pt x="17" y="218"/>
                    <a:pt x="17" y="218"/>
                    <a:pt x="17" y="218"/>
                  </a:cubicBezTo>
                  <a:cubicBezTo>
                    <a:pt x="8" y="218"/>
                    <a:pt x="0" y="211"/>
                    <a:pt x="0" y="202"/>
                  </a:cubicBezTo>
                  <a:cubicBezTo>
                    <a:pt x="0" y="16"/>
                    <a:pt x="0" y="16"/>
                    <a:pt x="0" y="16"/>
                  </a:cubicBezTo>
                  <a:cubicBezTo>
                    <a:pt x="0" y="7"/>
                    <a:pt x="8" y="0"/>
                    <a:pt x="17" y="0"/>
                  </a:cubicBezTo>
                  <a:cubicBezTo>
                    <a:pt x="149" y="0"/>
                    <a:pt x="149" y="0"/>
                    <a:pt x="149" y="0"/>
                  </a:cubicBezTo>
                  <a:cubicBezTo>
                    <a:pt x="158" y="0"/>
                    <a:pt x="165" y="7"/>
                    <a:pt x="165" y="16"/>
                  </a:cubicBezTo>
                  <a:cubicBezTo>
                    <a:pt x="165" y="202"/>
                    <a:pt x="165" y="202"/>
                    <a:pt x="165" y="202"/>
                  </a:cubicBezTo>
                  <a:cubicBezTo>
                    <a:pt x="165" y="211"/>
                    <a:pt x="158" y="218"/>
                    <a:pt x="149" y="218"/>
                  </a:cubicBezTo>
                  <a:close/>
                  <a:moveTo>
                    <a:pt x="17" y="12"/>
                  </a:moveTo>
                  <a:cubicBezTo>
                    <a:pt x="14" y="12"/>
                    <a:pt x="12" y="14"/>
                    <a:pt x="12" y="16"/>
                  </a:cubicBezTo>
                  <a:cubicBezTo>
                    <a:pt x="12" y="202"/>
                    <a:pt x="12" y="202"/>
                    <a:pt x="12" y="202"/>
                  </a:cubicBezTo>
                  <a:cubicBezTo>
                    <a:pt x="12" y="204"/>
                    <a:pt x="14" y="206"/>
                    <a:pt x="17" y="206"/>
                  </a:cubicBezTo>
                  <a:cubicBezTo>
                    <a:pt x="149" y="206"/>
                    <a:pt x="149" y="206"/>
                    <a:pt x="149" y="206"/>
                  </a:cubicBezTo>
                  <a:cubicBezTo>
                    <a:pt x="151" y="206"/>
                    <a:pt x="153" y="204"/>
                    <a:pt x="153" y="202"/>
                  </a:cubicBezTo>
                  <a:cubicBezTo>
                    <a:pt x="153" y="16"/>
                    <a:pt x="153" y="16"/>
                    <a:pt x="153" y="16"/>
                  </a:cubicBezTo>
                  <a:cubicBezTo>
                    <a:pt x="153" y="14"/>
                    <a:pt x="151" y="12"/>
                    <a:pt x="149" y="12"/>
                  </a:cubicBezTo>
                  <a:lnTo>
                    <a:pt x="17"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2" name="Freeform 860"/>
            <p:cNvSpPr>
              <a:spLocks/>
            </p:cNvSpPr>
            <p:nvPr/>
          </p:nvSpPr>
          <p:spPr bwMode="auto">
            <a:xfrm>
              <a:off x="10344150" y="45196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3" name="Freeform 861"/>
            <p:cNvSpPr>
              <a:spLocks/>
            </p:cNvSpPr>
            <p:nvPr/>
          </p:nvSpPr>
          <p:spPr bwMode="auto">
            <a:xfrm>
              <a:off x="10344150" y="4451350"/>
              <a:ext cx="312738" cy="36513"/>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4" name="Freeform 862"/>
            <p:cNvSpPr>
              <a:spLocks/>
            </p:cNvSpPr>
            <p:nvPr/>
          </p:nvSpPr>
          <p:spPr bwMode="auto">
            <a:xfrm>
              <a:off x="10344150" y="4384675"/>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5" name="Freeform 863"/>
            <p:cNvSpPr>
              <a:spLocks/>
            </p:cNvSpPr>
            <p:nvPr/>
          </p:nvSpPr>
          <p:spPr bwMode="auto">
            <a:xfrm>
              <a:off x="10344150" y="45831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6" name="Freeform 864"/>
            <p:cNvSpPr>
              <a:spLocks/>
            </p:cNvSpPr>
            <p:nvPr/>
          </p:nvSpPr>
          <p:spPr bwMode="auto">
            <a:xfrm>
              <a:off x="10344150" y="4651375"/>
              <a:ext cx="176213" cy="34925"/>
            </a:xfrm>
            <a:custGeom>
              <a:avLst/>
              <a:gdLst>
                <a:gd name="T0" fmla="*/ 54 w 60"/>
                <a:gd name="T1" fmla="*/ 12 h 12"/>
                <a:gd name="T2" fmla="*/ 6 w 60"/>
                <a:gd name="T3" fmla="*/ 12 h 12"/>
                <a:gd name="T4" fmla="*/ 0 w 60"/>
                <a:gd name="T5" fmla="*/ 6 h 12"/>
                <a:gd name="T6" fmla="*/ 6 w 60"/>
                <a:gd name="T7" fmla="*/ 0 h 12"/>
                <a:gd name="T8" fmla="*/ 54 w 60"/>
                <a:gd name="T9" fmla="*/ 0 h 12"/>
                <a:gd name="T10" fmla="*/ 60 w 60"/>
                <a:gd name="T11" fmla="*/ 6 h 12"/>
                <a:gd name="T12" fmla="*/ 54 w 6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0" h="12">
                  <a:moveTo>
                    <a:pt x="54" y="12"/>
                  </a:moveTo>
                  <a:cubicBezTo>
                    <a:pt x="6" y="12"/>
                    <a:pt x="6" y="12"/>
                    <a:pt x="6" y="12"/>
                  </a:cubicBezTo>
                  <a:cubicBezTo>
                    <a:pt x="3" y="12"/>
                    <a:pt x="0" y="10"/>
                    <a:pt x="0" y="6"/>
                  </a:cubicBezTo>
                  <a:cubicBezTo>
                    <a:pt x="0" y="3"/>
                    <a:pt x="3" y="0"/>
                    <a:pt x="6" y="0"/>
                  </a:cubicBezTo>
                  <a:cubicBezTo>
                    <a:pt x="54" y="0"/>
                    <a:pt x="54" y="0"/>
                    <a:pt x="54" y="0"/>
                  </a:cubicBezTo>
                  <a:cubicBezTo>
                    <a:pt x="57" y="0"/>
                    <a:pt x="60" y="3"/>
                    <a:pt x="60" y="6"/>
                  </a:cubicBezTo>
                  <a:cubicBezTo>
                    <a:pt x="60" y="10"/>
                    <a:pt x="57" y="12"/>
                    <a:pt x="5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sp>
        <p:nvSpPr>
          <p:cNvPr id="14" name="Прямоугольник 13"/>
          <p:cNvSpPr/>
          <p:nvPr/>
        </p:nvSpPr>
        <p:spPr>
          <a:xfrm>
            <a:off x="1973717" y="3748813"/>
            <a:ext cx="4502126" cy="3317575"/>
          </a:xfrm>
          <a:prstGeom prst="rect">
            <a:avLst/>
          </a:prstGeom>
        </p:spPr>
        <p:txBody>
          <a:bodyPr wrap="square">
            <a:spAutoFit/>
          </a:bodyPr>
          <a:lstStyle/>
          <a:p>
            <a:pPr defTabSz="957263">
              <a:lnSpc>
                <a:spcPct val="106000"/>
              </a:lnSpc>
              <a:spcBef>
                <a:spcPts val="2400"/>
              </a:spcBef>
            </a:pPr>
            <a:r>
              <a:rPr lang="ru-RU" sz="1600" dirty="0"/>
              <a:t>Осуществляет деятельность в соответствии с Федеральным законом от 24.07.07 </a:t>
            </a:r>
            <a:r>
              <a:rPr lang="ru-RU" sz="1600" dirty="0" smtClean="0"/>
              <a:t>             №</a:t>
            </a:r>
            <a:r>
              <a:rPr lang="ru-RU" sz="1600" dirty="0"/>
              <a:t>209-ФЗ «О развитии малого и среднего предпринимательства в Российской Федерации»</a:t>
            </a:r>
          </a:p>
          <a:p>
            <a:pPr defTabSz="957263">
              <a:lnSpc>
                <a:spcPct val="106000"/>
              </a:lnSpc>
              <a:spcBef>
                <a:spcPts val="2400"/>
              </a:spcBef>
            </a:pPr>
            <a:r>
              <a:rPr lang="ru-RU" sz="1600" dirty="0"/>
              <a:t>Акционерами Корпорации являются Российская Федерация </a:t>
            </a:r>
            <a:r>
              <a:rPr lang="ru-RU" sz="1600" dirty="0" smtClean="0"/>
              <a:t>и </a:t>
            </a:r>
            <a:r>
              <a:rPr lang="ru-RU" sz="1600" dirty="0"/>
              <a:t>государственная корпорация </a:t>
            </a:r>
            <a:r>
              <a:rPr lang="ru-RU" sz="1600" dirty="0" smtClean="0"/>
              <a:t>Внешэкономбанк</a:t>
            </a:r>
            <a:endParaRPr lang="ru-RU" sz="1600" dirty="0"/>
          </a:p>
          <a:p>
            <a:pPr defTabSz="957263">
              <a:lnSpc>
                <a:spcPct val="106000"/>
              </a:lnSpc>
              <a:spcBef>
                <a:spcPts val="2400"/>
              </a:spcBef>
            </a:pPr>
            <a:r>
              <a:rPr lang="ru-RU" sz="1600" dirty="0" smtClean="0"/>
              <a:t>АО </a:t>
            </a:r>
            <a:r>
              <a:rPr lang="ru-RU" sz="1600" dirty="0"/>
              <a:t>«МСП Банк</a:t>
            </a:r>
            <a:r>
              <a:rPr lang="ru-RU" sz="1600" dirty="0" smtClean="0"/>
              <a:t>» </a:t>
            </a:r>
            <a:r>
              <a:rPr lang="ru-RU" sz="1600" dirty="0"/>
              <a:t>является дочерним обществом Корпорации   </a:t>
            </a:r>
          </a:p>
        </p:txBody>
      </p:sp>
      <p:sp>
        <p:nvSpPr>
          <p:cNvPr id="97" name="Текст 2"/>
          <p:cNvSpPr txBox="1">
            <a:spLocks/>
          </p:cNvSpPr>
          <p:nvPr/>
        </p:nvSpPr>
        <p:spPr>
          <a:xfrm>
            <a:off x="618733" y="95716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О Корпорации</a:t>
            </a:r>
            <a:endParaRPr lang="ru-RU" b="1" kern="0" dirty="0"/>
          </a:p>
        </p:txBody>
      </p:sp>
    </p:spTree>
    <p:extLst>
      <p:ext uri="{BB962C8B-B14F-4D97-AF65-F5344CB8AC3E}">
        <p14:creationId xmlns:p14="http://schemas.microsoft.com/office/powerpoint/2010/main" val="2743165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единительная линия 2"/>
          <p:cNvCxnSpPr/>
          <p:nvPr/>
        </p:nvCxnSpPr>
        <p:spPr>
          <a:xfrm>
            <a:off x="363538" y="3353461"/>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8" name="Группа 57"/>
          <p:cNvGrpSpPr/>
          <p:nvPr/>
        </p:nvGrpSpPr>
        <p:grpSpPr>
          <a:xfrm>
            <a:off x="339684" y="6685219"/>
            <a:ext cx="2360923" cy="715982"/>
            <a:chOff x="370506" y="3957296"/>
            <a:chExt cx="2391745" cy="715982"/>
          </a:xfrm>
        </p:grpSpPr>
        <p:sp>
          <p:nvSpPr>
            <p:cNvPr id="34" name="Скругленный прямоугольник 33"/>
            <p:cNvSpPr/>
            <p:nvPr/>
          </p:nvSpPr>
          <p:spPr>
            <a:xfrm>
              <a:off x="370506" y="3957296"/>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Параметры финансирования</a:t>
              </a:r>
              <a:endParaRPr lang="ru-RU" sz="1200" b="1" kern="0" dirty="0">
                <a:latin typeface="+mj-lt"/>
              </a:endParaRPr>
            </a:p>
          </p:txBody>
        </p:sp>
        <p:grpSp>
          <p:nvGrpSpPr>
            <p:cNvPr id="42" name="Группа 41"/>
            <p:cNvGrpSpPr/>
            <p:nvPr/>
          </p:nvGrpSpPr>
          <p:grpSpPr>
            <a:xfrm>
              <a:off x="523994" y="3995396"/>
              <a:ext cx="499365" cy="563436"/>
              <a:chOff x="504944" y="4355696"/>
              <a:chExt cx="499365" cy="563436"/>
            </a:xfrm>
          </p:grpSpPr>
          <p:pic>
            <p:nvPicPr>
              <p:cNvPr id="43" name="Рисунок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44" name="Group 629"/>
              <p:cNvGrpSpPr/>
              <p:nvPr/>
            </p:nvGrpSpPr>
            <p:grpSpPr>
              <a:xfrm>
                <a:off x="657808" y="4451532"/>
                <a:ext cx="346501" cy="467600"/>
                <a:chOff x="8731241" y="4262438"/>
                <a:chExt cx="458788" cy="619125"/>
              </a:xfrm>
              <a:solidFill>
                <a:schemeClr val="tx1"/>
              </a:solidFill>
            </p:grpSpPr>
            <p:sp>
              <p:nvSpPr>
                <p:cNvPr id="46"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grpSp>
      </p:grpSp>
      <p:pic>
        <p:nvPicPr>
          <p:cNvPr id="48" name="Изображение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6201" y="2821061"/>
            <a:ext cx="1043824" cy="290141"/>
          </a:xfrm>
          <a:prstGeom prst="rect">
            <a:avLst/>
          </a:prstGeom>
        </p:spPr>
      </p:pic>
      <p:pic>
        <p:nvPicPr>
          <p:cNvPr id="50" name="Рисунок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24325" y="2700477"/>
            <a:ext cx="2018506" cy="409727"/>
          </a:xfrm>
          <a:prstGeom prst="rect">
            <a:avLst/>
          </a:prstGeom>
        </p:spPr>
      </p:pic>
      <p:graphicFrame>
        <p:nvGraphicFramePr>
          <p:cNvPr id="53" name="Таблица 52"/>
          <p:cNvGraphicFramePr>
            <a:graphicFrameLocks noGrp="1"/>
          </p:cNvGraphicFramePr>
          <p:nvPr>
            <p:extLst/>
          </p:nvPr>
        </p:nvGraphicFramePr>
        <p:xfrm>
          <a:off x="2762251" y="3530080"/>
          <a:ext cx="9492452" cy="4968240"/>
        </p:xfrm>
        <a:graphic>
          <a:graphicData uri="http://schemas.openxmlformats.org/drawingml/2006/table">
            <a:tbl>
              <a:tblPr firstRow="1" bandRow="1">
                <a:tableStyleId>{5C22544A-7EE6-4342-B048-85BDC9FD1C3A}</a:tableStyleId>
              </a:tblPr>
              <a:tblGrid>
                <a:gridCol w="2373113">
                  <a:extLst>
                    <a:ext uri="{9D8B030D-6E8A-4147-A177-3AD203B41FA5}">
                      <a16:colId xmlns:a16="http://schemas.microsoft.com/office/drawing/2014/main" val="2756428174"/>
                    </a:ext>
                  </a:extLst>
                </a:gridCol>
                <a:gridCol w="2373113">
                  <a:extLst>
                    <a:ext uri="{9D8B030D-6E8A-4147-A177-3AD203B41FA5}">
                      <a16:colId xmlns:a16="http://schemas.microsoft.com/office/drawing/2014/main" val="83167896"/>
                    </a:ext>
                  </a:extLst>
                </a:gridCol>
                <a:gridCol w="2373113">
                  <a:extLst>
                    <a:ext uri="{9D8B030D-6E8A-4147-A177-3AD203B41FA5}">
                      <a16:colId xmlns:a16="http://schemas.microsoft.com/office/drawing/2014/main" val="852599335"/>
                    </a:ext>
                  </a:extLst>
                </a:gridCol>
                <a:gridCol w="2373113">
                  <a:extLst>
                    <a:ext uri="{9D8B030D-6E8A-4147-A177-3AD203B41FA5}">
                      <a16:colId xmlns:a16="http://schemas.microsoft.com/office/drawing/2014/main" val="3764770974"/>
                    </a:ext>
                  </a:extLst>
                </a:gridCol>
              </a:tblGrid>
              <a:tr h="576000">
                <a:tc>
                  <a:txBody>
                    <a:bodyPr/>
                    <a:lstStyle/>
                    <a:p>
                      <a:pPr marL="0" indent="0">
                        <a:buFont typeface="Arial" panose="020B0604020202020204" pitchFamily="34" charset="0"/>
                        <a:buNone/>
                      </a:pPr>
                      <a:r>
                        <a:rPr lang="ru-RU" sz="1100" b="1" dirty="0" smtClean="0">
                          <a:solidFill>
                            <a:schemeClr val="tx1"/>
                          </a:solidFill>
                        </a:rPr>
                        <a:t>Кредитное финансирование</a:t>
                      </a:r>
                      <a:r>
                        <a:rPr lang="ru-RU" sz="1100" b="1" baseline="0" dirty="0" smtClean="0">
                          <a:solidFill>
                            <a:schemeClr val="tx1"/>
                          </a:solidFill>
                        </a:rPr>
                        <a:t> субъектов МСП</a:t>
                      </a:r>
                      <a:endParaRPr lang="ru-RU" sz="1100" b="1" dirty="0">
                        <a:solidFill>
                          <a:schemeClr val="tx1"/>
                        </a:solidFill>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100" b="1" dirty="0" smtClean="0">
                          <a:solidFill>
                            <a:schemeClr val="tx1"/>
                          </a:solidFill>
                        </a:rPr>
                        <a:t>Осуществление кредитно-гарантийной поддержки </a:t>
                      </a:r>
                      <a:r>
                        <a:rPr lang="ru-RU" sz="1100" b="1" baseline="0" dirty="0" smtClean="0">
                          <a:solidFill>
                            <a:schemeClr val="tx1"/>
                          </a:solidFill>
                        </a:rPr>
                        <a:t>субъектов МСП</a:t>
                      </a:r>
                      <a:endParaRPr lang="ru-RU" sz="1100" b="1" dirty="0">
                        <a:solidFill>
                          <a:schemeClr val="tx1"/>
                        </a:solidFill>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100" b="1" dirty="0" smtClean="0">
                          <a:solidFill>
                            <a:schemeClr val="tx1"/>
                          </a:solidFill>
                        </a:rPr>
                        <a:t>Вхождение в капитал субъектов МСП/ мезонинное</a:t>
                      </a:r>
                      <a:r>
                        <a:rPr lang="ru-RU" sz="1100" b="1" baseline="0" dirty="0" smtClean="0">
                          <a:solidFill>
                            <a:schemeClr val="tx1"/>
                          </a:solidFill>
                        </a:rPr>
                        <a:t> финансирование</a:t>
                      </a:r>
                      <a:endParaRPr lang="ru-RU" sz="1100" b="1" dirty="0" smtClean="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100" b="1" dirty="0" smtClean="0">
                          <a:solidFill>
                            <a:schemeClr val="tx1"/>
                          </a:solidFill>
                        </a:rPr>
                        <a:t>Сопровождение и поддержка</a:t>
                      </a:r>
                      <a:r>
                        <a:rPr lang="ru-RU" sz="1100" b="1" baseline="0" dirty="0" smtClean="0">
                          <a:solidFill>
                            <a:schemeClr val="tx1"/>
                          </a:solidFill>
                        </a:rPr>
                        <a:t> субъектов МСП с экспортным потенциалом</a:t>
                      </a:r>
                      <a:endParaRPr lang="ru-RU" sz="1100" b="1" dirty="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val="3060242786"/>
                  </a:ext>
                </a:extLst>
              </a:tr>
              <a:tr h="2119256">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Основной фокус при отборе проектов- </a:t>
                      </a:r>
                      <a:r>
                        <a:rPr lang="ru-RU" sz="1100" b="0" dirty="0" err="1" smtClean="0">
                          <a:solidFill>
                            <a:schemeClr val="tx1"/>
                          </a:solidFill>
                        </a:rPr>
                        <a:t>импортозамещение</a:t>
                      </a:r>
                      <a:r>
                        <a:rPr lang="ru-RU" sz="1100" b="0" dirty="0" smtClean="0">
                          <a:solidFill>
                            <a:schemeClr val="tx1"/>
                          </a:solidFill>
                        </a:rPr>
                        <a:t>, высокотехнологичные компании. </a:t>
                      </a:r>
                    </a:p>
                    <a:p>
                      <a:pPr marL="171450" indent="-171450">
                        <a:buFont typeface="Arial" panose="020B0604020202020204" pitchFamily="34" charset="0"/>
                        <a:buChar char="•"/>
                      </a:pPr>
                      <a:r>
                        <a:rPr lang="ru-RU" sz="1100" b="0" dirty="0" smtClean="0">
                          <a:solidFill>
                            <a:schemeClr val="tx1"/>
                          </a:solidFill>
                        </a:rPr>
                        <a:t>50% - </a:t>
                      </a:r>
                      <a:r>
                        <a:rPr lang="ru-RU" sz="1100" b="0" dirty="0" err="1" smtClean="0">
                          <a:solidFill>
                            <a:schemeClr val="tx1"/>
                          </a:solidFill>
                        </a:rPr>
                        <a:t>софинансирование</a:t>
                      </a:r>
                      <a:r>
                        <a:rPr lang="ru-RU" sz="1100" b="0" dirty="0" smtClean="0">
                          <a:solidFill>
                            <a:schemeClr val="tx1"/>
                          </a:solidFill>
                        </a:rPr>
                        <a:t> от заемщика (включая банковские кредиты)</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Не менее 15% средств предоставляет акционер</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Обеспечение: гарантия, залог, поручительство. </a:t>
                      </a:r>
                    </a:p>
                    <a:p>
                      <a:pPr marL="171450" indent="-171450">
                        <a:buFont typeface="Arial" panose="020B0604020202020204" pitchFamily="34" charset="0"/>
                        <a:buChar char="•"/>
                      </a:pPr>
                      <a:endParaRPr lang="ru-RU" sz="1100" b="0" dirty="0">
                        <a:solidFill>
                          <a:schemeClr val="tx1"/>
                        </a:solidFill>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Соответствие требованиям ст.4 Федерального закона № 209-ФЗ</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Регистрация бизнеса на территории Российской Федерации</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Отсутствие отрицательной кредитной истории и отсутствие просроченной</a:t>
                      </a:r>
                      <a:r>
                        <a:rPr lang="ru-RU" sz="1100" b="0" baseline="0" dirty="0" smtClean="0">
                          <a:solidFill>
                            <a:schemeClr val="tx1"/>
                          </a:solidFill>
                        </a:rPr>
                        <a:t> задолженности</a:t>
                      </a:r>
                      <a:r>
                        <a:rPr lang="en-US" sz="1100" b="0" baseline="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endParaRPr lang="ru-RU" sz="1100" b="0" dirty="0">
                        <a:solidFill>
                          <a:schemeClr val="tx1"/>
                        </a:solidFill>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Программа</a:t>
                      </a:r>
                      <a:r>
                        <a:rPr lang="ru-RU" sz="1100" b="0" baseline="0" dirty="0" smtClean="0">
                          <a:solidFill>
                            <a:schemeClr val="tx1"/>
                          </a:solidFill>
                        </a:rPr>
                        <a:t> «Инвестиционный лифт»</a:t>
                      </a:r>
                      <a:r>
                        <a:rPr lang="en-US" sz="1100" b="0" baseline="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err="1" smtClean="0">
                          <a:solidFill>
                            <a:schemeClr val="tx1"/>
                          </a:solidFill>
                        </a:rPr>
                        <a:t>Несырьевой</a:t>
                      </a:r>
                      <a:r>
                        <a:rPr lang="ru-RU" sz="1100" b="0" dirty="0" smtClean="0">
                          <a:solidFill>
                            <a:schemeClr val="tx1"/>
                          </a:solidFill>
                        </a:rPr>
                        <a:t> сектор</a:t>
                      </a:r>
                      <a:r>
                        <a:rPr lang="ru-RU" sz="1100" b="0" baseline="0" dirty="0" smtClean="0">
                          <a:solidFill>
                            <a:schemeClr val="tx1"/>
                          </a:solidFill>
                        </a:rPr>
                        <a:t> экономики</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r>
                        <a:rPr lang="ru-RU" sz="1100" b="0" baseline="0" dirty="0" smtClean="0">
                          <a:solidFill>
                            <a:schemeClr val="tx1"/>
                          </a:solidFill>
                        </a:rPr>
                        <a:t>Наличие экспортной выручки</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r>
                        <a:rPr lang="ru-RU" sz="1100" b="0" baseline="0" dirty="0" smtClean="0">
                          <a:solidFill>
                            <a:schemeClr val="tx1"/>
                          </a:solidFill>
                        </a:rPr>
                        <a:t>Выручка компании от 0,5 до </a:t>
                      </a:r>
                      <a:r>
                        <a:rPr lang="en-US" sz="1100" b="0" baseline="0" dirty="0" smtClean="0">
                          <a:solidFill>
                            <a:schemeClr val="tx1"/>
                          </a:solidFill>
                        </a:rPr>
                        <a:t>5</a:t>
                      </a:r>
                      <a:r>
                        <a:rPr lang="ru-RU" sz="1100" b="0" baseline="0" dirty="0" smtClean="0">
                          <a:solidFill>
                            <a:schemeClr val="tx1"/>
                          </a:solidFill>
                        </a:rPr>
                        <a:t> млрд руб.</a:t>
                      </a:r>
                    </a:p>
                    <a:p>
                      <a:pPr marL="171450" indent="-171450">
                        <a:buFont typeface="Arial" panose="020B0604020202020204" pitchFamily="34" charset="0"/>
                        <a:buChar char="•"/>
                      </a:pPr>
                      <a:r>
                        <a:rPr lang="ru-RU" sz="1100" b="0" baseline="0" dirty="0" smtClean="0">
                          <a:solidFill>
                            <a:schemeClr val="tx1"/>
                          </a:solidFill>
                        </a:rPr>
                        <a:t>Резидент РФ</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Ведение</a:t>
                      </a:r>
                      <a:r>
                        <a:rPr lang="ru-RU" sz="1100" b="0" baseline="0" dirty="0" smtClean="0">
                          <a:solidFill>
                            <a:schemeClr val="tx1"/>
                          </a:solidFill>
                        </a:rPr>
                        <a:t> экспортной деятельности</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Поддержка только </a:t>
                      </a:r>
                      <a:r>
                        <a:rPr lang="ru-RU" sz="1100" b="0" dirty="0" err="1" smtClean="0">
                          <a:solidFill>
                            <a:schemeClr val="tx1"/>
                          </a:solidFill>
                        </a:rPr>
                        <a:t>несырьевого</a:t>
                      </a:r>
                      <a:r>
                        <a:rPr lang="ru-RU" sz="1100" b="0" dirty="0" smtClean="0">
                          <a:solidFill>
                            <a:schemeClr val="tx1"/>
                          </a:solidFill>
                        </a:rPr>
                        <a:t> сектора</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Объем сделки: нет минимального порога, в работе сделки – в среднем по 20-30 млн. руб.</a:t>
                      </a:r>
                      <a:endParaRPr lang="ru-RU" sz="1100" b="0" dirty="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val="1020540156"/>
                  </a:ext>
                </a:extLst>
              </a:tr>
              <a:tr h="1619626">
                <a:tc>
                  <a:txBody>
                    <a:bodyPr/>
                    <a:lstStyle/>
                    <a:p>
                      <a:pPr marL="171450" indent="-171450">
                        <a:buFont typeface="Arial" panose="020B0604020202020204" pitchFamily="34" charset="0"/>
                        <a:buChar char="•"/>
                      </a:pPr>
                      <a:r>
                        <a:rPr lang="ru-RU" sz="1100" b="0" dirty="0" smtClean="0">
                          <a:solidFill>
                            <a:schemeClr val="tx1"/>
                          </a:solidFill>
                        </a:rPr>
                        <a:t>Финансирование на проектной основе. </a:t>
                      </a:r>
                    </a:p>
                    <a:p>
                      <a:pPr marL="171450" indent="-171450">
                        <a:buFont typeface="Arial" panose="020B0604020202020204" pitchFamily="34" charset="0"/>
                        <a:buChar char="•"/>
                      </a:pPr>
                      <a:r>
                        <a:rPr lang="ru-RU" sz="1100" b="0" dirty="0" smtClean="0">
                          <a:solidFill>
                            <a:schemeClr val="tx1"/>
                          </a:solidFill>
                        </a:rPr>
                        <a:t>Стоимость финансирования: 5% годовых</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Срок кредита: 5 лет. </a:t>
                      </a:r>
                    </a:p>
                    <a:p>
                      <a:pPr marL="171450" indent="-171450">
                        <a:buFont typeface="Arial" panose="020B0604020202020204" pitchFamily="34" charset="0"/>
                        <a:buChar char="•"/>
                      </a:pPr>
                      <a:r>
                        <a:rPr lang="ru-RU" sz="1100" b="0" dirty="0" smtClean="0">
                          <a:solidFill>
                            <a:schemeClr val="tx1"/>
                          </a:solidFill>
                        </a:rPr>
                        <a:t>Объем финансирования: до 300 млн руб. на одну сделку.</a:t>
                      </a:r>
                    </a:p>
                    <a:p>
                      <a:pPr marL="171450" indent="-171450">
                        <a:buFont typeface="Arial" panose="020B0604020202020204" pitchFamily="34" charset="0"/>
                        <a:buChar char="•"/>
                      </a:pPr>
                      <a:endParaRPr lang="ru-RU" sz="1100" b="0" dirty="0">
                        <a:solidFill>
                          <a:schemeClr val="tx1"/>
                        </a:solidFill>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marR="0" lvl="1"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100" b="0" kern="1200" dirty="0" smtClean="0">
                          <a:solidFill>
                            <a:schemeClr val="tx1"/>
                          </a:solidFill>
                          <a:latin typeface="+mn-lt"/>
                          <a:ea typeface="+mn-ea"/>
                          <a:cs typeface="+mn-cs"/>
                        </a:rPr>
                        <a:t>Срок гарантии: до 15 лет</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100" b="0" kern="1200" dirty="0" smtClean="0">
                          <a:solidFill>
                            <a:schemeClr val="tx1"/>
                          </a:solidFill>
                          <a:latin typeface="+mn-lt"/>
                          <a:ea typeface="+mn-ea"/>
                          <a:cs typeface="+mn-cs"/>
                        </a:rPr>
                        <a:t>Вознаграждение за гарантию: 0,75% годовых от суммы гарантии за весь срок действия гарантии</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100" b="0" kern="1200" dirty="0" smtClean="0">
                          <a:solidFill>
                            <a:schemeClr val="tx1"/>
                          </a:solidFill>
                          <a:latin typeface="+mn-lt"/>
                          <a:ea typeface="+mn-ea"/>
                          <a:cs typeface="+mn-cs"/>
                        </a:rPr>
                        <a:t>Сумма гарантии: до 50% от суммы кредита, с возможным участием РГО до 70%</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100" b="0" kern="1200" dirty="0" smtClean="0">
                          <a:solidFill>
                            <a:schemeClr val="tx1"/>
                          </a:solidFill>
                          <a:latin typeface="+mn-lt"/>
                          <a:ea typeface="+mn-ea"/>
                          <a:cs typeface="+mn-cs"/>
                        </a:rPr>
                        <a:t>Программа кредитования 6,5% (9,6%-10,6%</a:t>
                      </a:r>
                      <a:r>
                        <a:rPr lang="ru-RU" sz="1100" b="0" kern="1200" baseline="0" dirty="0" smtClean="0">
                          <a:solidFill>
                            <a:schemeClr val="tx1"/>
                          </a:solidFill>
                          <a:latin typeface="+mn-lt"/>
                          <a:ea typeface="+mn-ea"/>
                          <a:cs typeface="+mn-cs"/>
                        </a:rPr>
                        <a:t> годовых, до 3 лет</a:t>
                      </a:r>
                      <a:r>
                        <a:rPr lang="ru-RU" sz="1100" b="0" kern="1200" dirty="0" smtClean="0">
                          <a:solidFill>
                            <a:schemeClr val="tx1"/>
                          </a:solidFill>
                          <a:latin typeface="+mn-lt"/>
                          <a:ea typeface="+mn-ea"/>
                          <a:cs typeface="+mn-cs"/>
                        </a:rPr>
                        <a:t>)</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marR="0"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100" b="0" dirty="0" smtClean="0">
                          <a:solidFill>
                            <a:schemeClr val="tx1"/>
                          </a:solidFill>
                        </a:rPr>
                        <a:t>Участие в акционерном</a:t>
                      </a:r>
                      <a:r>
                        <a:rPr lang="ru-RU" sz="1100" b="0" baseline="0" dirty="0" smtClean="0">
                          <a:solidFill>
                            <a:schemeClr val="tx1"/>
                          </a:solidFill>
                        </a:rPr>
                        <a:t> капитале до 50%</a:t>
                      </a:r>
                      <a:r>
                        <a:rPr lang="en-US" sz="1100" b="0" baseline="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Объем инвестирования: до 1 млрд руб. в один проект.</a:t>
                      </a:r>
                    </a:p>
                    <a:p>
                      <a:pPr marL="171450" indent="-171450">
                        <a:buFont typeface="Arial" panose="020B0604020202020204" pitchFamily="34" charset="0"/>
                        <a:buChar char="•"/>
                      </a:pPr>
                      <a:r>
                        <a:rPr lang="ru-RU" sz="1100" b="0" dirty="0" smtClean="0">
                          <a:solidFill>
                            <a:schemeClr val="tx1"/>
                          </a:solidFill>
                        </a:rPr>
                        <a:t>Внутренняя норма доходности превышает 13,5% в рублях</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Выход</a:t>
                      </a:r>
                      <a:r>
                        <a:rPr lang="ru-RU" sz="1100" b="0" baseline="0" dirty="0" smtClean="0">
                          <a:solidFill>
                            <a:schemeClr val="tx1"/>
                          </a:solidFill>
                        </a:rPr>
                        <a:t> РФПИ из инвестиции через 5-7 лет</a:t>
                      </a:r>
                      <a:r>
                        <a:rPr lang="en-US" sz="1100" b="0" baseline="0" dirty="0" smtClean="0">
                          <a:solidFill>
                            <a:schemeClr val="tx1"/>
                          </a:solidFill>
                        </a:rPr>
                        <a:t>.</a:t>
                      </a:r>
                      <a:endParaRPr lang="ru-RU" sz="1100" b="0" dirty="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lvl="1" indent="-171450" algn="l" defTabSz="1093357" rtl="0" eaLnBrk="1" latinLnBrk="0" hangingPunct="1">
                        <a:buFont typeface="Arial" panose="020B0604020202020204" pitchFamily="34" charset="0"/>
                        <a:buChar char="•"/>
                      </a:pPr>
                      <a:r>
                        <a:rPr lang="ru-RU" sz="1100" b="0" kern="1200" dirty="0" smtClean="0">
                          <a:solidFill>
                            <a:schemeClr val="tx1"/>
                          </a:solidFill>
                          <a:latin typeface="+mn-lt"/>
                          <a:ea typeface="+mn-ea"/>
                          <a:cs typeface="+mn-cs"/>
                        </a:rPr>
                        <a:t>6 страховых продуктов ЭКСАР</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latinLnBrk="0" hangingPunct="1">
                        <a:buFont typeface="Arial" panose="020B0604020202020204" pitchFamily="34" charset="0"/>
                        <a:buChar char="•"/>
                      </a:pPr>
                      <a:r>
                        <a:rPr lang="ru-RU" sz="1100" b="0" kern="1200" dirty="0" smtClean="0">
                          <a:solidFill>
                            <a:schemeClr val="tx1"/>
                          </a:solidFill>
                          <a:latin typeface="+mn-lt"/>
                          <a:ea typeface="+mn-ea"/>
                          <a:cs typeface="+mn-cs"/>
                        </a:rPr>
                        <a:t>7 кредитных продуктов </a:t>
                      </a:r>
                      <a:r>
                        <a:rPr lang="ru-RU" sz="1100" b="0" kern="1200" dirty="0" err="1" smtClean="0">
                          <a:solidFill>
                            <a:schemeClr val="tx1"/>
                          </a:solidFill>
                          <a:latin typeface="+mn-lt"/>
                          <a:ea typeface="+mn-ea"/>
                          <a:cs typeface="+mn-cs"/>
                        </a:rPr>
                        <a:t>Росэксимбанка</a:t>
                      </a:r>
                      <a:r>
                        <a:rPr lang="ru-RU" sz="1100" b="0" kern="1200" dirty="0" smtClean="0">
                          <a:solidFill>
                            <a:schemeClr val="tx1"/>
                          </a:solidFill>
                          <a:latin typeface="+mn-lt"/>
                          <a:ea typeface="+mn-ea"/>
                          <a:cs typeface="+mn-cs"/>
                        </a:rPr>
                        <a:t>: в </a:t>
                      </a:r>
                      <a:r>
                        <a:rPr lang="ru-RU" sz="1100" b="0" kern="1200" dirty="0" err="1" smtClean="0">
                          <a:solidFill>
                            <a:schemeClr val="tx1"/>
                          </a:solidFill>
                          <a:latin typeface="+mn-lt"/>
                          <a:ea typeface="+mn-ea"/>
                          <a:cs typeface="+mn-cs"/>
                        </a:rPr>
                        <a:t>ам.долл</a:t>
                      </a:r>
                      <a:r>
                        <a:rPr lang="ru-RU" sz="1100" b="0" kern="1200" dirty="0" smtClean="0">
                          <a:solidFill>
                            <a:schemeClr val="tx1"/>
                          </a:solidFill>
                          <a:latin typeface="+mn-lt"/>
                          <a:ea typeface="+mn-ea"/>
                          <a:cs typeface="+mn-cs"/>
                        </a:rPr>
                        <a:t>. – 2%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в евро – 1,5%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в рублях – 5,75%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для иностранных покупателей, 7,75%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для российских экспортеров</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val="67308875"/>
                  </a:ext>
                </a:extLst>
              </a:tr>
            </a:tbl>
          </a:graphicData>
        </a:graphic>
      </p:graphicFrame>
      <p:pic>
        <p:nvPicPr>
          <p:cNvPr id="61" name="Рисунок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27265" y="2604872"/>
            <a:ext cx="2001050" cy="618974"/>
          </a:xfrm>
          <a:prstGeom prst="rect">
            <a:avLst/>
          </a:prstGeom>
        </p:spPr>
      </p:pic>
      <p:grpSp>
        <p:nvGrpSpPr>
          <p:cNvPr id="74" name="Группа 73"/>
          <p:cNvGrpSpPr/>
          <p:nvPr/>
        </p:nvGrpSpPr>
        <p:grpSpPr>
          <a:xfrm>
            <a:off x="339684" y="5079478"/>
            <a:ext cx="2391745" cy="715982"/>
            <a:chOff x="308862" y="2881804"/>
            <a:chExt cx="2391745" cy="715982"/>
          </a:xfrm>
        </p:grpSpPr>
        <p:sp>
          <p:nvSpPr>
            <p:cNvPr id="4" name="Скругленный прямоугольник 3"/>
            <p:cNvSpPr/>
            <p:nvPr/>
          </p:nvSpPr>
          <p:spPr>
            <a:xfrm>
              <a:off x="308862" y="2881804"/>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Ключевые </a:t>
              </a:r>
              <a:br>
                <a:rPr lang="ru-RU" sz="1200" b="1" kern="0" dirty="0" smtClean="0">
                  <a:latin typeface="+mj-lt"/>
                </a:rPr>
              </a:br>
              <a:r>
                <a:rPr lang="ru-RU" sz="1200" b="1" kern="0" dirty="0" smtClean="0">
                  <a:latin typeface="+mj-lt"/>
                </a:rPr>
                <a:t>требования </a:t>
              </a:r>
              <a:br>
                <a:rPr lang="ru-RU" sz="1200" b="1" kern="0" dirty="0" smtClean="0">
                  <a:latin typeface="+mj-lt"/>
                </a:rPr>
              </a:br>
              <a:r>
                <a:rPr lang="ru-RU" sz="1200" b="1" kern="0" dirty="0" smtClean="0">
                  <a:latin typeface="+mj-lt"/>
                </a:rPr>
                <a:t>к проектам</a:t>
              </a:r>
              <a:endParaRPr lang="ru-RU" sz="1200" kern="0" dirty="0">
                <a:latin typeface="+mj-lt"/>
              </a:endParaRPr>
            </a:p>
          </p:txBody>
        </p:sp>
        <p:pic>
          <p:nvPicPr>
            <p:cNvPr id="62" name="Рисунок 6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2350" y="2978008"/>
              <a:ext cx="538349" cy="538349"/>
            </a:xfrm>
            <a:prstGeom prst="rect">
              <a:avLst/>
            </a:prstGeom>
          </p:spPr>
        </p:pic>
      </p:grpSp>
      <p:sp>
        <p:nvSpPr>
          <p:cNvPr id="65" name="Скругленный прямоугольник 64"/>
          <p:cNvSpPr/>
          <p:nvPr/>
        </p:nvSpPr>
        <p:spPr>
          <a:xfrm>
            <a:off x="339684" y="3548168"/>
            <a:ext cx="2360923"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Возможная роль участников</a:t>
            </a:r>
            <a:endParaRPr lang="ru-RU" sz="1200" kern="0" dirty="0">
              <a:latin typeface="+mj-lt"/>
            </a:endParaRPr>
          </a:p>
        </p:txBody>
      </p:sp>
      <p:grpSp>
        <p:nvGrpSpPr>
          <p:cNvPr id="71" name="Группа 70"/>
          <p:cNvGrpSpPr/>
          <p:nvPr/>
        </p:nvGrpSpPr>
        <p:grpSpPr>
          <a:xfrm>
            <a:off x="444061" y="3682431"/>
            <a:ext cx="556638" cy="490081"/>
            <a:chOff x="501679" y="2578082"/>
            <a:chExt cx="1342949" cy="1182373"/>
          </a:xfrm>
        </p:grpSpPr>
        <p:sp>
          <p:nvSpPr>
            <p:cNvPr id="67" name="Овал 66"/>
            <p:cNvSpPr/>
            <p:nvPr/>
          </p:nvSpPr>
          <p:spPr>
            <a:xfrm>
              <a:off x="794586" y="2805901"/>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8" name="Овал 67"/>
            <p:cNvSpPr/>
            <p:nvPr/>
          </p:nvSpPr>
          <p:spPr>
            <a:xfrm>
              <a:off x="1319939" y="3169718"/>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9" name="Овал 68"/>
            <p:cNvSpPr/>
            <p:nvPr/>
          </p:nvSpPr>
          <p:spPr>
            <a:xfrm>
              <a:off x="1373806" y="2578082"/>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70" name="Стрелка вниз 69"/>
            <p:cNvSpPr/>
            <p:nvPr/>
          </p:nvSpPr>
          <p:spPr>
            <a:xfrm rot="16200000">
              <a:off x="656132" y="3189478"/>
              <a:ext cx="416524" cy="725429"/>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p>
          </p:txBody>
        </p:sp>
      </p:grpSp>
      <p:sp>
        <p:nvSpPr>
          <p:cNvPr id="30" name="Заголовок 1"/>
          <p:cNvSpPr txBox="1">
            <a:spLocks/>
          </p:cNvSpPr>
          <p:nvPr/>
        </p:nvSpPr>
        <p:spPr bwMode="auto">
          <a:xfrm>
            <a:off x="4280896" y="359626"/>
            <a:ext cx="7132968" cy="698685"/>
          </a:xfrm>
          <a:prstGeom prst="rect">
            <a:avLst/>
          </a:prstGeom>
          <a:noFill/>
          <a:ln w="9525">
            <a:noFill/>
            <a:miter lim="800000"/>
            <a:headEnd/>
            <a:tailEnd/>
          </a:ln>
        </p:spPr>
        <p:txBody>
          <a:bodyPr vert="horz" wrap="square" lIns="91440" tIns="45720" rIns="91440" bIns="45720" rtlCol="0" anchor="ctr">
            <a:noAutofit/>
          </a:bodyPr>
          <a:lstStyle>
            <a:defPPr>
              <a:defRPr lang="en-US"/>
            </a:defPPr>
            <a:lvl1pPr defTabSz="1218602">
              <a:lnSpc>
                <a:spcPct val="100000"/>
              </a:lnSpc>
              <a:defRPr sz="2400" b="1">
                <a:solidFill>
                  <a:srgbClr val="1F4E79"/>
                </a:solidFill>
                <a:latin typeface="Arial Narrow" pitchFamily="34" charset="0"/>
                <a:cs typeface="+mn-cs"/>
              </a:defRPr>
            </a:lvl1pPr>
            <a:lvl2pPr defTabSz="1218602">
              <a:lnSpc>
                <a:spcPts val="4066"/>
              </a:lnSpc>
              <a:defRPr sz="2926" b="1"/>
            </a:lvl2pPr>
            <a:lvl3pPr defTabSz="1218602">
              <a:lnSpc>
                <a:spcPts val="4066"/>
              </a:lnSpc>
              <a:defRPr sz="2926" b="1"/>
            </a:lvl3pPr>
            <a:lvl4pPr defTabSz="1218602">
              <a:lnSpc>
                <a:spcPts val="4066"/>
              </a:lnSpc>
              <a:defRPr sz="2926" b="1"/>
            </a:lvl4pPr>
            <a:lvl5pPr defTabSz="1218602">
              <a:lnSpc>
                <a:spcPts val="4066"/>
              </a:lnSpc>
              <a:defRPr sz="2926" b="1"/>
            </a:lvl5pPr>
            <a:lvl6pPr marL="546662" defTabSz="1218602" fontAlgn="base">
              <a:lnSpc>
                <a:spcPts val="4066"/>
              </a:lnSpc>
              <a:spcBef>
                <a:spcPct val="0"/>
              </a:spcBef>
              <a:spcAft>
                <a:spcPct val="0"/>
              </a:spcAft>
              <a:defRPr sz="2926" b="1"/>
            </a:lvl6pPr>
            <a:lvl7pPr marL="1093324" defTabSz="1218602" fontAlgn="base">
              <a:lnSpc>
                <a:spcPts val="4066"/>
              </a:lnSpc>
              <a:spcBef>
                <a:spcPct val="0"/>
              </a:spcBef>
              <a:spcAft>
                <a:spcPct val="0"/>
              </a:spcAft>
              <a:defRPr sz="2926" b="1"/>
            </a:lvl7pPr>
            <a:lvl8pPr marL="1639986" defTabSz="1218602" fontAlgn="base">
              <a:lnSpc>
                <a:spcPts val="4066"/>
              </a:lnSpc>
              <a:spcBef>
                <a:spcPct val="0"/>
              </a:spcBef>
              <a:spcAft>
                <a:spcPct val="0"/>
              </a:spcAft>
              <a:defRPr sz="2926" b="1"/>
            </a:lvl8pPr>
            <a:lvl9pPr marL="2186649" defTabSz="1218602" fontAlgn="base">
              <a:lnSpc>
                <a:spcPts val="4066"/>
              </a:lnSpc>
              <a:spcBef>
                <a:spcPct val="0"/>
              </a:spcBef>
              <a:spcAft>
                <a:spcPct val="0"/>
              </a:spcAft>
              <a:defRPr sz="2926" b="1"/>
            </a:lvl9pPr>
          </a:lstStyle>
          <a:p>
            <a:r>
              <a:rPr lang="ru-RU" dirty="0" smtClean="0"/>
              <a:t>Программа Инвестиционный лифт</a:t>
            </a:r>
            <a:endParaRPr lang="ru-RU" dirty="0"/>
          </a:p>
        </p:txBody>
      </p:sp>
      <p:pic>
        <p:nvPicPr>
          <p:cNvPr id="25" name="Рисунок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89817" y="2576015"/>
            <a:ext cx="1614716" cy="676687"/>
          </a:xfrm>
          <a:prstGeom prst="rect">
            <a:avLst/>
          </a:prstGeom>
        </p:spPr>
      </p:pic>
      <p:sp>
        <p:nvSpPr>
          <p:cNvPr id="27" name="Скругленный прямоугольник 26"/>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6" name="object 44"/>
          <p:cNvSpPr/>
          <p:nvPr/>
        </p:nvSpPr>
        <p:spPr>
          <a:xfrm>
            <a:off x="161494" y="90904"/>
            <a:ext cx="2717301" cy="1236130"/>
          </a:xfrm>
          <a:prstGeom prst="rect">
            <a:avLst/>
          </a:prstGeom>
          <a:blipFill>
            <a:blip r:embed="rId9" cstate="print"/>
            <a:stretch>
              <a:fillRect/>
            </a:stretch>
          </a:blipFill>
        </p:spPr>
        <p:txBody>
          <a:bodyPr wrap="square" lIns="0" tIns="0" rIns="0" bIns="0" rtlCol="0"/>
          <a:lstStyle/>
          <a:p>
            <a:endParaRPr/>
          </a:p>
        </p:txBody>
      </p:sp>
      <p:sp>
        <p:nvSpPr>
          <p:cNvPr id="2" name="Прямоугольник 1"/>
          <p:cNvSpPr/>
          <p:nvPr/>
        </p:nvSpPr>
        <p:spPr>
          <a:xfrm>
            <a:off x="369895" y="1359581"/>
            <a:ext cx="12197586" cy="1200329"/>
          </a:xfrm>
          <a:prstGeom prst="rect">
            <a:avLst/>
          </a:prstGeom>
        </p:spPr>
        <p:txBody>
          <a:bodyPr wrap="square">
            <a:spAutoFit/>
          </a:bodyPr>
          <a:lstStyle/>
          <a:p>
            <a:r>
              <a:rPr lang="ru-RU" sz="1600" dirty="0" smtClean="0"/>
              <a:t>• </a:t>
            </a:r>
            <a:r>
              <a:rPr lang="ru-RU" sz="1400" b="1" dirty="0" smtClean="0">
                <a:latin typeface="+mn-lt"/>
                <a:cs typeface="+mn-cs"/>
              </a:rPr>
              <a:t>Инвестиционный </a:t>
            </a:r>
            <a:r>
              <a:rPr lang="ru-RU" sz="1400" b="1" dirty="0">
                <a:latin typeface="+mn-lt"/>
                <a:cs typeface="+mn-cs"/>
              </a:rPr>
              <a:t>лифт (ИЛ) – программа, нацеленная на оказание поддержки компаниям и инвестиционным проектам в сфере </a:t>
            </a:r>
            <a:r>
              <a:rPr lang="ru-RU" sz="1400" b="1" dirty="0" err="1">
                <a:latin typeface="+mn-lt"/>
                <a:cs typeface="+mn-cs"/>
              </a:rPr>
              <a:t>несырьевого</a:t>
            </a:r>
            <a:r>
              <a:rPr lang="ru-RU" sz="1400" b="1" dirty="0">
                <a:latin typeface="+mn-lt"/>
                <a:cs typeface="+mn-cs"/>
              </a:rPr>
              <a:t> экспорта </a:t>
            </a:r>
          </a:p>
          <a:p>
            <a:r>
              <a:rPr lang="ru-RU" sz="1400" b="1" dirty="0" smtClean="0">
                <a:latin typeface="+mn-lt"/>
                <a:cs typeface="+mn-cs"/>
              </a:rPr>
              <a:t>• В </a:t>
            </a:r>
            <a:r>
              <a:rPr lang="ru-RU" sz="1400" b="1" dirty="0">
                <a:latin typeface="+mn-lt"/>
                <a:cs typeface="+mn-cs"/>
              </a:rPr>
              <a:t>рамках ИЛ организовано взаимодействие Федеральной корпорации по развитию малого и среднего предпринимательства (КМСП), Российского фонда прямых инвестиций (РФПИ), Фонда развития промышленности (ФРП) и Российского экспортного центра (РЭЦ) для </a:t>
            </a:r>
            <a:r>
              <a:rPr lang="ru-RU" sz="1400" b="1" dirty="0" smtClean="0">
                <a:latin typeface="+mn-lt"/>
                <a:cs typeface="+mn-cs"/>
              </a:rPr>
              <a:t>оказания </a:t>
            </a:r>
            <a:r>
              <a:rPr lang="ru-RU" sz="1400" b="1" dirty="0">
                <a:latin typeface="+mn-lt"/>
                <a:cs typeface="+mn-cs"/>
              </a:rPr>
              <a:t>финансовой и нефинансовой поддержки участникам программы </a:t>
            </a:r>
          </a:p>
        </p:txBody>
      </p:sp>
    </p:spTree>
    <p:extLst>
      <p:ext uri="{BB962C8B-B14F-4D97-AF65-F5344CB8AC3E}">
        <p14:creationId xmlns:p14="http://schemas.microsoft.com/office/powerpoint/2010/main" val="45731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611912" y="204134"/>
            <a:ext cx="8662293" cy="967520"/>
          </a:xfrm>
        </p:spPr>
        <p:txBody>
          <a:bodyPr/>
          <a:lstStyle/>
          <a:p>
            <a:r>
              <a:rPr lang="ru-RU" dirty="0"/>
              <a:t>Многоканальная система </a:t>
            </a:r>
            <a:r>
              <a:rPr lang="ru-RU" dirty="0" smtClean="0"/>
              <a:t>гарантийных </a:t>
            </a:r>
            <a:r>
              <a:rPr lang="ru-RU" dirty="0"/>
              <a:t>продуктов </a:t>
            </a:r>
            <a:r>
              <a:rPr lang="ru-RU" dirty="0" smtClean="0"/>
              <a:t>Национальной Гарантийной Системы</a:t>
            </a:r>
            <a:endParaRPr lang="ru-RU" b="0" dirty="0"/>
          </a:p>
        </p:txBody>
      </p:sp>
      <p:graphicFrame>
        <p:nvGraphicFramePr>
          <p:cNvPr id="4" name="Group 3"/>
          <p:cNvGraphicFramePr>
            <a:graphicFrameLocks/>
          </p:cNvGraphicFramePr>
          <p:nvPr>
            <p:custDataLst>
              <p:tags r:id="rId1"/>
            </p:custDataLst>
            <p:extLst>
              <p:ext uri="{D42A27DB-BD31-4B8C-83A1-F6EECF244321}">
                <p14:modId xmlns:p14="http://schemas.microsoft.com/office/powerpoint/2010/main" val="2489235629"/>
              </p:ext>
            </p:extLst>
          </p:nvPr>
        </p:nvGraphicFramePr>
        <p:xfrm>
          <a:off x="369709" y="2233793"/>
          <a:ext cx="11884994" cy="6112986"/>
        </p:xfrm>
        <a:graphic>
          <a:graphicData uri="http://schemas.openxmlformats.org/drawingml/2006/table">
            <a:tbl>
              <a:tblPr/>
              <a:tblGrid>
                <a:gridCol w="1756153">
                  <a:extLst>
                    <a:ext uri="{9D8B030D-6E8A-4147-A177-3AD203B41FA5}">
                      <a16:colId xmlns:a16="http://schemas.microsoft.com/office/drawing/2014/main" val="20000"/>
                    </a:ext>
                  </a:extLst>
                </a:gridCol>
                <a:gridCol w="2187058">
                  <a:extLst>
                    <a:ext uri="{9D8B030D-6E8A-4147-A177-3AD203B41FA5}">
                      <a16:colId xmlns:a16="http://schemas.microsoft.com/office/drawing/2014/main" val="20001"/>
                    </a:ext>
                  </a:extLst>
                </a:gridCol>
                <a:gridCol w="1495598">
                  <a:extLst>
                    <a:ext uri="{9D8B030D-6E8A-4147-A177-3AD203B41FA5}">
                      <a16:colId xmlns:a16="http://schemas.microsoft.com/office/drawing/2014/main" val="20002"/>
                    </a:ext>
                  </a:extLst>
                </a:gridCol>
                <a:gridCol w="1595167">
                  <a:extLst>
                    <a:ext uri="{9D8B030D-6E8A-4147-A177-3AD203B41FA5}">
                      <a16:colId xmlns:a16="http://schemas.microsoft.com/office/drawing/2014/main" val="20003"/>
                    </a:ext>
                  </a:extLst>
                </a:gridCol>
                <a:gridCol w="1805053">
                  <a:extLst>
                    <a:ext uri="{9D8B030D-6E8A-4147-A177-3AD203B41FA5}">
                      <a16:colId xmlns:a16="http://schemas.microsoft.com/office/drawing/2014/main" val="3653545549"/>
                    </a:ext>
                  </a:extLst>
                </a:gridCol>
                <a:gridCol w="3045965">
                  <a:extLst>
                    <a:ext uri="{9D8B030D-6E8A-4147-A177-3AD203B41FA5}">
                      <a16:colId xmlns:a16="http://schemas.microsoft.com/office/drawing/2014/main" val="190580340"/>
                    </a:ext>
                  </a:extLst>
                </a:gridCol>
              </a:tblGrid>
              <a:tr h="728847">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400" b="1" i="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ap="flat" cmpd="sng" algn="ctr">
                      <a:solidFill>
                        <a:sysClr val="window" lastClr="FFFFFF"/>
                      </a:solidFill>
                      <a:prstDash val="solid"/>
                      <a:round/>
                      <a:headEnd type="none" w="med" len="med"/>
                      <a:tailEnd type="none" w="med" len="med"/>
                    </a:lnR>
                    <a:lnT w="12700" cmpd="sng">
                      <a:no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0"/>
                        </a:spcBef>
                        <a:spcAft>
                          <a:spcPct val="0"/>
                        </a:spcAft>
                        <a:buClr>
                          <a:schemeClr val="tx1"/>
                        </a:buClr>
                        <a:buSzTx/>
                        <a:buFont typeface="Wingdings 2" pitchFamily="18" charset="2"/>
                        <a:buNone/>
                        <a:tabLst/>
                      </a:pPr>
                      <a:r>
                        <a:rPr kumimoji="0" lang="ru-RU" sz="1600" b="1" u="none" strike="noStrike" cap="none" normalizeH="0" baseline="0" dirty="0" smtClean="0">
                          <a:ln>
                            <a:noFill/>
                          </a:ln>
                          <a:solidFill>
                            <a:schemeClr val="bg1"/>
                          </a:solidFill>
                          <a:effectLst/>
                          <a:latin typeface="+mj-lt"/>
                        </a:rPr>
                        <a:t>Продукты</a:t>
                      </a:r>
                      <a:endParaRPr kumimoji="0" lang="en-US" sz="1600" b="1" i="0" u="none" strike="noStrike" cap="none" normalizeH="0" baseline="0" dirty="0" smtClean="0">
                        <a:ln>
                          <a:noFill/>
                        </a:ln>
                        <a:solidFill>
                          <a:schemeClr val="bg1"/>
                        </a:solidFill>
                        <a:effectLst/>
                        <a:latin typeface="+mj-lt"/>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Лимит </a:t>
                      </a:r>
                      <a:r>
                        <a:rPr kumimoji="0" lang="ru-RU" sz="1600" b="1" u="none" strike="noStrike" kern="1200" cap="none" normalizeH="0" baseline="0" dirty="0" smtClean="0">
                          <a:ln>
                            <a:noFill/>
                          </a:ln>
                          <a:solidFill>
                            <a:schemeClr val="bg1"/>
                          </a:solidFill>
                          <a:effectLst/>
                          <a:latin typeface="+mj-lt"/>
                          <a:ea typeface="+mn-ea"/>
                          <a:cs typeface="+mn-cs"/>
                        </a:rPr>
                        <a:t>гарантийной поддержки</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Плановый объем 2017 г.</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Каналы продаж</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Организации - источники поступления заявок</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10000"/>
                  </a:ext>
                </a:extLst>
              </a:tr>
              <a:tr h="2590084">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Корпорация</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для средних и крупных проектов </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Программы стимулирования кредитования субъектов МСП («Программа 6,5»)</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От 100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b="1" u="none" strike="noStrike" kern="1200" cap="none" normalizeH="0" baseline="0" dirty="0" smtClean="0">
                          <a:ln>
                            <a:noFill/>
                          </a:ln>
                          <a:solidFill>
                            <a:schemeClr val="tx1"/>
                          </a:solidFill>
                          <a:effectLst/>
                          <a:latin typeface="+mj-lt"/>
                          <a:ea typeface="+mn-ea"/>
                          <a:cs typeface="+mn-cs"/>
                        </a:rPr>
                        <a:t>59</a:t>
                      </a:r>
                      <a:r>
                        <a:rPr kumimoji="0" lang="ru-RU" sz="1300" u="none" strike="noStrike" kern="1200" cap="none" normalizeH="0" baseline="0" dirty="0" smtClean="0">
                          <a:ln>
                            <a:noFill/>
                          </a:ln>
                          <a:solidFill>
                            <a:schemeClr val="tx1"/>
                          </a:solidFill>
                          <a:effectLst/>
                          <a:latin typeface="+mj-lt"/>
                          <a:ea typeface="+mn-ea"/>
                          <a:cs typeface="+mn-cs"/>
                        </a:rPr>
                        <a:t> млрд руб.</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Отраслевые ассоциации/общественные организации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МСП Банк и РГО</a:t>
                      </a: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1"/>
                  </a:ext>
                </a:extLst>
              </a:tr>
              <a:tr h="1061115">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algn="ctr">
                        <a:spcBef>
                          <a:spcPts val="1800"/>
                        </a:spcBef>
                      </a:pPr>
                      <a:r>
                        <a:rPr lang="ru-RU" sz="1600" b="1" dirty="0" smtClean="0">
                          <a:solidFill>
                            <a:schemeClr val="tx1"/>
                          </a:solidFill>
                          <a:latin typeface="+mj-lt"/>
                        </a:rPr>
                        <a:t>МСП Банк</a:t>
                      </a:r>
                      <a:endParaRPr lang="en-US" sz="1600" dirty="0">
                        <a:solidFill>
                          <a:schemeClr val="tx1"/>
                        </a:solidFill>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mn-cs"/>
                        </a:rPr>
                        <a:t>25-100 млн рублей</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10</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rowSpan="2">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Многофункциональные центры предоставления государственных и муниципальных услуг</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Корпорация МСП</a:t>
                      </a: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2"/>
                  </a:ext>
                </a:extLst>
              </a:tr>
              <a:tr h="1042591">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82 РГО</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До 25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25</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vMerge="1">
                  <a:txBody>
                    <a:body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53991">
                <a:tc gridSpan="3">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ru-RU" sz="2200" b="1" i="0" u="none" strike="noStrike" cap="none" normalizeH="0" baseline="0" dirty="0" smtClean="0">
                          <a:ln>
                            <a:noFill/>
                          </a:ln>
                          <a:solidFill>
                            <a:schemeClr val="bg1"/>
                          </a:solidFill>
                          <a:effectLst/>
                          <a:latin typeface="+mj-lt"/>
                        </a:rPr>
                        <a:t>Итого НГС</a:t>
                      </a:r>
                      <a:endParaRPr kumimoji="0" lang="en-US" sz="2200" b="1" i="0" u="none" strike="noStrike" cap="none" normalizeH="0" baseline="0" dirty="0" smtClean="0">
                        <a:ln>
                          <a:noFill/>
                        </a:ln>
                        <a:solidFill>
                          <a:schemeClr val="bg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endParaRPr kumimoji="0" lang="ru-RU" sz="900" u="none" strike="noStrike" kern="1200" cap="none" normalizeH="0" baseline="0" dirty="0" smtClean="0">
                        <a:ln>
                          <a:noFill/>
                        </a:ln>
                        <a:solidFill>
                          <a:schemeClr val="tx1"/>
                        </a:solidFill>
                        <a:effectLst/>
                        <a:latin typeface="+mj-lt"/>
                        <a:ea typeface="+mn-ea"/>
                        <a:cs typeface="+mn-cs"/>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600" b="0" i="0" u="none" strike="noStrike" kern="1200" cap="none" spc="0" normalizeH="0" baseline="0" noProof="0" dirty="0" smtClean="0">
                          <a:ln>
                            <a:noFill/>
                          </a:ln>
                          <a:solidFill>
                            <a:schemeClr val="bg1"/>
                          </a:solidFill>
                          <a:effectLst/>
                          <a:uLnTx/>
                          <a:uFillTx/>
                          <a:latin typeface="+mj-lt"/>
                          <a:ea typeface="+mn-ea"/>
                          <a:cs typeface="+mn-cs"/>
                        </a:rPr>
                        <a:t>   94 млрд руб.</a:t>
                      </a:r>
                      <a:endParaRPr kumimoji="0" lang="en-US" sz="1600" b="0" i="0" u="none" strike="noStrike" kern="1200" cap="none" spc="0" normalizeH="0" baseline="0" noProof="0" dirty="0" smtClean="0">
                        <a:ln>
                          <a:noFill/>
                        </a:ln>
                        <a:solidFill>
                          <a:schemeClr val="bg1"/>
                        </a:solidFill>
                        <a:effectLst/>
                        <a:uLnTx/>
                        <a:uFillTx/>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endParaRPr kumimoji="0" lang="ru-RU"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051910"/>
                  </a:ext>
                </a:extLst>
              </a:tr>
            </a:tbl>
          </a:graphicData>
        </a:graphic>
      </p:graphicFrame>
      <p:sp>
        <p:nvSpPr>
          <p:cNvPr id="5" name="Rounded Rectangle 73"/>
          <p:cNvSpPr/>
          <p:nvPr/>
        </p:nvSpPr>
        <p:spPr>
          <a:xfrm>
            <a:off x="7558809" y="3476168"/>
            <a:ext cx="1574800" cy="412645"/>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6" name="Rounded Rectangle 73"/>
          <p:cNvSpPr/>
          <p:nvPr/>
        </p:nvSpPr>
        <p:spPr>
          <a:xfrm>
            <a:off x="7558809" y="4037130"/>
            <a:ext cx="1574800" cy="450229"/>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7" name="Rounded Rectangle 73"/>
          <p:cNvSpPr/>
          <p:nvPr/>
        </p:nvSpPr>
        <p:spPr>
          <a:xfrm>
            <a:off x="7558809" y="4635675"/>
            <a:ext cx="1574800" cy="34758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Прямые каналы</a:t>
            </a:r>
            <a:endParaRPr lang="en-US" sz="1100" b="1" kern="0" dirty="0">
              <a:solidFill>
                <a:prstClr val="white"/>
              </a:solidFill>
              <a:latin typeface="+mj-lt"/>
              <a:cs typeface="+mn-cs"/>
            </a:endParaRPr>
          </a:p>
        </p:txBody>
      </p:sp>
      <p:sp>
        <p:nvSpPr>
          <p:cNvPr id="8" name="Rounded Rectangle 73"/>
          <p:cNvSpPr/>
          <p:nvPr/>
        </p:nvSpPr>
        <p:spPr>
          <a:xfrm>
            <a:off x="7558809" y="5639069"/>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9" name="Rounded Rectangle 73"/>
          <p:cNvSpPr/>
          <p:nvPr/>
        </p:nvSpPr>
        <p:spPr>
          <a:xfrm>
            <a:off x="7549284" y="6091373"/>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3" name="Текст 2"/>
          <p:cNvSpPr>
            <a:spLocks noGrp="1"/>
          </p:cNvSpPr>
          <p:nvPr>
            <p:ph type="body" sz="quarter" idx="10"/>
          </p:nvPr>
        </p:nvSpPr>
        <p:spPr>
          <a:xfrm>
            <a:off x="370506" y="1200031"/>
            <a:ext cx="11884197" cy="725733"/>
          </a:xfrm>
        </p:spPr>
        <p:txBody>
          <a:bodyPr anchor="b"/>
          <a:lstStyle/>
          <a:p>
            <a:pPr defTabSz="914373" fontAlgn="auto">
              <a:spcBef>
                <a:spcPts val="0"/>
              </a:spcBef>
              <a:spcAft>
                <a:spcPts val="0"/>
              </a:spcAft>
            </a:pPr>
            <a:r>
              <a:rPr lang="ru-RU" b="1" dirty="0"/>
              <a:t>НГС: Целевая трехуровневая модель оказания гарантийной поддержки субъектам </a:t>
            </a:r>
            <a:r>
              <a:rPr lang="ru-RU" b="1" dirty="0" smtClean="0"/>
              <a:t>МСП и объектам инфраструктуры поддержки субъектов МСП</a:t>
            </a:r>
            <a:endParaRPr lang="ru-RU" b="1" dirty="0"/>
          </a:p>
        </p:txBody>
      </p:sp>
      <p:cxnSp>
        <p:nvCxnSpPr>
          <p:cNvPr id="14" name="Прямая соединительная линия 13"/>
          <p:cNvCxnSpPr/>
          <p:nvPr/>
        </p:nvCxnSpPr>
        <p:spPr>
          <a:xfrm>
            <a:off x="349024" y="20953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73"/>
          <p:cNvSpPr/>
          <p:nvPr/>
        </p:nvSpPr>
        <p:spPr>
          <a:xfrm>
            <a:off x="7558809" y="6705656"/>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16" name="Rounded Rectangle 73"/>
          <p:cNvSpPr/>
          <p:nvPr/>
        </p:nvSpPr>
        <p:spPr>
          <a:xfrm>
            <a:off x="7549284" y="7157960"/>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Tree>
    <p:extLst>
      <p:ext uri="{BB962C8B-B14F-4D97-AF65-F5344CB8AC3E}">
        <p14:creationId xmlns:p14="http://schemas.microsoft.com/office/powerpoint/2010/main" val="358324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6" y="2595751"/>
            <a:ext cx="9507428" cy="4134370"/>
          </a:xfrm>
        </p:spPr>
        <p:txBody>
          <a:bodyPr/>
          <a:lstStyle/>
          <a:p>
            <a:pPr algn="l"/>
            <a:r>
              <a:rPr lang="ru-RU" dirty="0"/>
              <a:t>1. Механизм гарантийной поддержки </a:t>
            </a:r>
            <a:r>
              <a:rPr lang="ru-RU" dirty="0" smtClean="0"/>
              <a:t>Корпорации</a:t>
            </a:r>
            <a:r>
              <a:rPr lang="ru-RU" dirty="0"/>
              <a:t/>
            </a:r>
            <a:br>
              <a:rPr lang="ru-RU" dirty="0"/>
            </a:br>
            <a:r>
              <a:rPr lang="ru-RU" dirty="0"/>
              <a:t/>
            </a:r>
            <a:br>
              <a:rPr lang="ru-RU" dirty="0"/>
            </a:br>
            <a:r>
              <a:rPr lang="ru-RU" b="0" dirty="0"/>
              <a:t>Предоставление независимых гарантий </a:t>
            </a:r>
            <a:r>
              <a:rPr lang="ru-RU" b="0" dirty="0" smtClean="0"/>
              <a:t>Корпорации </a:t>
            </a:r>
            <a:r>
              <a:rPr lang="ru-RU" b="0" dirty="0"/>
              <a:t>для обеспечения кредитов субъектов </a:t>
            </a:r>
            <a:r>
              <a:rPr lang="ru-RU" b="0" dirty="0" smtClean="0"/>
              <a:t>МСП </a:t>
            </a:r>
            <a:r>
              <a:rPr lang="ru-RU" b="0" dirty="0"/>
              <a:t>в </a:t>
            </a:r>
            <a:r>
              <a:rPr lang="ru-RU" b="0" dirty="0" smtClean="0"/>
              <a:t>банках-партнерах и организациях-партнерах</a:t>
            </a:r>
            <a:endParaRPr lang="ru-RU" b="0" dirty="0"/>
          </a:p>
        </p:txBody>
      </p:sp>
    </p:spTree>
    <p:extLst>
      <p:ext uri="{BB962C8B-B14F-4D97-AF65-F5344CB8AC3E}">
        <p14:creationId xmlns:p14="http://schemas.microsoft.com/office/powerpoint/2010/main" val="255604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 name="Рисунок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30556" y="297542"/>
            <a:ext cx="9481346" cy="698685"/>
          </a:xfrm>
        </p:spPr>
        <p:txBody>
          <a:bodyPr/>
          <a:lstStyle/>
          <a:p>
            <a:r>
              <a:rPr lang="ru-RU" dirty="0"/>
              <a:t>Базовые требования к потенциальному </a:t>
            </a:r>
            <a:r>
              <a:rPr lang="ru-RU" dirty="0" smtClean="0"/>
              <a:t>заемщику</a:t>
            </a:r>
            <a:endParaRPr lang="ru-RU" dirty="0"/>
          </a:p>
        </p:txBody>
      </p:sp>
      <p:sp>
        <p:nvSpPr>
          <p:cNvPr id="23" name="Прямоугольник 22"/>
          <p:cNvSpPr/>
          <p:nvPr/>
        </p:nvSpPr>
        <p:spPr>
          <a:xfrm>
            <a:off x="8264796" y="1398866"/>
            <a:ext cx="3767590" cy="549684"/>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a:pPr>
            <a:r>
              <a:rPr lang="ru-RU" sz="1200" b="1" kern="0" dirty="0" smtClean="0">
                <a:solidFill>
                  <a:srgbClr val="1F497D">
                    <a:lumMod val="50000"/>
                  </a:srgbClr>
                </a:solidFill>
                <a:latin typeface="Arial Narrow" panose="020B0606020202030204" pitchFamily="34" charset="0"/>
                <a:cs typeface="+mn-cs"/>
              </a:rPr>
              <a:t>Соответствие </a:t>
            </a:r>
            <a:r>
              <a:rPr lang="ru-RU" sz="1200" b="1" kern="0" dirty="0">
                <a:solidFill>
                  <a:srgbClr val="1F497D">
                    <a:lumMod val="50000"/>
                  </a:srgbClr>
                </a:solidFill>
                <a:latin typeface="Arial Narrow" panose="020B0606020202030204" pitchFamily="34" charset="0"/>
                <a:cs typeface="+mn-cs"/>
              </a:rPr>
              <a:t>требованиям по структуре уставного (складочного) капитала (паевого фонда)</a:t>
            </a:r>
          </a:p>
        </p:txBody>
      </p:sp>
      <p:sp>
        <p:nvSpPr>
          <p:cNvPr id="24" name="Прямоугольник 23"/>
          <p:cNvSpPr/>
          <p:nvPr/>
        </p:nvSpPr>
        <p:spPr>
          <a:xfrm>
            <a:off x="8264797" y="1989361"/>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2"/>
            </a:pPr>
            <a:r>
              <a:rPr lang="ru-RU" sz="1200" b="1" kern="0" dirty="0" smtClean="0">
                <a:solidFill>
                  <a:srgbClr val="1F497D">
                    <a:lumMod val="50000"/>
                  </a:srgbClr>
                </a:solidFill>
                <a:latin typeface="Arial Narrow" panose="020B0606020202030204" pitchFamily="34" charset="0"/>
                <a:cs typeface="+mn-cs"/>
              </a:rPr>
              <a:t>Выручка</a:t>
            </a:r>
            <a:endParaRPr lang="ru-RU" sz="1800" kern="0" dirty="0">
              <a:solidFill>
                <a:prstClr val="white"/>
              </a:solidFill>
              <a:latin typeface="Calibri"/>
              <a:cs typeface="+mn-cs"/>
            </a:endParaRPr>
          </a:p>
        </p:txBody>
      </p:sp>
      <p:sp>
        <p:nvSpPr>
          <p:cNvPr id="25" name="Прямоугольник 24"/>
          <p:cNvSpPr/>
          <p:nvPr/>
        </p:nvSpPr>
        <p:spPr>
          <a:xfrm>
            <a:off x="9336206" y="1986942"/>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 </a:t>
            </a:r>
            <a:r>
              <a:rPr lang="ru-RU" sz="1200" kern="0" dirty="0" smtClean="0">
                <a:solidFill>
                  <a:srgbClr val="1F497D">
                    <a:lumMod val="50000"/>
                  </a:srgbClr>
                </a:solidFill>
                <a:latin typeface="Arial Narrow" panose="020B0606020202030204" pitchFamily="34" charset="0"/>
                <a:cs typeface="+mn-cs"/>
              </a:rPr>
              <a:t>млрд рублей</a:t>
            </a:r>
            <a:endParaRPr lang="ru-RU" sz="1800" kern="0" dirty="0">
              <a:solidFill>
                <a:prstClr val="white"/>
              </a:solidFill>
              <a:latin typeface="Calibri"/>
              <a:cs typeface="+mn-cs"/>
            </a:endParaRPr>
          </a:p>
        </p:txBody>
      </p:sp>
      <p:sp>
        <p:nvSpPr>
          <p:cNvPr id="26" name="Прямоугольник 25"/>
          <p:cNvSpPr/>
          <p:nvPr/>
        </p:nvSpPr>
        <p:spPr>
          <a:xfrm>
            <a:off x="8264796" y="2431944"/>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3"/>
            </a:pPr>
            <a:r>
              <a:rPr lang="ru-RU" sz="1200" b="1" kern="0" dirty="0" smtClean="0">
                <a:solidFill>
                  <a:srgbClr val="1F497D">
                    <a:lumMod val="50000"/>
                  </a:srgbClr>
                </a:solidFill>
                <a:latin typeface="Arial Narrow" panose="020B0606020202030204" pitchFamily="34" charset="0"/>
                <a:cs typeface="+mn-cs"/>
              </a:rPr>
              <a:t>Персонал</a:t>
            </a:r>
            <a:endParaRPr lang="ru-RU" sz="1800" kern="0" dirty="0">
              <a:solidFill>
                <a:prstClr val="white"/>
              </a:solidFill>
              <a:latin typeface="Calibri"/>
              <a:cs typeface="+mn-cs"/>
            </a:endParaRPr>
          </a:p>
        </p:txBody>
      </p:sp>
      <p:sp>
        <p:nvSpPr>
          <p:cNvPr id="27" name="Прямоугольник 26"/>
          <p:cNvSpPr/>
          <p:nvPr/>
        </p:nvSpPr>
        <p:spPr>
          <a:xfrm>
            <a:off x="9336205" y="2428004"/>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250 </a:t>
            </a:r>
            <a:r>
              <a:rPr lang="ru-RU" sz="1200" kern="0" dirty="0" smtClean="0">
                <a:solidFill>
                  <a:srgbClr val="1F497D">
                    <a:lumMod val="50000"/>
                  </a:srgbClr>
                </a:solidFill>
                <a:latin typeface="Arial Narrow" panose="020B0606020202030204" pitchFamily="34" charset="0"/>
                <a:cs typeface="+mn-cs"/>
              </a:rPr>
              <a:t>человек</a:t>
            </a:r>
            <a:endParaRPr lang="ru-RU" sz="1200" kern="0" dirty="0">
              <a:solidFill>
                <a:srgbClr val="1F497D">
                  <a:lumMod val="50000"/>
                </a:srgbClr>
              </a:solidFill>
              <a:latin typeface="Arial Narrow" panose="020B0606020202030204" pitchFamily="34" charset="0"/>
              <a:cs typeface="+mn-cs"/>
            </a:endParaRPr>
          </a:p>
        </p:txBody>
      </p:sp>
      <p:sp>
        <p:nvSpPr>
          <p:cNvPr id="28" name="Прямоугольник 27"/>
          <p:cNvSpPr/>
          <p:nvPr/>
        </p:nvSpPr>
        <p:spPr>
          <a:xfrm>
            <a:off x="8071946" y="1327862"/>
            <a:ext cx="3960440" cy="1693368"/>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sp>
        <p:nvSpPr>
          <p:cNvPr id="32" name="Прямоугольник 31"/>
          <p:cNvSpPr/>
          <p:nvPr/>
        </p:nvSpPr>
        <p:spPr>
          <a:xfrm>
            <a:off x="8264797" y="4126203"/>
            <a:ext cx="3525293" cy="3000821"/>
          </a:xfrm>
          <a:prstGeom prst="rect">
            <a:avLst/>
          </a:prstGeom>
        </p:spPr>
        <p:txBody>
          <a:bodyPr wrap="square">
            <a:spAutoFit/>
          </a:bodyPr>
          <a:lstStyle/>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Игорный бизнес;</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Производство и реализация подакцизных товаров (</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181 </a:t>
            </a:r>
            <a:r>
              <a:rPr lang="ru-RU" sz="1200" i="1" dirty="0">
                <a:latin typeface="Arial Narrow" panose="020B0606020202030204" pitchFamily="34" charset="0"/>
                <a:cs typeface="+mn-cs"/>
              </a:rPr>
              <a:t>НК РФ</a:t>
            </a:r>
            <a:r>
              <a:rPr lang="ru-RU" sz="1200" dirty="0">
                <a:latin typeface="Arial Narrow" panose="020B0606020202030204" pitchFamily="34" charset="0"/>
                <a:cs typeface="+mn-cs"/>
              </a:rPr>
              <a:t>);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Добыча и реализация полезных ископаемых </a:t>
            </a:r>
            <a:r>
              <a:rPr lang="ru-RU" sz="1200" dirty="0" smtClean="0">
                <a:latin typeface="Arial Narrow" panose="020B0606020202030204" pitchFamily="34" charset="0"/>
                <a:cs typeface="+mn-cs"/>
              </a:rPr>
              <a:t>                 </a:t>
            </a:r>
            <a:r>
              <a:rPr lang="ru-RU" sz="1200" i="1" dirty="0" smtClean="0">
                <a:latin typeface="Arial Narrow" panose="020B0606020202030204" pitchFamily="34" charset="0"/>
                <a:cs typeface="+mn-cs"/>
              </a:rPr>
              <a:t>(</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337 </a:t>
            </a:r>
            <a:r>
              <a:rPr lang="ru-RU" sz="1200" i="1" dirty="0">
                <a:latin typeface="Arial Narrow" panose="020B0606020202030204" pitchFamily="34" charset="0"/>
                <a:cs typeface="+mn-cs"/>
              </a:rPr>
              <a:t>НК РФ); </a:t>
            </a:r>
            <a:endParaRPr lang="ru-RU" sz="1200" dirty="0">
              <a:latin typeface="Arial Narrow" panose="020B0606020202030204" pitchFamily="34" charset="0"/>
              <a:cs typeface="+mn-cs"/>
            </a:endParaRP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Участники соглашений о разделе продукции;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Кредитные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Страховые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Инвестиционные фонды;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Негосударственные пенсионные фонды;</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Профессиональные участники рынка ценных бумаг;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Ломбарды.</a:t>
            </a:r>
          </a:p>
        </p:txBody>
      </p:sp>
      <p:grpSp>
        <p:nvGrpSpPr>
          <p:cNvPr id="35" name="Группа 34"/>
          <p:cNvGrpSpPr/>
          <p:nvPr/>
        </p:nvGrpSpPr>
        <p:grpSpPr>
          <a:xfrm>
            <a:off x="11531562" y="2516023"/>
            <a:ext cx="431915" cy="461665"/>
            <a:chOff x="200025" y="5799115"/>
            <a:chExt cx="475107" cy="507831"/>
          </a:xfrm>
        </p:grpSpPr>
        <p:sp>
          <p:nvSpPr>
            <p:cNvPr id="36" name="Равнобедренный треугольник 35"/>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37" name="Прямоугольник 36"/>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grpSp>
        <p:nvGrpSpPr>
          <p:cNvPr id="49" name="Группа 48"/>
          <p:cNvGrpSpPr/>
          <p:nvPr/>
        </p:nvGrpSpPr>
        <p:grpSpPr>
          <a:xfrm>
            <a:off x="355081" y="1342376"/>
            <a:ext cx="7143404" cy="609908"/>
            <a:chOff x="355081" y="1887057"/>
            <a:chExt cx="7143404" cy="609908"/>
          </a:xfrm>
        </p:grpSpPr>
        <p:sp>
          <p:nvSpPr>
            <p:cNvPr id="4" name="Скругленный прямоугольник 3"/>
            <p:cNvSpPr/>
            <p:nvPr/>
          </p:nvSpPr>
          <p:spPr>
            <a:xfrm>
              <a:off x="754296" y="1887057"/>
              <a:ext cx="6744189"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Соответствие требованиям ст.4 Федерального закона </a:t>
              </a:r>
              <a:r>
                <a:rPr lang="ru-RU" sz="1600" kern="0" dirty="0" smtClean="0">
                  <a:latin typeface="+mj-lt"/>
                  <a:cs typeface="+mn-cs"/>
                </a:rPr>
                <a:t>№209-ФЗ</a:t>
              </a:r>
              <a:endParaRPr lang="ru-RU" sz="1600" kern="0" dirty="0">
                <a:latin typeface="+mj-lt"/>
                <a:cs typeface="+mn-cs"/>
              </a:endParaRPr>
            </a:p>
          </p:txBody>
        </p:sp>
        <p:sp>
          <p:nvSpPr>
            <p:cNvPr id="39" name="Teardrop 46"/>
            <p:cNvSpPr/>
            <p:nvPr/>
          </p:nvSpPr>
          <p:spPr>
            <a:xfrm>
              <a:off x="355081" y="1887057"/>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1</a:t>
              </a:r>
              <a:endParaRPr lang="en-US" sz="2800" b="1" dirty="0"/>
            </a:p>
          </p:txBody>
        </p:sp>
      </p:grpSp>
      <p:grpSp>
        <p:nvGrpSpPr>
          <p:cNvPr id="50" name="Группа 49"/>
          <p:cNvGrpSpPr/>
          <p:nvPr/>
        </p:nvGrpSpPr>
        <p:grpSpPr>
          <a:xfrm>
            <a:off x="355081" y="2426290"/>
            <a:ext cx="7143404" cy="609908"/>
            <a:chOff x="355081" y="2864490"/>
            <a:chExt cx="7143404" cy="609908"/>
          </a:xfrm>
        </p:grpSpPr>
        <p:sp>
          <p:nvSpPr>
            <p:cNvPr id="5" name="Скругленный прямоугольник 4"/>
            <p:cNvSpPr/>
            <p:nvPr/>
          </p:nvSpPr>
          <p:spPr>
            <a:xfrm>
              <a:off x="754297" y="2864490"/>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Любые виды предпринимательской деятельности</a:t>
              </a:r>
            </a:p>
          </p:txBody>
        </p:sp>
        <p:sp>
          <p:nvSpPr>
            <p:cNvPr id="42" name="Teardrop 46"/>
            <p:cNvSpPr/>
            <p:nvPr/>
          </p:nvSpPr>
          <p:spPr>
            <a:xfrm>
              <a:off x="355081" y="287245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2</a:t>
              </a:r>
              <a:endParaRPr lang="en-US" sz="2800" b="1" dirty="0"/>
            </a:p>
          </p:txBody>
        </p:sp>
      </p:grpSp>
      <p:grpSp>
        <p:nvGrpSpPr>
          <p:cNvPr id="51" name="Группа 50"/>
          <p:cNvGrpSpPr/>
          <p:nvPr/>
        </p:nvGrpSpPr>
        <p:grpSpPr>
          <a:xfrm>
            <a:off x="355081" y="3568260"/>
            <a:ext cx="7143404" cy="617868"/>
            <a:chOff x="355081" y="3892019"/>
            <a:chExt cx="7143404" cy="617868"/>
          </a:xfrm>
        </p:grpSpPr>
        <p:sp>
          <p:nvSpPr>
            <p:cNvPr id="6" name="Скругленный прямоугольник 5"/>
            <p:cNvSpPr/>
            <p:nvPr/>
          </p:nvSpPr>
          <p:spPr>
            <a:xfrm>
              <a:off x="754297" y="3899979"/>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Регистрация бизнеса на территории Российской Федерации</a:t>
              </a:r>
            </a:p>
          </p:txBody>
        </p:sp>
        <p:sp>
          <p:nvSpPr>
            <p:cNvPr id="43" name="Teardrop 46"/>
            <p:cNvSpPr/>
            <p:nvPr/>
          </p:nvSpPr>
          <p:spPr>
            <a:xfrm>
              <a:off x="355081" y="3892019"/>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3</a:t>
              </a:r>
              <a:endParaRPr lang="en-US" sz="2800" b="1" dirty="0"/>
            </a:p>
          </p:txBody>
        </p:sp>
      </p:grpSp>
      <p:grpSp>
        <p:nvGrpSpPr>
          <p:cNvPr id="52" name="Группа 51"/>
          <p:cNvGrpSpPr/>
          <p:nvPr/>
        </p:nvGrpSpPr>
        <p:grpSpPr>
          <a:xfrm>
            <a:off x="355081" y="4718190"/>
            <a:ext cx="7143403" cy="612786"/>
            <a:chOff x="355081" y="4932590"/>
            <a:chExt cx="7143403" cy="612786"/>
          </a:xfrm>
        </p:grpSpPr>
        <p:sp>
          <p:nvSpPr>
            <p:cNvPr id="7" name="Скругленный прямоугольник 6"/>
            <p:cNvSpPr/>
            <p:nvPr/>
          </p:nvSpPr>
          <p:spPr>
            <a:xfrm>
              <a:off x="754296" y="4935468"/>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отрицательной кредитной истории по кредитам с гарантией Корпорации</a:t>
              </a:r>
            </a:p>
          </p:txBody>
        </p:sp>
        <p:sp>
          <p:nvSpPr>
            <p:cNvPr id="44" name="Teardrop 46"/>
            <p:cNvSpPr/>
            <p:nvPr/>
          </p:nvSpPr>
          <p:spPr>
            <a:xfrm>
              <a:off x="355081" y="493259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4</a:t>
              </a:r>
              <a:endParaRPr lang="en-US" sz="2800" b="1" dirty="0"/>
            </a:p>
          </p:txBody>
        </p:sp>
      </p:grpSp>
      <p:grpSp>
        <p:nvGrpSpPr>
          <p:cNvPr id="53" name="Группа 52"/>
          <p:cNvGrpSpPr/>
          <p:nvPr/>
        </p:nvGrpSpPr>
        <p:grpSpPr>
          <a:xfrm>
            <a:off x="355081" y="5863038"/>
            <a:ext cx="7143403" cy="611347"/>
            <a:chOff x="355081" y="5969518"/>
            <a:chExt cx="7143403" cy="611347"/>
          </a:xfrm>
        </p:grpSpPr>
        <p:sp>
          <p:nvSpPr>
            <p:cNvPr id="8" name="Скругленный прямоугольник 7"/>
            <p:cNvSpPr/>
            <p:nvPr/>
          </p:nvSpPr>
          <p:spPr>
            <a:xfrm>
              <a:off x="754296" y="597095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просроченной задолженности по налогам, сборам и т.п.</a:t>
              </a:r>
            </a:p>
          </p:txBody>
        </p:sp>
        <p:sp>
          <p:nvSpPr>
            <p:cNvPr id="45" name="Teardrop 46"/>
            <p:cNvSpPr/>
            <p:nvPr/>
          </p:nvSpPr>
          <p:spPr>
            <a:xfrm>
              <a:off x="355081" y="5969518"/>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5</a:t>
              </a:r>
              <a:endParaRPr lang="en-US" sz="2800" b="1" dirty="0"/>
            </a:p>
          </p:txBody>
        </p:sp>
      </p:grpSp>
      <p:grpSp>
        <p:nvGrpSpPr>
          <p:cNvPr id="54" name="Группа 53"/>
          <p:cNvGrpSpPr/>
          <p:nvPr/>
        </p:nvGrpSpPr>
        <p:grpSpPr>
          <a:xfrm>
            <a:off x="355081" y="7006446"/>
            <a:ext cx="7143403" cy="609909"/>
            <a:chOff x="355081" y="7006446"/>
            <a:chExt cx="7143403" cy="609909"/>
          </a:xfrm>
        </p:grpSpPr>
        <p:sp>
          <p:nvSpPr>
            <p:cNvPr id="9" name="Скругленный прямоугольник 8"/>
            <p:cNvSpPr/>
            <p:nvPr/>
          </p:nvSpPr>
          <p:spPr>
            <a:xfrm>
              <a:off x="754296" y="700644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Не применяются процедуры несостоятельности (банкротства)</a:t>
              </a:r>
            </a:p>
          </p:txBody>
        </p:sp>
        <p:sp>
          <p:nvSpPr>
            <p:cNvPr id="46" name="Teardrop 46"/>
            <p:cNvSpPr/>
            <p:nvPr/>
          </p:nvSpPr>
          <p:spPr>
            <a:xfrm>
              <a:off x="355081" y="7006446"/>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6</a:t>
              </a:r>
              <a:endParaRPr lang="en-US" sz="2800" b="1" dirty="0"/>
            </a:p>
          </p:txBody>
        </p:sp>
      </p:grpSp>
      <p:cxnSp>
        <p:nvCxnSpPr>
          <p:cNvPr id="57" name="Прямая соединительная линия 56"/>
          <p:cNvCxnSpPr/>
          <p:nvPr/>
        </p:nvCxnSpPr>
        <p:spPr>
          <a:xfrm>
            <a:off x="9350543" y="2005245"/>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9350543" y="2458943"/>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62" name="Соединительная линия уступом 61"/>
          <p:cNvCxnSpPr>
            <a:stCxn id="4" idx="3"/>
            <a:endCxn id="28" idx="1"/>
          </p:cNvCxnSpPr>
          <p:nvPr/>
        </p:nvCxnSpPr>
        <p:spPr>
          <a:xfrm>
            <a:off x="7498485" y="1647330"/>
            <a:ext cx="573461" cy="527216"/>
          </a:xfrm>
          <a:prstGeom prst="bentConnector3">
            <a:avLst/>
          </a:prstGeom>
          <a:noFill/>
          <a:ln w="25400" cap="flat" cmpd="sng" algn="ctr">
            <a:solidFill>
              <a:srgbClr val="00A1DE"/>
            </a:solidFill>
            <a:prstDash val="sysDot"/>
          </a:ln>
          <a:effectLst/>
        </p:spPr>
      </p:cxnSp>
      <p:sp>
        <p:nvSpPr>
          <p:cNvPr id="64" name="Прямоугольник 63"/>
          <p:cNvSpPr/>
          <p:nvPr/>
        </p:nvSpPr>
        <p:spPr>
          <a:xfrm>
            <a:off x="8071946" y="3436883"/>
            <a:ext cx="3960440" cy="4179472"/>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cxnSp>
        <p:nvCxnSpPr>
          <p:cNvPr id="65" name="Соединительная линия уступом 64"/>
          <p:cNvCxnSpPr>
            <a:stCxn id="5" idx="3"/>
            <a:endCxn id="64" idx="1"/>
          </p:cNvCxnSpPr>
          <p:nvPr/>
        </p:nvCxnSpPr>
        <p:spPr>
          <a:xfrm>
            <a:off x="7498485" y="2731244"/>
            <a:ext cx="573461" cy="2795375"/>
          </a:xfrm>
          <a:prstGeom prst="bentConnector3">
            <a:avLst>
              <a:gd name="adj1" fmla="val 50000"/>
            </a:avLst>
          </a:prstGeom>
          <a:noFill/>
          <a:ln w="25400" cap="flat" cmpd="sng" algn="ctr">
            <a:solidFill>
              <a:srgbClr val="00A1DE"/>
            </a:solidFill>
            <a:prstDash val="sysDot"/>
          </a:ln>
          <a:effectLst/>
        </p:spPr>
      </p:cxnSp>
      <p:grpSp>
        <p:nvGrpSpPr>
          <p:cNvPr id="68" name="Группа 67"/>
          <p:cNvGrpSpPr/>
          <p:nvPr/>
        </p:nvGrpSpPr>
        <p:grpSpPr>
          <a:xfrm>
            <a:off x="11531562" y="7153090"/>
            <a:ext cx="431915" cy="461665"/>
            <a:chOff x="200025" y="5799115"/>
            <a:chExt cx="475107" cy="507831"/>
          </a:xfrm>
        </p:grpSpPr>
        <p:sp>
          <p:nvSpPr>
            <p:cNvPr id="69" name="Равнобедренный треугольник 68"/>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70" name="Прямоугольник 69"/>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sp>
        <p:nvSpPr>
          <p:cNvPr id="71" name="Прямоугольник 70"/>
          <p:cNvSpPr/>
          <p:nvPr/>
        </p:nvSpPr>
        <p:spPr>
          <a:xfrm>
            <a:off x="8264797" y="3563024"/>
            <a:ext cx="3525293" cy="549684"/>
          </a:xfrm>
          <a:prstGeom prst="rect">
            <a:avLst/>
          </a:prstGeom>
          <a:solidFill>
            <a:srgbClr val="FCD7B9"/>
          </a:solidFill>
          <a:ln w="25400" cap="flat" cmpd="sng" algn="ctr">
            <a:noFill/>
            <a:prstDash val="solid"/>
          </a:ln>
          <a:effectLst/>
        </p:spPr>
        <p:txBody>
          <a:bodyPr rtlCol="0" anchor="ctr"/>
          <a:lstStyle/>
          <a:p>
            <a:pPr defTabSz="914373" fontAlgn="auto">
              <a:spcBef>
                <a:spcPts val="0"/>
              </a:spcBef>
              <a:spcAft>
                <a:spcPts val="0"/>
              </a:spcAft>
            </a:pPr>
            <a:r>
              <a:rPr lang="ru-RU" sz="1200" b="1" kern="0" dirty="0" smtClean="0">
                <a:latin typeface="Arial Narrow" panose="020B0606020202030204" pitchFamily="34" charset="0"/>
                <a:cs typeface="+mn-cs"/>
              </a:rPr>
              <a:t>Поддержка НЕ оказывается</a:t>
            </a:r>
            <a:endParaRPr lang="ru-RU" sz="1800" kern="0" dirty="0">
              <a:latin typeface="Calibri"/>
              <a:cs typeface="+mn-cs"/>
            </a:endParaRPr>
          </a:p>
        </p:txBody>
      </p:sp>
    </p:spTree>
    <p:extLst>
      <p:ext uri="{BB962C8B-B14F-4D97-AF65-F5344CB8AC3E}">
        <p14:creationId xmlns:p14="http://schemas.microsoft.com/office/powerpoint/2010/main" val="166459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Рисунок 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5218" y="5624438"/>
            <a:ext cx="1371059" cy="623708"/>
          </a:xfrm>
          <a:prstGeom prst="rect">
            <a:avLst/>
          </a:prstGeom>
        </p:spPr>
      </p:pic>
      <p:pic>
        <p:nvPicPr>
          <p:cNvPr id="82" name="Рисунок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967" y="5122717"/>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26687"/>
            <a:ext cx="2717800" cy="1236354"/>
          </a:xfrm>
          <a:prstGeom prst="rect">
            <a:avLst/>
          </a:prstGeom>
        </p:spPr>
      </p:pic>
      <p:sp>
        <p:nvSpPr>
          <p:cNvPr id="2" name="Заголовок 1"/>
          <p:cNvSpPr>
            <a:spLocks noGrp="1"/>
          </p:cNvSpPr>
          <p:nvPr>
            <p:ph type="title"/>
          </p:nvPr>
        </p:nvSpPr>
        <p:spPr>
          <a:xfrm>
            <a:off x="3825206" y="297542"/>
            <a:ext cx="8545609" cy="698685"/>
          </a:xfrm>
        </p:spPr>
        <p:txBody>
          <a:bodyPr/>
          <a:lstStyle/>
          <a:p>
            <a:r>
              <a:rPr lang="ru-RU" dirty="0"/>
              <a:t>Что такое независимая гарантия Корпорации</a:t>
            </a:r>
            <a:r>
              <a:rPr lang="ru-RU" dirty="0" smtClean="0"/>
              <a:t>?</a:t>
            </a:r>
            <a:endParaRPr lang="ru-RU" dirty="0"/>
          </a:p>
        </p:txBody>
      </p:sp>
      <p:sp>
        <p:nvSpPr>
          <p:cNvPr id="11" name="Прямоугольник 10"/>
          <p:cNvSpPr/>
          <p:nvPr/>
        </p:nvSpPr>
        <p:spPr>
          <a:xfrm>
            <a:off x="2461379" y="1349360"/>
            <a:ext cx="9793324" cy="1027706"/>
          </a:xfrm>
          <a:prstGeom prst="rect">
            <a:avLst/>
          </a:prstGeom>
          <a:ln>
            <a:solidFill>
              <a:schemeClr val="bg1">
                <a:lumMod val="75000"/>
              </a:schemeClr>
            </a:solidFill>
          </a:ln>
        </p:spPr>
        <p:txBody>
          <a:bodyPr wrap="square" anchor="ctr">
            <a:noAutofit/>
          </a:bodyPr>
          <a:lstStyle/>
          <a:p>
            <a:pPr lvl="0" algn="just"/>
            <a:r>
              <a:rPr lang="ru-RU" sz="1600" dirty="0" smtClean="0"/>
              <a:t>Оформленная в </a:t>
            </a:r>
            <a:r>
              <a:rPr lang="ru-RU" sz="1600" dirty="0"/>
              <a:t>соответствии с требованиями действующего законодательства Российской Федерации независимая гарантия, в соответствии с которой Корпорация обязывается перед </a:t>
            </a:r>
            <a:r>
              <a:rPr lang="ru-RU" sz="1600" dirty="0" smtClean="0"/>
              <a:t>Банком/Организацией-партнером </a:t>
            </a:r>
            <a:r>
              <a:rPr lang="ru-RU" sz="1600" dirty="0"/>
              <a:t>отвечать за исполнение Субъектом МСП (Принципалом) его обязательств по кредитному договору</a:t>
            </a:r>
          </a:p>
        </p:txBody>
      </p:sp>
      <p:sp>
        <p:nvSpPr>
          <p:cNvPr id="12" name="Скругленный прямоугольник 11"/>
          <p:cNvSpPr/>
          <p:nvPr/>
        </p:nvSpPr>
        <p:spPr>
          <a:xfrm>
            <a:off x="363539" y="1349360"/>
            <a:ext cx="2080722" cy="1027705"/>
          </a:xfrm>
          <a:prstGeom prst="roundRect">
            <a:avLst>
              <a:gd name="adj" fmla="val 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t>Независимая гарантия Корпорации </a:t>
            </a:r>
          </a:p>
        </p:txBody>
      </p:sp>
      <p:grpSp>
        <p:nvGrpSpPr>
          <p:cNvPr id="13" name="Группа 12"/>
          <p:cNvGrpSpPr/>
          <p:nvPr/>
        </p:nvGrpSpPr>
        <p:grpSpPr>
          <a:xfrm>
            <a:off x="363539" y="2027299"/>
            <a:ext cx="11891164" cy="818183"/>
            <a:chOff x="363539" y="1062099"/>
            <a:chExt cx="5819547" cy="818183"/>
          </a:xfrm>
        </p:grpSpPr>
        <p:sp>
          <p:nvSpPr>
            <p:cNvPr id="14" name="Текст 2"/>
            <p:cNvSpPr txBox="1">
              <a:spLocks/>
            </p:cNvSpPr>
            <p:nvPr/>
          </p:nvSpPr>
          <p:spPr>
            <a:xfrm>
              <a:off x="363539" y="1062099"/>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кругленный прямоугольник 38"/>
          <p:cNvSpPr/>
          <p:nvPr/>
        </p:nvSpPr>
        <p:spPr>
          <a:xfrm>
            <a:off x="2358621" y="5136064"/>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7" name="Скругленный прямоугольник 46"/>
          <p:cNvSpPr/>
          <p:nvPr/>
        </p:nvSpPr>
        <p:spPr>
          <a:xfrm>
            <a:off x="363540"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51" name="Прямоугольник 50"/>
          <p:cNvSpPr/>
          <p:nvPr/>
        </p:nvSpPr>
        <p:spPr>
          <a:xfrm>
            <a:off x="694295" y="6374251"/>
            <a:ext cx="5216845" cy="1027706"/>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smtClean="0">
                <a:solidFill>
                  <a:schemeClr val="tx1">
                    <a:lumMod val="95000"/>
                    <a:lumOff val="5000"/>
                  </a:schemeClr>
                </a:solidFill>
              </a:rPr>
              <a:t>До 50% суммы обязательств по кредиту (основной долг)</a:t>
            </a:r>
          </a:p>
          <a:p>
            <a:pPr marL="171450" lvl="0" indent="-171450">
              <a:buFont typeface="Arial" panose="020B0604020202020204" pitchFamily="34" charset="0"/>
              <a:buChar char="•"/>
            </a:pPr>
            <a:r>
              <a:rPr lang="ru-RU" sz="1050" dirty="0" smtClean="0"/>
              <a:t>До 70% от суммы гарантии исполнения контракта, суммы кредита на исполнение контракта</a:t>
            </a:r>
            <a:endParaRPr lang="ru-RU" sz="1050" dirty="0"/>
          </a:p>
        </p:txBody>
      </p:sp>
      <p:grpSp>
        <p:nvGrpSpPr>
          <p:cNvPr id="4" name="Группа 3"/>
          <p:cNvGrpSpPr/>
          <p:nvPr/>
        </p:nvGrpSpPr>
        <p:grpSpPr>
          <a:xfrm>
            <a:off x="2644337" y="4129693"/>
            <a:ext cx="1158586" cy="762098"/>
            <a:chOff x="2097996" y="4977591"/>
            <a:chExt cx="2226204" cy="922139"/>
          </a:xfrm>
        </p:grpSpPr>
        <p:grpSp>
          <p:nvGrpSpPr>
            <p:cNvPr id="50" name="Группа 49"/>
            <p:cNvGrpSpPr/>
            <p:nvPr/>
          </p:nvGrpSpPr>
          <p:grpSpPr>
            <a:xfrm>
              <a:off x="2155712" y="5262161"/>
              <a:ext cx="1988198" cy="327551"/>
              <a:chOff x="1997902" y="5521643"/>
              <a:chExt cx="2405720" cy="327551"/>
            </a:xfrm>
          </p:grpSpPr>
          <p:cxnSp>
            <p:nvCxnSpPr>
              <p:cNvPr id="32" name="Прямая со стрелкой 31"/>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52" name="Прямоугольник 51"/>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53" name="Прямоугольник 52"/>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54" name="Elbow Connector 187"/>
          <p:cNvCxnSpPr>
            <a:endCxn id="58" idx="2"/>
          </p:cNvCxnSpPr>
          <p:nvPr/>
        </p:nvCxnSpPr>
        <p:spPr>
          <a:xfrm rot="10800000">
            <a:off x="1259447" y="5030906"/>
            <a:ext cx="1021299" cy="471836"/>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8" name="Rounded Rectangle 238"/>
          <p:cNvSpPr/>
          <p:nvPr/>
        </p:nvSpPr>
        <p:spPr>
          <a:xfrm flipH="1">
            <a:off x="1210792" y="4967993"/>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0" name="Прямоугольник 59"/>
          <p:cNvSpPr/>
          <p:nvPr/>
        </p:nvSpPr>
        <p:spPr>
          <a:xfrm>
            <a:off x="1071987" y="5566621"/>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64" name="Oval 287"/>
          <p:cNvSpPr/>
          <p:nvPr/>
        </p:nvSpPr>
        <p:spPr>
          <a:xfrm>
            <a:off x="1013561" y="5568330"/>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5" name="Oval 287"/>
          <p:cNvSpPr/>
          <p:nvPr/>
        </p:nvSpPr>
        <p:spPr>
          <a:xfrm>
            <a:off x="469748" y="65604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67" name="Прямая соединительная линия 66"/>
          <p:cNvCxnSpPr/>
          <p:nvPr/>
        </p:nvCxnSpPr>
        <p:spPr>
          <a:xfrm>
            <a:off x="464560"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0" name="Скругленный прямоугольник 39"/>
          <p:cNvSpPr/>
          <p:nvPr/>
        </p:nvSpPr>
        <p:spPr>
          <a:xfrm>
            <a:off x="3739861" y="4092291"/>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по гарантии Корпорации)</a:t>
            </a:r>
          </a:p>
        </p:txBody>
      </p:sp>
      <p:sp>
        <p:nvSpPr>
          <p:cNvPr id="42" name="Скругленный прямоугольник 41"/>
          <p:cNvSpPr/>
          <p:nvPr/>
        </p:nvSpPr>
        <p:spPr>
          <a:xfrm>
            <a:off x="9544193" y="3699644"/>
            <a:ext cx="2500662" cy="727937"/>
          </a:xfrm>
          <a:prstGeom prst="roundRect">
            <a:avLst>
              <a:gd name="adj" fmla="val 6507"/>
            </a:avLst>
          </a:prstGeom>
          <a:solidFill>
            <a:srgbClr val="FCD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Региональная гарантийная организация</a:t>
            </a:r>
          </a:p>
          <a:p>
            <a:pPr marL="630238"/>
            <a:r>
              <a:rPr lang="ru-RU" sz="1000" dirty="0" smtClean="0">
                <a:solidFill>
                  <a:schemeClr val="tx1"/>
                </a:solidFill>
              </a:rPr>
              <a:t>(поручитель)</a:t>
            </a:r>
            <a:endParaRPr lang="ru-RU" sz="1000" dirty="0">
              <a:solidFill>
                <a:schemeClr val="tx1"/>
              </a:solidFill>
            </a:endParaRPr>
          </a:p>
        </p:txBody>
      </p:sp>
      <p:sp>
        <p:nvSpPr>
          <p:cNvPr id="79" name="Скругленный прямоугольник 78"/>
          <p:cNvSpPr/>
          <p:nvPr/>
        </p:nvSpPr>
        <p:spPr>
          <a:xfrm>
            <a:off x="363538" y="3034806"/>
            <a:ext cx="5721952" cy="438503"/>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Без участия Региональной гарантийной </a:t>
            </a:r>
            <a:r>
              <a:rPr lang="ru-RU" sz="1400" b="1" dirty="0" smtClean="0"/>
              <a:t>организации – 50% от суммы кредита (кроме гарантии для исполнения контрактов) </a:t>
            </a:r>
            <a:endParaRPr lang="ru-RU" sz="1400" b="1" dirty="0"/>
          </a:p>
        </p:txBody>
      </p:sp>
      <p:sp>
        <p:nvSpPr>
          <p:cNvPr id="80" name="Скругленный прямоугольник 79"/>
          <p:cNvSpPr/>
          <p:nvPr/>
        </p:nvSpPr>
        <p:spPr>
          <a:xfrm>
            <a:off x="6519633" y="3034806"/>
            <a:ext cx="5721952" cy="45028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С участием Региональной гарантийной </a:t>
            </a:r>
            <a:r>
              <a:rPr lang="ru-RU" sz="1400" b="1" dirty="0" smtClean="0"/>
              <a:t>организации – до 75% от суммы кредита</a:t>
            </a:r>
            <a:endParaRPr lang="ru-RU" sz="1400" b="1" dirty="0"/>
          </a:p>
        </p:txBody>
      </p:sp>
      <p:sp>
        <p:nvSpPr>
          <p:cNvPr id="126" name="Скругленный прямоугольник 125"/>
          <p:cNvSpPr/>
          <p:nvPr/>
        </p:nvSpPr>
        <p:spPr>
          <a:xfrm>
            <a:off x="8514716" y="5647797"/>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127" name="Скругленный прямоугольник 126"/>
          <p:cNvSpPr/>
          <p:nvPr/>
        </p:nvSpPr>
        <p:spPr>
          <a:xfrm>
            <a:off x="6519635"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28" name="Прямоугольник 127"/>
          <p:cNvSpPr/>
          <p:nvPr/>
        </p:nvSpPr>
        <p:spPr>
          <a:xfrm>
            <a:off x="6652323" y="736394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 до </a:t>
            </a:r>
            <a:r>
              <a:rPr lang="ru-RU" sz="900" dirty="0">
                <a:solidFill>
                  <a:schemeClr val="tx1">
                    <a:lumMod val="95000"/>
                    <a:lumOff val="5000"/>
                  </a:schemeClr>
                </a:solidFill>
              </a:rPr>
              <a:t>75% от суммы </a:t>
            </a:r>
            <a:r>
              <a:rPr lang="ru-RU" sz="900" dirty="0" smtClean="0">
                <a:solidFill>
                  <a:schemeClr val="tx1">
                    <a:lumMod val="95000"/>
                    <a:lumOff val="5000"/>
                  </a:schemeClr>
                </a:solidFill>
              </a:rPr>
              <a:t>кредита - при регистрации субъекта МСП в регионах Дальневосточного федерального округа или на территории моногородов.</a:t>
            </a:r>
            <a:endParaRPr lang="ru-RU" sz="1050" dirty="0">
              <a:solidFill>
                <a:schemeClr val="tx1">
                  <a:lumMod val="95000"/>
                  <a:lumOff val="5000"/>
                </a:schemeClr>
              </a:solidFill>
            </a:endParaRPr>
          </a:p>
        </p:txBody>
      </p:sp>
      <p:grpSp>
        <p:nvGrpSpPr>
          <p:cNvPr id="129" name="Группа 128"/>
          <p:cNvGrpSpPr/>
          <p:nvPr/>
        </p:nvGrpSpPr>
        <p:grpSpPr>
          <a:xfrm>
            <a:off x="8800432" y="4641426"/>
            <a:ext cx="1158586" cy="762098"/>
            <a:chOff x="2097996" y="4977591"/>
            <a:chExt cx="2226204" cy="922139"/>
          </a:xfrm>
        </p:grpSpPr>
        <p:grpSp>
          <p:nvGrpSpPr>
            <p:cNvPr id="130" name="Группа 129"/>
            <p:cNvGrpSpPr/>
            <p:nvPr/>
          </p:nvGrpSpPr>
          <p:grpSpPr>
            <a:xfrm>
              <a:off x="2155712" y="5262161"/>
              <a:ext cx="1988198" cy="327551"/>
              <a:chOff x="1997902" y="5521643"/>
              <a:chExt cx="2405720" cy="327551"/>
            </a:xfrm>
          </p:grpSpPr>
          <p:cxnSp>
            <p:nvCxnSpPr>
              <p:cNvPr id="133" name="Прямая со стрелкой 132"/>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4" name="Прямая со стрелкой 133"/>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131" name="Прямоугольник 130"/>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132" name="Прямоугольник 131"/>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135" name="Elbow Connector 187"/>
          <p:cNvCxnSpPr>
            <a:stCxn id="126" idx="1"/>
          </p:cNvCxnSpPr>
          <p:nvPr/>
        </p:nvCxnSpPr>
        <p:spPr>
          <a:xfrm rot="10800000">
            <a:off x="7706294" y="5331961"/>
            <a:ext cx="808422" cy="608330"/>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7" name="Прямоугольник 136"/>
          <p:cNvSpPr/>
          <p:nvPr/>
        </p:nvSpPr>
        <p:spPr>
          <a:xfrm>
            <a:off x="7376295" y="5977456"/>
            <a:ext cx="1076999" cy="228147"/>
          </a:xfrm>
          <a:prstGeom prst="rect">
            <a:avLst/>
          </a:prstGeom>
          <a:ln>
            <a:noFill/>
          </a:ln>
        </p:spPr>
        <p:txBody>
          <a:bodyPr wrap="square" anchor="ctr">
            <a:noAutofit/>
          </a:bodyPr>
          <a:lstStyle/>
          <a:p>
            <a:pPr lvl="0" algn="r"/>
            <a:r>
              <a:rPr lang="ru-RU" sz="1200" dirty="0" smtClean="0">
                <a:solidFill>
                  <a:srgbClr val="C00000"/>
                </a:solidFill>
              </a:rPr>
              <a:t>Гарантия</a:t>
            </a:r>
            <a:endParaRPr lang="ru-RU" sz="1200" dirty="0">
              <a:solidFill>
                <a:srgbClr val="C00000"/>
              </a:solidFill>
            </a:endParaRPr>
          </a:p>
        </p:txBody>
      </p:sp>
      <p:sp>
        <p:nvSpPr>
          <p:cNvPr id="138" name="Oval 287"/>
          <p:cNvSpPr/>
          <p:nvPr/>
        </p:nvSpPr>
        <p:spPr>
          <a:xfrm>
            <a:off x="7432750" y="59791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40" name="Прямая соединительная линия 139"/>
          <p:cNvCxnSpPr/>
          <p:nvPr/>
        </p:nvCxnSpPr>
        <p:spPr>
          <a:xfrm>
            <a:off x="6620655"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1" name="Скругленный прямоугольник 140"/>
          <p:cNvSpPr/>
          <p:nvPr/>
        </p:nvSpPr>
        <p:spPr>
          <a:xfrm>
            <a:off x="9895956" y="4604024"/>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по гарантии Корпорации)</a:t>
            </a:r>
          </a:p>
        </p:txBody>
      </p:sp>
      <p:cxnSp>
        <p:nvCxnSpPr>
          <p:cNvPr id="143" name="Elbow Connector 187"/>
          <p:cNvCxnSpPr>
            <a:stCxn id="42" idx="1"/>
          </p:cNvCxnSpPr>
          <p:nvPr/>
        </p:nvCxnSpPr>
        <p:spPr>
          <a:xfrm rot="10800000" flipV="1">
            <a:off x="7706295" y="4063612"/>
            <a:ext cx="1837899" cy="540411"/>
          </a:xfrm>
          <a:prstGeom prst="bentConnector2">
            <a:avLst/>
          </a:prstGeom>
          <a:ln w="76200">
            <a:solidFill>
              <a:srgbClr val="FCD7B9">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44" name="Прямоугольник 143"/>
          <p:cNvSpPr/>
          <p:nvPr/>
        </p:nvSpPr>
        <p:spPr>
          <a:xfrm>
            <a:off x="7251368" y="3767546"/>
            <a:ext cx="1691283" cy="228147"/>
          </a:xfrm>
          <a:prstGeom prst="rect">
            <a:avLst/>
          </a:prstGeom>
          <a:ln>
            <a:noFill/>
          </a:ln>
        </p:spPr>
        <p:txBody>
          <a:bodyPr wrap="square" anchor="ctr">
            <a:noAutofit/>
          </a:bodyPr>
          <a:lstStyle/>
          <a:p>
            <a:pPr lvl="0" algn="r"/>
            <a:r>
              <a:rPr lang="ru-RU" sz="1200" dirty="0" smtClean="0">
                <a:solidFill>
                  <a:srgbClr val="F5750B"/>
                </a:solidFill>
              </a:rPr>
              <a:t>Поручительство</a:t>
            </a:r>
            <a:endParaRPr lang="ru-RU" sz="1200" dirty="0">
              <a:solidFill>
                <a:srgbClr val="F5750B"/>
              </a:solidFill>
            </a:endParaRPr>
          </a:p>
        </p:txBody>
      </p:sp>
      <p:sp>
        <p:nvSpPr>
          <p:cNvPr id="145" name="Oval 287"/>
          <p:cNvSpPr/>
          <p:nvPr/>
        </p:nvSpPr>
        <p:spPr>
          <a:xfrm>
            <a:off x="7432750" y="376925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Прямоугольник 145"/>
          <p:cNvSpPr/>
          <p:nvPr/>
        </p:nvSpPr>
        <p:spPr>
          <a:xfrm>
            <a:off x="6836357" y="6820224"/>
            <a:ext cx="5216845"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Поручительство РГО за исполнение МСП обязательств в рамках собственного лимита РГО</a:t>
            </a:r>
            <a:endParaRPr lang="ru-RU" sz="900" dirty="0">
              <a:solidFill>
                <a:schemeClr val="tx1">
                  <a:lumMod val="95000"/>
                  <a:lumOff val="5000"/>
                </a:schemeClr>
              </a:solidFill>
            </a:endParaRPr>
          </a:p>
        </p:txBody>
      </p:sp>
      <p:sp>
        <p:nvSpPr>
          <p:cNvPr id="148" name="Oval 287"/>
          <p:cNvSpPr/>
          <p:nvPr/>
        </p:nvSpPr>
        <p:spPr>
          <a:xfrm>
            <a:off x="6620655" y="6885801"/>
            <a:ext cx="203211" cy="203211"/>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24" name="Группа 23"/>
          <p:cNvGrpSpPr/>
          <p:nvPr/>
        </p:nvGrpSpPr>
        <p:grpSpPr>
          <a:xfrm>
            <a:off x="6747848" y="6464447"/>
            <a:ext cx="3935245" cy="311252"/>
            <a:chOff x="6747848" y="6797281"/>
            <a:chExt cx="3935245" cy="311252"/>
          </a:xfrm>
        </p:grpSpPr>
        <p:sp>
          <p:nvSpPr>
            <p:cNvPr id="139" name="Oval 287"/>
            <p:cNvSpPr/>
            <p:nvPr/>
          </p:nvSpPr>
          <p:spPr>
            <a:xfrm>
              <a:off x="7376322" y="68299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9" name="Oval 287"/>
            <p:cNvSpPr/>
            <p:nvPr/>
          </p:nvSpPr>
          <p:spPr>
            <a:xfrm>
              <a:off x="6747848" y="682996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50" name="Прямоугольник 149"/>
            <p:cNvSpPr/>
            <p:nvPr/>
          </p:nvSpPr>
          <p:spPr>
            <a:xfrm>
              <a:off x="7936445" y="6797281"/>
              <a:ext cx="2746648" cy="311252"/>
            </a:xfrm>
            <a:prstGeom prst="rect">
              <a:avLst/>
            </a:prstGeom>
            <a:ln>
              <a:noFill/>
            </a:ln>
          </p:spPr>
          <p:txBody>
            <a:bodyPr wrap="square" anchor="ctr">
              <a:noAutofit/>
            </a:bodyPr>
            <a:lstStyle/>
            <a:p>
              <a:pPr lvl="0"/>
              <a:r>
                <a:rPr lang="ru-RU" sz="1050" b="1" dirty="0" smtClean="0">
                  <a:solidFill>
                    <a:schemeClr val="tx1">
                      <a:lumMod val="95000"/>
                      <a:lumOff val="5000"/>
                    </a:schemeClr>
                  </a:solidFill>
                </a:rPr>
                <a:t>50-70%* суммы кредита</a:t>
              </a:r>
              <a:endParaRPr lang="ru-RU" sz="1050" b="1" dirty="0">
                <a:solidFill>
                  <a:schemeClr val="tx1">
                    <a:lumMod val="95000"/>
                    <a:lumOff val="5000"/>
                  </a:schemeClr>
                </a:solidFill>
              </a:endParaRPr>
            </a:p>
          </p:txBody>
        </p:sp>
        <p:sp>
          <p:nvSpPr>
            <p:cNvPr id="151" name="Oval 287"/>
            <p:cNvSpPr/>
            <p:nvPr/>
          </p:nvSpPr>
          <p:spPr>
            <a:xfrm>
              <a:off x="7690559"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sp>
          <p:nvSpPr>
            <p:cNvPr id="152" name="Oval 287"/>
            <p:cNvSpPr/>
            <p:nvPr/>
          </p:nvSpPr>
          <p:spPr>
            <a:xfrm>
              <a:off x="7062085"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grpSp>
      <p:sp>
        <p:nvSpPr>
          <p:cNvPr id="155" name="Oval 287"/>
          <p:cNvSpPr/>
          <p:nvPr/>
        </p:nvSpPr>
        <p:spPr>
          <a:xfrm>
            <a:off x="6620655" y="71117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56" name="Прямая соединительная линия 155"/>
          <p:cNvCxnSpPr/>
          <p:nvPr/>
        </p:nvCxnSpPr>
        <p:spPr>
          <a:xfrm>
            <a:off x="6620655" y="6835535"/>
            <a:ext cx="5446580" cy="0"/>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8" name="Freeform 25"/>
          <p:cNvSpPr>
            <a:spLocks noChangeAspect="1" noEditPoints="1"/>
          </p:cNvSpPr>
          <p:nvPr/>
        </p:nvSpPr>
        <p:spPr bwMode="auto">
          <a:xfrm>
            <a:off x="3854689" y="4267242"/>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159" name="Freeform 25"/>
          <p:cNvSpPr>
            <a:spLocks noChangeAspect="1" noEditPoints="1"/>
          </p:cNvSpPr>
          <p:nvPr/>
        </p:nvSpPr>
        <p:spPr bwMode="auto">
          <a:xfrm>
            <a:off x="10012394" y="4771146"/>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9" name="Скругленный прямоугольник 68"/>
          <p:cNvSpPr/>
          <p:nvPr/>
        </p:nvSpPr>
        <p:spPr>
          <a:xfrm>
            <a:off x="9681321" y="4183948"/>
            <a:ext cx="372219" cy="174599"/>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100" b="1" kern="0" dirty="0" smtClean="0">
                <a:latin typeface="Arial Narrow" panose="020B0606020202030204" pitchFamily="34" charset="0"/>
                <a:cs typeface="Times New Roman" pitchFamily="18" charset="0"/>
              </a:rPr>
              <a:t>РГО</a:t>
            </a:r>
            <a:endParaRPr lang="ru-RU" sz="1200" b="1" kern="0" dirty="0">
              <a:latin typeface="Arial Narrow" panose="020B0606020202030204" pitchFamily="34" charset="0"/>
              <a:cs typeface="Times New Roman" pitchFamily="18" charset="0"/>
            </a:endParaRPr>
          </a:p>
        </p:txBody>
      </p:sp>
      <p:grpSp>
        <p:nvGrpSpPr>
          <p:cNvPr id="5" name="Группа 4"/>
          <p:cNvGrpSpPr/>
          <p:nvPr/>
        </p:nvGrpSpPr>
        <p:grpSpPr>
          <a:xfrm>
            <a:off x="332773" y="3991997"/>
            <a:ext cx="2303065" cy="904187"/>
            <a:chOff x="332773" y="3991997"/>
            <a:chExt cx="2303065" cy="904187"/>
          </a:xfrm>
        </p:grpSpPr>
        <p:sp>
          <p:nvSpPr>
            <p:cNvPr id="20" name="Скругленный прямоугольник 19"/>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0" name="Группа 69"/>
            <p:cNvGrpSpPr/>
            <p:nvPr/>
          </p:nvGrpSpPr>
          <p:grpSpPr>
            <a:xfrm>
              <a:off x="332773" y="3991997"/>
              <a:ext cx="904187" cy="904187"/>
              <a:chOff x="-1167900" y="2055274"/>
              <a:chExt cx="2233307" cy="2233307"/>
            </a:xfrm>
          </p:grpSpPr>
          <p:pic>
            <p:nvPicPr>
              <p:cNvPr id="71" name="Рисунок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2" name="Овал 71"/>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grpSp>
        <p:nvGrpSpPr>
          <p:cNvPr id="73" name="Группа 72"/>
          <p:cNvGrpSpPr/>
          <p:nvPr/>
        </p:nvGrpSpPr>
        <p:grpSpPr>
          <a:xfrm>
            <a:off x="6491570" y="4515625"/>
            <a:ext cx="2303065" cy="904187"/>
            <a:chOff x="332773" y="3991997"/>
            <a:chExt cx="2303065" cy="904187"/>
          </a:xfrm>
        </p:grpSpPr>
        <p:sp>
          <p:nvSpPr>
            <p:cNvPr id="74" name="Скругленный прямоугольник 73"/>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5" name="Группа 74"/>
            <p:cNvGrpSpPr/>
            <p:nvPr/>
          </p:nvGrpSpPr>
          <p:grpSpPr>
            <a:xfrm>
              <a:off x="332773" y="3991997"/>
              <a:ext cx="904187" cy="904187"/>
              <a:chOff x="-1167900" y="2055274"/>
              <a:chExt cx="2233307" cy="2233307"/>
            </a:xfrm>
          </p:grpSpPr>
          <p:pic>
            <p:nvPicPr>
              <p:cNvPr id="76" name="Рисунок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7" name="Овал 7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pic>
        <p:nvPicPr>
          <p:cNvPr id="81" name="Рисунок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38231" y="3757346"/>
            <a:ext cx="433001" cy="414237"/>
          </a:xfrm>
          <a:prstGeom prst="rect">
            <a:avLst/>
          </a:prstGeom>
        </p:spPr>
      </p:pic>
      <p:sp>
        <p:nvSpPr>
          <p:cNvPr id="84" name="Прямоугольник 83"/>
          <p:cNvSpPr/>
          <p:nvPr/>
        </p:nvSpPr>
        <p:spPr>
          <a:xfrm>
            <a:off x="6836357" y="703477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Независимая гарантия Корпорации на часть непокрытой поручительством РГО суммы кредита</a:t>
            </a:r>
          </a:p>
        </p:txBody>
      </p:sp>
    </p:spTree>
    <p:extLst>
      <p:ext uri="{BB962C8B-B14F-4D97-AF65-F5344CB8AC3E}">
        <p14:creationId xmlns:p14="http://schemas.microsoft.com/office/powerpoint/2010/main" val="419768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4594" y="193498"/>
            <a:ext cx="8429835" cy="698685"/>
          </a:xfrm>
        </p:spPr>
        <p:txBody>
          <a:bodyPr/>
          <a:lstStyle/>
          <a:p>
            <a:r>
              <a:rPr lang="ru-RU" dirty="0"/>
              <a:t>Преимущества независимой гарантии Корпорации </a:t>
            </a:r>
            <a:r>
              <a:rPr lang="ru-RU" dirty="0" smtClean="0"/>
              <a:t/>
            </a:r>
            <a:br>
              <a:rPr lang="ru-RU" dirty="0" smtClean="0"/>
            </a:br>
            <a:r>
              <a:rPr lang="ru-RU" dirty="0" smtClean="0"/>
              <a:t>для </a:t>
            </a:r>
            <a:r>
              <a:rPr lang="ru-RU" dirty="0"/>
              <a:t>субъекта </a:t>
            </a:r>
            <a:r>
              <a:rPr lang="ru-RU" dirty="0" smtClean="0"/>
              <a:t>МСП</a:t>
            </a:r>
            <a:endParaRPr lang="ru-RU" dirty="0"/>
          </a:p>
        </p:txBody>
      </p:sp>
      <p:sp>
        <p:nvSpPr>
          <p:cNvPr id="17" name="Прямоугольник 16"/>
          <p:cNvSpPr/>
          <p:nvPr/>
        </p:nvSpPr>
        <p:spPr>
          <a:xfrm>
            <a:off x="363539" y="1869271"/>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развития своего бизнеса</a:t>
            </a:r>
          </a:p>
        </p:txBody>
      </p:sp>
      <p:sp>
        <p:nvSpPr>
          <p:cNvPr id="25" name="L-Shape 10"/>
          <p:cNvSpPr/>
          <p:nvPr/>
        </p:nvSpPr>
        <p:spPr>
          <a:xfrm rot="13701821">
            <a:off x="2921910" y="197338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Прямоугольник 25"/>
          <p:cNvSpPr/>
          <p:nvPr/>
        </p:nvSpPr>
        <p:spPr>
          <a:xfrm>
            <a:off x="363539" y="2756448"/>
            <a:ext cx="2655431" cy="596916"/>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снижения своих расходов</a:t>
            </a:r>
          </a:p>
        </p:txBody>
      </p:sp>
      <p:sp>
        <p:nvSpPr>
          <p:cNvPr id="27" name="L-Shape 10"/>
          <p:cNvSpPr/>
          <p:nvPr/>
        </p:nvSpPr>
        <p:spPr>
          <a:xfrm rot="13701821">
            <a:off x="2921910" y="284089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8" name="Прямоугольник 27"/>
          <p:cNvSpPr/>
          <p:nvPr/>
        </p:nvSpPr>
        <p:spPr>
          <a:xfrm>
            <a:off x="3613533" y="271766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Пониженные процентные ставки по кредитам </a:t>
            </a:r>
            <a:r>
              <a:rPr lang="ru-RU" sz="1200" dirty="0" smtClean="0">
                <a:latin typeface="+mj-lt"/>
                <a:cs typeface="+mn-cs"/>
              </a:rPr>
              <a:t>и займам с </a:t>
            </a:r>
            <a:r>
              <a:rPr lang="ru-RU" sz="1200" dirty="0">
                <a:latin typeface="+mj-lt"/>
                <a:cs typeface="+mn-cs"/>
              </a:rPr>
              <a:t>гарантией Корпорации</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 разы ниже стоимости страхования залога ТС (КАСКО)</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включает в себя НДС, который может быть принят к зачету</a:t>
            </a:r>
          </a:p>
        </p:txBody>
      </p:sp>
      <p:sp>
        <p:nvSpPr>
          <p:cNvPr id="29" name="Прямоугольник 28"/>
          <p:cNvSpPr/>
          <p:nvPr/>
        </p:nvSpPr>
        <p:spPr>
          <a:xfrm>
            <a:off x="3613533" y="185015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Возможность получения финансирования и развития своего бизнеса при отсутствии залогового обеспечения</a:t>
            </a:r>
          </a:p>
        </p:txBody>
      </p:sp>
      <p:sp>
        <p:nvSpPr>
          <p:cNvPr id="30" name="Прямоугольник 29"/>
          <p:cNvSpPr/>
          <p:nvPr/>
        </p:nvSpPr>
        <p:spPr>
          <a:xfrm>
            <a:off x="363539" y="4626905"/>
            <a:ext cx="2655431" cy="646930"/>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Широкая </a:t>
            </a:r>
            <a:r>
              <a:rPr lang="ru-RU" sz="1600" b="1" kern="0" dirty="0">
                <a:solidFill>
                  <a:srgbClr val="0070C0"/>
                </a:solidFill>
                <a:latin typeface="Arial Narrow" panose="020B0606020202030204" pitchFamily="34" charset="0"/>
                <a:ea typeface="Calibri" panose="020F0502020204030204" pitchFamily="34" charset="0"/>
              </a:rPr>
              <a:t>линейка гарантийных продуктов</a:t>
            </a:r>
          </a:p>
        </p:txBody>
      </p:sp>
      <p:sp>
        <p:nvSpPr>
          <p:cNvPr id="31" name="L-Shape 10"/>
          <p:cNvSpPr/>
          <p:nvPr/>
        </p:nvSpPr>
        <p:spPr>
          <a:xfrm rot="13701821">
            <a:off x="2921910" y="4736363"/>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2" name="Прямоугольник 31"/>
          <p:cNvSpPr/>
          <p:nvPr/>
        </p:nvSpPr>
        <p:spPr>
          <a:xfrm>
            <a:off x="3613533" y="4613130"/>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Линейка гарантийных продуктов учитывает практически все основные потребности субъектов МСП в гарантийной поддержке</a:t>
            </a:r>
          </a:p>
        </p:txBody>
      </p:sp>
      <p:sp>
        <p:nvSpPr>
          <p:cNvPr id="33" name="Прямоугольник 32"/>
          <p:cNvSpPr/>
          <p:nvPr/>
        </p:nvSpPr>
        <p:spPr>
          <a:xfrm>
            <a:off x="363539" y="5425404"/>
            <a:ext cx="2655431" cy="1106269"/>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Условия продуктов </a:t>
            </a:r>
            <a:endParaRPr lang="ru-RU" sz="1600" b="1" kern="0" dirty="0">
              <a:solidFill>
                <a:srgbClr val="0070C0"/>
              </a:solidFill>
              <a:latin typeface="Arial Narrow" panose="020B0606020202030204" pitchFamily="34" charset="0"/>
              <a:ea typeface="Calibri" panose="020F0502020204030204" pitchFamily="34" charset="0"/>
            </a:endParaRPr>
          </a:p>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максимально адаптированы </a:t>
            </a:r>
            <a:r>
              <a:rPr lang="ru-RU" sz="1600" b="1" kern="0" dirty="0">
                <a:solidFill>
                  <a:srgbClr val="0070C0"/>
                </a:solidFill>
                <a:latin typeface="Arial Narrow" panose="020B0606020202030204" pitchFamily="34" charset="0"/>
                <a:ea typeface="Calibri" panose="020F0502020204030204" pitchFamily="34" charset="0"/>
              </a:rPr>
              <a:t>к специфике субъектов </a:t>
            </a:r>
            <a:r>
              <a:rPr lang="ru-RU" sz="1600" b="1" kern="0" dirty="0" smtClean="0">
                <a:solidFill>
                  <a:srgbClr val="0070C0"/>
                </a:solidFill>
                <a:latin typeface="Arial Narrow" panose="020B0606020202030204" pitchFamily="34" charset="0"/>
                <a:ea typeface="Calibri" panose="020F0502020204030204" pitchFamily="34" charset="0"/>
              </a:rPr>
              <a:t>МСП</a:t>
            </a:r>
            <a:endParaRPr lang="ru-RU" sz="1600" b="1" kern="0" dirty="0">
              <a:solidFill>
                <a:srgbClr val="0070C0"/>
              </a:solidFill>
              <a:latin typeface="Arial Narrow" panose="020B0606020202030204" pitchFamily="34" charset="0"/>
              <a:ea typeface="Calibri" panose="020F0502020204030204" pitchFamily="34" charset="0"/>
            </a:endParaRPr>
          </a:p>
        </p:txBody>
      </p:sp>
      <p:sp>
        <p:nvSpPr>
          <p:cNvPr id="34" name="L-Shape 10"/>
          <p:cNvSpPr/>
          <p:nvPr/>
        </p:nvSpPr>
        <p:spPr>
          <a:xfrm rot="13701821">
            <a:off x="2921910" y="5733842"/>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5" name="Прямоугольник 34"/>
          <p:cNvSpPr/>
          <p:nvPr/>
        </p:nvSpPr>
        <p:spPr>
          <a:xfrm>
            <a:off x="3613533" y="5364024"/>
            <a:ext cx="8641170" cy="116765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Отсутствуют специальные </a:t>
            </a:r>
            <a:r>
              <a:rPr lang="ru-RU" sz="1200" dirty="0">
                <a:latin typeface="+mj-lt"/>
                <a:cs typeface="+mn-cs"/>
              </a:rPr>
              <a:t>требования к обеспечению по кредитным </a:t>
            </a:r>
            <a:r>
              <a:rPr lang="ru-RU" sz="1200" dirty="0" smtClean="0">
                <a:latin typeface="+mj-lt"/>
                <a:cs typeface="+mn-cs"/>
              </a:rPr>
              <a:t>сделкам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Отсутствует необходимость </a:t>
            </a:r>
            <a:r>
              <a:rPr lang="ru-RU" sz="1200" dirty="0">
                <a:latin typeface="+mj-lt"/>
                <a:cs typeface="+mn-cs"/>
              </a:rPr>
              <a:t>предоставления обеспечения по </a:t>
            </a:r>
            <a:r>
              <a:rPr lang="ru-RU" sz="1200" dirty="0" smtClean="0">
                <a:latin typeface="+mj-lt"/>
                <a:cs typeface="+mn-cs"/>
              </a:rPr>
              <a:t>гарантиям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Стоимость гарантий </a:t>
            </a:r>
            <a:r>
              <a:rPr lang="ru-RU" sz="1200" dirty="0">
                <a:latin typeface="+mj-lt"/>
                <a:cs typeface="+mn-cs"/>
              </a:rPr>
              <a:t>на порядок ниже стоимости банковских гарантий у </a:t>
            </a:r>
            <a:r>
              <a:rPr lang="ru-RU" sz="1200" dirty="0" smtClean="0">
                <a:latin typeface="+mj-lt"/>
                <a:cs typeface="+mn-cs"/>
              </a:rPr>
              <a:t>банков-партнеров</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рассрочки </a:t>
            </a:r>
            <a:r>
              <a:rPr lang="ru-RU" sz="1200" dirty="0">
                <a:latin typeface="+mj-lt"/>
                <a:cs typeface="+mn-cs"/>
              </a:rPr>
              <a:t>уплаты вознаграждения Корпорации в течение всего срока действия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получения </a:t>
            </a:r>
            <a:r>
              <a:rPr lang="ru-RU" sz="1200" dirty="0">
                <a:latin typeface="+mj-lt"/>
                <a:cs typeface="+mn-cs"/>
              </a:rPr>
              <a:t>гарантии как по новым, так и по ранее заключенным кредитным </a:t>
            </a:r>
            <a:r>
              <a:rPr lang="ru-RU" sz="1200" dirty="0" smtClean="0">
                <a:latin typeface="+mj-lt"/>
                <a:cs typeface="+mn-cs"/>
              </a:rPr>
              <a:t>договорам</a:t>
            </a:r>
            <a:endParaRPr lang="ru-RU" sz="1200" dirty="0">
              <a:latin typeface="+mj-lt"/>
              <a:cs typeface="+mn-cs"/>
            </a:endParaRPr>
          </a:p>
        </p:txBody>
      </p:sp>
      <p:sp>
        <p:nvSpPr>
          <p:cNvPr id="36" name="Прямоугольник 35"/>
          <p:cNvSpPr/>
          <p:nvPr/>
        </p:nvSpPr>
        <p:spPr>
          <a:xfrm>
            <a:off x="363539" y="6953803"/>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0070C0"/>
                </a:solidFill>
                <a:latin typeface="Arial Narrow" panose="020B0606020202030204" pitchFamily="34" charset="0"/>
                <a:ea typeface="Calibri" panose="020F0502020204030204" pitchFamily="34" charset="0"/>
              </a:rPr>
              <a:t>Простые технологии предоставления гарантий</a:t>
            </a:r>
          </a:p>
        </p:txBody>
      </p:sp>
      <p:sp>
        <p:nvSpPr>
          <p:cNvPr id="37" name="L-Shape 10"/>
          <p:cNvSpPr/>
          <p:nvPr/>
        </p:nvSpPr>
        <p:spPr>
          <a:xfrm rot="13701821">
            <a:off x="2921910" y="7057921"/>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8" name="Прямоугольник 37"/>
          <p:cNvSpPr/>
          <p:nvPr/>
        </p:nvSpPr>
        <p:spPr>
          <a:xfrm>
            <a:off x="3613533" y="6730063"/>
            <a:ext cx="8641170" cy="108373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Все взаимодействие </a:t>
            </a:r>
            <a:r>
              <a:rPr lang="ru-RU" sz="1200" dirty="0">
                <a:latin typeface="+mj-lt"/>
                <a:cs typeface="+mn-cs"/>
              </a:rPr>
              <a:t>с Корпорацией по вопросу получения гарантии осуществляет </a:t>
            </a:r>
            <a:r>
              <a:rPr lang="ru-RU" sz="1200" dirty="0" smtClean="0">
                <a:latin typeface="+mj-lt"/>
                <a:cs typeface="+mn-cs"/>
              </a:rPr>
              <a:t>банк-партнер</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Банк-партнер самостоятельно </a:t>
            </a:r>
            <a:r>
              <a:rPr lang="ru-RU" sz="1200" dirty="0">
                <a:latin typeface="+mj-lt"/>
                <a:cs typeface="+mn-cs"/>
              </a:rPr>
              <a:t>соберет и направит в Корпорацию все необходимые документы для получения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Быстрое принятие </a:t>
            </a:r>
            <a:r>
              <a:rPr lang="ru-RU" sz="1200" dirty="0">
                <a:latin typeface="+mj-lt"/>
                <a:cs typeface="+mn-cs"/>
              </a:rPr>
              <a:t>решения о предоставлении гарантии (до 10 рабочих дней после предоставления в Корпорацию полного пакета документов</a:t>
            </a:r>
            <a:r>
              <a:rPr lang="ru-RU" sz="1200" dirty="0" smtClean="0">
                <a:latin typeface="+mj-lt"/>
                <a:cs typeface="+mn-cs"/>
              </a:rPr>
              <a:t>)</a:t>
            </a:r>
            <a:endParaRPr lang="ru-RU" sz="1200" dirty="0">
              <a:latin typeface="+mj-lt"/>
              <a:cs typeface="+mn-cs"/>
            </a:endParaRPr>
          </a:p>
        </p:txBody>
      </p:sp>
      <p:grpSp>
        <p:nvGrpSpPr>
          <p:cNvPr id="39" name="Группа 38"/>
          <p:cNvGrpSpPr/>
          <p:nvPr/>
        </p:nvGrpSpPr>
        <p:grpSpPr>
          <a:xfrm>
            <a:off x="363539" y="3600797"/>
            <a:ext cx="11891164" cy="772552"/>
            <a:chOff x="363539" y="1165786"/>
            <a:chExt cx="5819547" cy="772552"/>
          </a:xfrm>
        </p:grpSpPr>
        <p:sp>
          <p:nvSpPr>
            <p:cNvPr id="40"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Что предлагает Корпорация своим клиентам</a:t>
              </a:r>
              <a:endParaRPr lang="ru-RU" b="1" kern="0" dirty="0"/>
            </a:p>
          </p:txBody>
        </p:sp>
        <p:cxnSp>
          <p:nvCxnSpPr>
            <p:cNvPr id="41" name="Прямая соединительная линия 40"/>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Группа 41"/>
          <p:cNvGrpSpPr/>
          <p:nvPr/>
        </p:nvGrpSpPr>
        <p:grpSpPr>
          <a:xfrm>
            <a:off x="353265" y="842627"/>
            <a:ext cx="11891164" cy="772552"/>
            <a:chOff x="363539" y="1165786"/>
            <a:chExt cx="5819547" cy="772552"/>
          </a:xfrm>
        </p:grpSpPr>
        <p:sp>
          <p:nvSpPr>
            <p:cNvPr id="43"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Какие возможности получают субъекты МСП</a:t>
              </a:r>
              <a:endParaRPr lang="ru-RU" b="1" kern="0" dirty="0"/>
            </a:p>
          </p:txBody>
        </p:sp>
        <p:cxnSp>
          <p:nvCxnSpPr>
            <p:cNvPr id="44" name="Прямая соединительная линия 43"/>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 name="Рисунок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1271907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 name="Рисунок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3251" y="195944"/>
            <a:ext cx="8586593" cy="698685"/>
          </a:xfrm>
        </p:spPr>
        <p:txBody>
          <a:bodyPr/>
          <a:lstStyle/>
          <a:p>
            <a:r>
              <a:rPr lang="ru-RU" dirty="0"/>
              <a:t>Целевое использование кредитов с независимой гарантией </a:t>
            </a:r>
            <a:r>
              <a:rPr lang="ru-RU" dirty="0" smtClean="0"/>
              <a:t>Корпорации</a:t>
            </a:r>
            <a:endParaRPr lang="ru-RU" dirty="0"/>
          </a:p>
        </p:txBody>
      </p:sp>
      <p:sp>
        <p:nvSpPr>
          <p:cNvPr id="15" name="Текст 2"/>
          <p:cNvSpPr>
            <a:spLocks noGrp="1"/>
          </p:cNvSpPr>
          <p:nvPr>
            <p:ph type="body" sz="quarter" idx="10"/>
          </p:nvPr>
        </p:nvSpPr>
        <p:spPr>
          <a:xfrm>
            <a:off x="370506" y="838382"/>
            <a:ext cx="11884197" cy="725733"/>
          </a:xfrm>
        </p:spPr>
        <p:txBody>
          <a:bodyPr anchor="b"/>
          <a:lstStyle/>
          <a:p>
            <a:pPr defTabSz="914373" fontAlgn="auto">
              <a:spcBef>
                <a:spcPts val="0"/>
              </a:spcBef>
              <a:spcAft>
                <a:spcPts val="0"/>
              </a:spcAft>
            </a:pPr>
            <a:r>
              <a:rPr lang="ru-RU" b="1" dirty="0" smtClean="0"/>
              <a:t>Продукты</a:t>
            </a:r>
            <a:endParaRPr lang="ru-RU" b="1" dirty="0"/>
          </a:p>
        </p:txBody>
      </p:sp>
      <p:cxnSp>
        <p:nvCxnSpPr>
          <p:cNvPr id="16" name="Прямая соединительная линия 15"/>
          <p:cNvCxnSpPr/>
          <p:nvPr/>
        </p:nvCxnSpPr>
        <p:spPr>
          <a:xfrm>
            <a:off x="363538" y="1656565"/>
            <a:ext cx="7992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Прямоугольник 53"/>
          <p:cNvSpPr/>
          <p:nvPr/>
        </p:nvSpPr>
        <p:spPr>
          <a:xfrm>
            <a:off x="12117668" y="10973081"/>
            <a:ext cx="5112568" cy="820786"/>
          </a:xfrm>
          <a:prstGeom prst="rect">
            <a:avLst/>
          </a:prstGeom>
          <a:noFill/>
        </p:spPr>
      </p:sp>
      <p:sp>
        <p:nvSpPr>
          <p:cNvPr id="75" name="Текст 2"/>
          <p:cNvSpPr txBox="1">
            <a:spLocks/>
          </p:cNvSpPr>
          <p:nvPr/>
        </p:nvSpPr>
        <p:spPr>
          <a:xfrm>
            <a:off x="8758783" y="838385"/>
            <a:ext cx="3896694"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Условия</a:t>
            </a:r>
            <a:endParaRPr lang="ru-RU" b="1" kern="0" dirty="0"/>
          </a:p>
        </p:txBody>
      </p:sp>
      <p:cxnSp>
        <p:nvCxnSpPr>
          <p:cNvPr id="76" name="Прямая соединительная линия 75"/>
          <p:cNvCxnSpPr/>
          <p:nvPr/>
        </p:nvCxnSpPr>
        <p:spPr>
          <a:xfrm>
            <a:off x="8751814" y="1656565"/>
            <a:ext cx="35028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Группа 2"/>
          <p:cNvGrpSpPr/>
          <p:nvPr/>
        </p:nvGrpSpPr>
        <p:grpSpPr>
          <a:xfrm>
            <a:off x="323751" y="1807543"/>
            <a:ext cx="11930952" cy="6284879"/>
            <a:chOff x="323751" y="2039767"/>
            <a:chExt cx="11930952" cy="6284879"/>
          </a:xfrm>
        </p:grpSpPr>
        <p:sp>
          <p:nvSpPr>
            <p:cNvPr id="124" name="Скругленный прямоугольник 123"/>
            <p:cNvSpPr/>
            <p:nvPr/>
          </p:nvSpPr>
          <p:spPr>
            <a:xfrm>
              <a:off x="8758783" y="2071303"/>
              <a:ext cx="3495920" cy="6248901"/>
            </a:xfrm>
            <a:prstGeom prst="roundRect">
              <a:avLst>
                <a:gd name="adj" fmla="val 2995"/>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3" name="Прямоугольник 12"/>
            <p:cNvSpPr/>
            <p:nvPr/>
          </p:nvSpPr>
          <p:spPr>
            <a:xfrm>
              <a:off x="3668110" y="2122300"/>
              <a:ext cx="4687613" cy="668303"/>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инвестиций</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обеспечения кредитов для неторгового сектора с целью пополнения оборотных средств</a:t>
              </a:r>
              <a:endParaRPr lang="ru-RU" sz="1200" dirty="0">
                <a:latin typeface="+mj-lt"/>
                <a:cs typeface="+mn-cs"/>
              </a:endParaRPr>
            </a:p>
          </p:txBody>
        </p:sp>
        <p:sp>
          <p:nvSpPr>
            <p:cNvPr id="14" name="Скругленный прямоугольник 13"/>
            <p:cNvSpPr/>
            <p:nvPr/>
          </p:nvSpPr>
          <p:spPr>
            <a:xfrm>
              <a:off x="370506" y="2100058"/>
              <a:ext cx="3203011" cy="71598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b="1" kern="0" dirty="0" smtClean="0">
                  <a:latin typeface="+mj-lt"/>
                </a:rPr>
                <a:t>Основные</a:t>
              </a:r>
              <a:r>
                <a:rPr lang="ru-RU" sz="1200" kern="0" dirty="0" smtClean="0">
                  <a:latin typeface="+mj-lt"/>
                </a:rPr>
                <a:t> продукты </a:t>
              </a:r>
            </a:p>
            <a:p>
              <a:pPr defTabSz="914373" fontAlgn="auto">
                <a:spcBef>
                  <a:spcPts val="0"/>
                </a:spcBef>
                <a:spcAft>
                  <a:spcPts val="0"/>
                </a:spcAft>
              </a:pPr>
              <a:r>
                <a:rPr lang="ru-RU" sz="1200" kern="0" dirty="0" smtClean="0">
                  <a:latin typeface="+mj-lt"/>
                </a:rPr>
                <a:t>(для всех субъектов МСП)</a:t>
              </a:r>
              <a:endParaRPr lang="ru-RU" sz="1200" kern="0" dirty="0">
                <a:latin typeface="+mj-lt"/>
              </a:endParaRPr>
            </a:p>
          </p:txBody>
        </p:sp>
        <p:sp>
          <p:nvSpPr>
            <p:cNvPr id="17" name="Прямоугольник 16"/>
            <p:cNvSpPr/>
            <p:nvPr/>
          </p:nvSpPr>
          <p:spPr>
            <a:xfrm>
              <a:off x="3668110" y="2995910"/>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гарантии исполнения контракта</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на исполнение контрактов</a:t>
              </a:r>
            </a:p>
          </p:txBody>
        </p:sp>
        <p:sp>
          <p:nvSpPr>
            <p:cNvPr id="18" name="Скругленный прямоугольник 17"/>
            <p:cNvSpPr/>
            <p:nvPr/>
          </p:nvSpPr>
          <p:spPr>
            <a:xfrm>
              <a:off x="370506" y="2958530"/>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участников </a:t>
              </a:r>
              <a:r>
                <a:rPr lang="ru-RU" sz="1200" b="1" kern="0" dirty="0" smtClean="0">
                  <a:latin typeface="+mj-lt"/>
                </a:rPr>
                <a:t>государственных </a:t>
              </a:r>
              <a:r>
                <a:rPr lang="ru-RU" sz="1200" kern="0" dirty="0" smtClean="0">
                  <a:latin typeface="+mj-lt"/>
                </a:rPr>
                <a:t>и</a:t>
              </a:r>
              <a:r>
                <a:rPr lang="ru-RU" sz="1200" b="1" kern="0" dirty="0" smtClean="0">
                  <a:latin typeface="+mj-lt"/>
                </a:rPr>
                <a:t> муниципальных закупок </a:t>
              </a:r>
              <a:r>
                <a:rPr lang="ru-RU" sz="1200" kern="0" dirty="0" smtClean="0">
                  <a:latin typeface="+mj-lt"/>
                </a:rPr>
                <a:t>(44-ФЗ и 223-ФЗ)</a:t>
              </a:r>
              <a:endParaRPr lang="ru-RU" sz="1200" kern="0" dirty="0">
                <a:latin typeface="+mj-lt"/>
              </a:endParaRPr>
            </a:p>
          </p:txBody>
        </p:sp>
        <p:sp>
          <p:nvSpPr>
            <p:cNvPr id="19" name="Прямоугольник 18"/>
            <p:cNvSpPr/>
            <p:nvPr/>
          </p:nvSpPr>
          <p:spPr>
            <a:xfrm>
              <a:off x="3668110" y="4009863"/>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застройщиков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финансирования индустриальных парков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для неторгового сектора с целью пополнения оборотных средств</a:t>
              </a:r>
            </a:p>
          </p:txBody>
        </p:sp>
        <p:sp>
          <p:nvSpPr>
            <p:cNvPr id="20" name="Скругленный прямоугольник 19"/>
            <p:cNvSpPr/>
            <p:nvPr/>
          </p:nvSpPr>
          <p:spPr>
            <a:xfrm>
              <a:off x="370506" y="3967358"/>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a:t>
              </a:r>
              <a:r>
                <a:rPr lang="ru-RU" sz="1200" b="1" kern="0" dirty="0" smtClean="0">
                  <a:latin typeface="+mj-lt"/>
                </a:rPr>
                <a:t>застройщиков</a:t>
              </a:r>
              <a:r>
                <a:rPr lang="ru-RU" sz="1200" kern="0" dirty="0" smtClean="0">
                  <a:latin typeface="+mj-lt"/>
                </a:rPr>
                <a:t> и компаний, осуществляющих создание </a:t>
              </a:r>
              <a:r>
                <a:rPr lang="ru-RU" sz="1200" b="1" kern="0" dirty="0" smtClean="0">
                  <a:latin typeface="+mj-lt"/>
                </a:rPr>
                <a:t>индустриальных парков</a:t>
              </a:r>
              <a:endParaRPr lang="ru-RU" sz="1200" b="1" kern="0" dirty="0">
                <a:latin typeface="+mj-lt"/>
              </a:endParaRPr>
            </a:p>
          </p:txBody>
        </p:sp>
        <p:sp>
          <p:nvSpPr>
            <p:cNvPr id="21" name="Прямоугольник 20"/>
            <p:cNvSpPr/>
            <p:nvPr/>
          </p:nvSpPr>
          <p:spPr>
            <a:xfrm>
              <a:off x="3668110" y="5104681"/>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выданных </a:t>
              </a:r>
              <a:r>
                <a:rPr lang="ru-RU" sz="1200" dirty="0" smtClean="0">
                  <a:latin typeface="+mj-lt"/>
                  <a:cs typeface="+mn-cs"/>
                </a:rPr>
                <a:t>кредитов</a:t>
              </a:r>
              <a:endParaRPr lang="ru-RU" sz="1200" dirty="0">
                <a:latin typeface="+mj-lt"/>
                <a:cs typeface="+mn-cs"/>
              </a:endParaRPr>
            </a:p>
          </p:txBody>
        </p:sp>
        <p:sp>
          <p:nvSpPr>
            <p:cNvPr id="22" name="Скругленный прямоугольник 21"/>
            <p:cNvSpPr/>
            <p:nvPr/>
          </p:nvSpPr>
          <p:spPr>
            <a:xfrm>
              <a:off x="370506" y="5062820"/>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которым требуется </a:t>
              </a:r>
              <a:r>
                <a:rPr lang="ru-RU" sz="1200" b="1" kern="0" dirty="0" smtClean="0">
                  <a:latin typeface="+mj-lt"/>
                </a:rPr>
                <a:t>изменить условия </a:t>
              </a:r>
              <a:r>
                <a:rPr lang="ru-RU" sz="1200" kern="0" dirty="0" smtClean="0">
                  <a:latin typeface="+mj-lt"/>
                </a:rPr>
                <a:t>по</a:t>
              </a:r>
              <a:r>
                <a:rPr lang="ru-RU" sz="1200" b="1" kern="0" dirty="0" smtClean="0">
                  <a:latin typeface="+mj-lt"/>
                </a:rPr>
                <a:t> </a:t>
              </a:r>
              <a:r>
                <a:rPr lang="ru-RU" sz="1200" kern="0" dirty="0" smtClean="0">
                  <a:latin typeface="+mj-lt"/>
                </a:rPr>
                <a:t>действующим</a:t>
              </a:r>
              <a:r>
                <a:rPr lang="ru-RU" sz="1200" b="1" kern="0" dirty="0" smtClean="0">
                  <a:latin typeface="+mj-lt"/>
                </a:rPr>
                <a:t> кредитным договорам</a:t>
              </a:r>
              <a:endParaRPr lang="ru-RU" sz="1200" b="1" kern="0" dirty="0">
                <a:latin typeface="+mj-lt"/>
              </a:endParaRPr>
            </a:p>
          </p:txBody>
        </p:sp>
        <p:sp>
          <p:nvSpPr>
            <p:cNvPr id="71" name="Прямоугольник 70"/>
            <p:cNvSpPr/>
            <p:nvPr/>
          </p:nvSpPr>
          <p:spPr>
            <a:xfrm>
              <a:off x="3668110" y="6199499"/>
              <a:ext cx="4687613" cy="1076308"/>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выданных </a:t>
              </a:r>
              <a:r>
                <a:rPr lang="ru-RU" sz="1200" dirty="0" smtClean="0">
                  <a:latin typeface="+mj-lt"/>
                  <a:cs typeface="+mn-cs"/>
                </a:rPr>
                <a:t>кредитов</a:t>
              </a:r>
              <a:endParaRPr lang="ru-RU" sz="1200" dirty="0">
                <a:latin typeface="+mj-lt"/>
                <a:cs typeface="+mn-cs"/>
              </a:endParaRPr>
            </a:p>
          </p:txBody>
        </p:sp>
        <p:sp>
          <p:nvSpPr>
            <p:cNvPr id="72" name="Скругленный прямоугольник 71"/>
            <p:cNvSpPr/>
            <p:nvPr/>
          </p:nvSpPr>
          <p:spPr>
            <a:xfrm>
              <a:off x="370506" y="6158282"/>
              <a:ext cx="3203011" cy="1153096"/>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a:t>
              </a:r>
              <a:r>
                <a:rPr lang="ru-RU" sz="1200" b="1" kern="0" dirty="0" smtClean="0">
                  <a:latin typeface="+mj-lt"/>
                </a:rPr>
                <a:t>зарегистрированных</a:t>
              </a:r>
              <a:r>
                <a:rPr lang="ru-RU" sz="1200" kern="0" dirty="0" smtClean="0">
                  <a:latin typeface="+mj-lt"/>
                </a:rPr>
                <a:t> на территории республики </a:t>
              </a:r>
              <a:r>
                <a:rPr lang="ru-RU" sz="1200" b="1" kern="0" dirty="0" smtClean="0">
                  <a:latin typeface="+mj-lt"/>
                </a:rPr>
                <a:t>Крым</a:t>
              </a:r>
              <a:r>
                <a:rPr lang="ru-RU" sz="1200" kern="0" dirty="0" smtClean="0">
                  <a:latin typeface="+mj-lt"/>
                </a:rPr>
                <a:t> и/или городе федерального значения </a:t>
              </a:r>
              <a:r>
                <a:rPr lang="ru-RU" sz="1200" b="1" kern="0" dirty="0" smtClean="0">
                  <a:latin typeface="+mj-lt"/>
                </a:rPr>
                <a:t>Севастополь</a:t>
              </a:r>
              <a:endParaRPr lang="ru-RU" sz="1200" b="1" kern="0" dirty="0">
                <a:latin typeface="+mj-lt"/>
              </a:endParaRPr>
            </a:p>
          </p:txBody>
        </p:sp>
        <p:sp>
          <p:nvSpPr>
            <p:cNvPr id="73" name="Прямоугольник 72"/>
            <p:cNvSpPr/>
            <p:nvPr/>
          </p:nvSpPr>
          <p:spPr>
            <a:xfrm>
              <a:off x="3668110" y="7481114"/>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err="1">
                  <a:latin typeface="+mj-lt"/>
                  <a:cs typeface="+mn-cs"/>
                </a:rPr>
                <a:t>Контргарантия</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Синдицированная гарантия</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выдаваемая совместно с поручительством </a:t>
              </a:r>
              <a:r>
                <a:rPr lang="ru-RU" sz="1200" dirty="0" smtClean="0">
                  <a:latin typeface="+mj-lt"/>
                  <a:cs typeface="+mn-cs"/>
                </a:rPr>
                <a:t>РГО («</a:t>
              </a:r>
              <a:r>
                <a:rPr lang="ru-RU" sz="1200" dirty="0" err="1" smtClean="0">
                  <a:latin typeface="+mj-lt"/>
                  <a:cs typeface="+mn-cs"/>
                </a:rPr>
                <a:t>Согарантия</a:t>
              </a:r>
              <a:r>
                <a:rPr lang="ru-RU" sz="1200" dirty="0" smtClean="0">
                  <a:latin typeface="+mj-lt"/>
                  <a:cs typeface="+mn-cs"/>
                </a:rPr>
                <a:t>» и «</a:t>
              </a:r>
              <a:r>
                <a:rPr lang="ru-RU" sz="1200" dirty="0" err="1" smtClean="0">
                  <a:latin typeface="+mj-lt"/>
                  <a:cs typeface="+mn-cs"/>
                </a:rPr>
                <a:t>Согарантия</a:t>
              </a:r>
              <a:r>
                <a:rPr lang="ru-RU" sz="1200" dirty="0" smtClean="0">
                  <a:latin typeface="+mj-lt"/>
                  <a:cs typeface="+mn-cs"/>
                </a:rPr>
                <a:t> для Дальнего Востока и моногородов»)</a:t>
              </a:r>
            </a:p>
          </p:txBody>
        </p:sp>
        <p:sp>
          <p:nvSpPr>
            <p:cNvPr id="74" name="Скругленный прямоугольник 73"/>
            <p:cNvSpPr/>
            <p:nvPr/>
          </p:nvSpPr>
          <p:spPr>
            <a:xfrm>
              <a:off x="370506" y="7453867"/>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с участием </a:t>
              </a:r>
              <a:r>
                <a:rPr lang="ru-RU" sz="1200" b="1" kern="0" dirty="0" smtClean="0">
                  <a:latin typeface="+mj-lt"/>
                </a:rPr>
                <a:t>региональных гарантийных организаций </a:t>
              </a:r>
              <a:r>
                <a:rPr lang="ru-RU" sz="1200" kern="0" dirty="0" smtClean="0">
                  <a:latin typeface="+mj-lt"/>
                </a:rPr>
                <a:t>(РГО)</a:t>
              </a:r>
              <a:endParaRPr lang="ru-RU" sz="1200" kern="0" dirty="0">
                <a:latin typeface="+mj-lt"/>
              </a:endParaRPr>
            </a:p>
          </p:txBody>
        </p:sp>
        <p:sp>
          <p:nvSpPr>
            <p:cNvPr id="70" name="TextBox 69"/>
            <p:cNvSpPr txBox="1"/>
            <p:nvPr/>
          </p:nvSpPr>
          <p:spPr>
            <a:xfrm>
              <a:off x="9452775" y="7820303"/>
              <a:ext cx="2801927" cy="504343"/>
            </a:xfrm>
            <a:prstGeom prst="rect">
              <a:avLst/>
            </a:prstGeom>
            <a:noFill/>
            <a:ln>
              <a:noFill/>
            </a:ln>
          </p:spPr>
          <p:txBody>
            <a:bodyPr wrap="square" rtlCol="0">
              <a:noAutofit/>
            </a:bodyPr>
            <a:lstStyle/>
            <a:p>
              <a:pPr defTabSz="914373" fontAlgn="auto">
                <a:spcBef>
                  <a:spcPts val="0"/>
                </a:spcBef>
                <a:spcAft>
                  <a:spcPts val="0"/>
                </a:spcAft>
              </a:pPr>
              <a:r>
                <a:rPr lang="ru-RU" sz="1200" b="1" kern="0" dirty="0">
                  <a:solidFill>
                    <a:srgbClr val="1F4E79"/>
                  </a:solidFill>
                  <a:latin typeface="Arial Narrow" panose="020B0606020202030204" pitchFamily="34" charset="0"/>
                </a:rPr>
                <a:t>Более подробно условия гарантийных на официальном сайте Корпорации</a:t>
              </a:r>
            </a:p>
          </p:txBody>
        </p:sp>
        <p:sp>
          <p:nvSpPr>
            <p:cNvPr id="77" name="Прямоугольник 76"/>
            <p:cNvSpPr/>
            <p:nvPr/>
          </p:nvSpPr>
          <p:spPr>
            <a:xfrm>
              <a:off x="8758783" y="2375253"/>
              <a:ext cx="1492693" cy="40267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Срок гарантии</a:t>
              </a:r>
            </a:p>
          </p:txBody>
        </p:sp>
        <p:sp>
          <p:nvSpPr>
            <p:cNvPr id="78" name="Прямоугольник 77"/>
            <p:cNvSpPr/>
            <p:nvPr/>
          </p:nvSpPr>
          <p:spPr>
            <a:xfrm>
              <a:off x="10251476" y="2372834"/>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15 лет </a:t>
              </a:r>
              <a:endParaRPr lang="ru-RU" sz="16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в </a:t>
              </a:r>
              <a:r>
                <a:rPr lang="ru-RU" sz="1200" kern="0" dirty="0">
                  <a:solidFill>
                    <a:srgbClr val="1F497D">
                      <a:lumMod val="50000"/>
                    </a:srgbClr>
                  </a:solidFill>
                  <a:latin typeface="Arial Narrow" panose="020B0606020202030204" pitchFamily="34" charset="0"/>
                  <a:cs typeface="+mn-cs"/>
                </a:rPr>
                <a:t>зависимости от условий конкретного </a:t>
              </a:r>
              <a:r>
                <a:rPr lang="ru-RU" sz="1200" kern="0" dirty="0" smtClean="0">
                  <a:solidFill>
                    <a:srgbClr val="1F497D">
                      <a:lumMod val="50000"/>
                    </a:srgbClr>
                  </a:solidFill>
                  <a:latin typeface="Arial Narrow" panose="020B0606020202030204" pitchFamily="34" charset="0"/>
                  <a:cs typeface="+mn-cs"/>
                </a:rPr>
                <a:t>продукта</a:t>
              </a:r>
              <a:endParaRPr lang="ru-RU" sz="1200" kern="0" dirty="0">
                <a:solidFill>
                  <a:srgbClr val="1F497D">
                    <a:lumMod val="50000"/>
                  </a:srgbClr>
                </a:solidFill>
                <a:latin typeface="Arial Narrow" panose="020B0606020202030204" pitchFamily="34" charset="0"/>
                <a:cs typeface="+mn-cs"/>
              </a:endParaRPr>
            </a:p>
          </p:txBody>
        </p:sp>
        <p:cxnSp>
          <p:nvCxnSpPr>
            <p:cNvPr id="79" name="Прямая соединительная линия 78"/>
            <p:cNvCxnSpPr/>
            <p:nvPr/>
          </p:nvCxnSpPr>
          <p:spPr>
            <a:xfrm>
              <a:off x="10251476" y="2258188"/>
              <a:ext cx="0" cy="668303"/>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09" name="Прямоугольник 108"/>
            <p:cNvSpPr/>
            <p:nvPr/>
          </p:nvSpPr>
          <p:spPr>
            <a:xfrm>
              <a:off x="8758783" y="3037173"/>
              <a:ext cx="1492693" cy="78469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Вознаграждение за гарантию</a:t>
              </a:r>
            </a:p>
          </p:txBody>
        </p:sp>
        <p:sp>
          <p:nvSpPr>
            <p:cNvPr id="110" name="Прямоугольник 109"/>
            <p:cNvSpPr/>
            <p:nvPr/>
          </p:nvSpPr>
          <p:spPr>
            <a:xfrm>
              <a:off x="10251476" y="3032459"/>
              <a:ext cx="200322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0,75</a:t>
              </a:r>
              <a:r>
                <a:rPr lang="ru-RU" sz="1600" kern="0" dirty="0">
                  <a:solidFill>
                    <a:srgbClr val="1F497D">
                      <a:lumMod val="50000"/>
                    </a:srgbClr>
                  </a:solidFill>
                  <a:latin typeface="Arial Narrow" panose="020B0606020202030204" pitchFamily="34" charset="0"/>
                  <a:cs typeface="+mn-cs"/>
                </a:rPr>
                <a:t>%</a:t>
              </a:r>
              <a:r>
                <a:rPr lang="ru-RU" sz="1100" kern="0" dirty="0">
                  <a:solidFill>
                    <a:srgbClr val="1F497D">
                      <a:lumMod val="50000"/>
                    </a:srgbClr>
                  </a:solidFill>
                  <a:latin typeface="Arial Narrow" panose="020B0606020202030204" pitchFamily="34" charset="0"/>
                  <a:cs typeface="+mn-cs"/>
                </a:rPr>
                <a:t> </a:t>
              </a:r>
              <a:r>
                <a:rPr lang="ru-RU" sz="1600" kern="0" dirty="0" smtClean="0">
                  <a:solidFill>
                    <a:srgbClr val="1F497D">
                      <a:lumMod val="50000"/>
                    </a:srgbClr>
                  </a:solidFill>
                  <a:latin typeface="Arial Narrow" panose="020B0606020202030204" pitchFamily="34" charset="0"/>
                  <a:cs typeface="+mn-cs"/>
                </a:rPr>
                <a:t>годовых</a:t>
              </a:r>
              <a:r>
                <a:rPr lang="ru-RU" sz="1100" kern="0" dirty="0" smtClean="0">
                  <a:solidFill>
                    <a:srgbClr val="1F497D">
                      <a:lumMod val="50000"/>
                    </a:srgbClr>
                  </a:solidFill>
                  <a:latin typeface="Arial Narrow" panose="020B0606020202030204" pitchFamily="34" charset="0"/>
                  <a:cs typeface="+mn-cs"/>
                </a:rPr>
                <a:t>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от </a:t>
              </a:r>
              <a:r>
                <a:rPr lang="ru-RU" sz="1200" kern="0" dirty="0">
                  <a:solidFill>
                    <a:srgbClr val="1F497D">
                      <a:lumMod val="50000"/>
                    </a:srgbClr>
                  </a:solidFill>
                  <a:latin typeface="Arial Narrow" panose="020B0606020202030204" pitchFamily="34" charset="0"/>
                  <a:cs typeface="+mn-cs"/>
                </a:rPr>
                <a:t>суммы гарантии за весь срок действия гарантии</a:t>
              </a:r>
            </a:p>
          </p:txBody>
        </p:sp>
        <p:cxnSp>
          <p:nvCxnSpPr>
            <p:cNvPr id="111" name="Прямая соединительная линия 110"/>
            <p:cNvCxnSpPr/>
            <p:nvPr/>
          </p:nvCxnSpPr>
          <p:spPr>
            <a:xfrm>
              <a:off x="10251476" y="3032459"/>
              <a:ext cx="0" cy="78469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3" name="Прямоугольник 112"/>
            <p:cNvSpPr/>
            <p:nvPr/>
          </p:nvSpPr>
          <p:spPr>
            <a:xfrm>
              <a:off x="8758783" y="3903294"/>
              <a:ext cx="1492693" cy="589549"/>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Порядок уплаты вознаграждения</a:t>
              </a:r>
            </a:p>
          </p:txBody>
        </p:sp>
        <p:sp>
          <p:nvSpPr>
            <p:cNvPr id="114" name="Прямоугольник 113"/>
            <p:cNvSpPr/>
            <p:nvPr/>
          </p:nvSpPr>
          <p:spPr>
            <a:xfrm>
              <a:off x="10251476" y="3816624"/>
              <a:ext cx="2003227" cy="589549"/>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Единовременно / ежегодно / 1 раз в полгода / ежеквартально</a:t>
              </a:r>
            </a:p>
          </p:txBody>
        </p:sp>
        <p:cxnSp>
          <p:nvCxnSpPr>
            <p:cNvPr id="115" name="Прямая соединительная линия 114"/>
            <p:cNvCxnSpPr/>
            <p:nvPr/>
          </p:nvCxnSpPr>
          <p:spPr>
            <a:xfrm>
              <a:off x="10251476" y="3899752"/>
              <a:ext cx="0" cy="58954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7" name="Прямоугольник 116"/>
            <p:cNvSpPr/>
            <p:nvPr/>
          </p:nvSpPr>
          <p:spPr>
            <a:xfrm>
              <a:off x="8758783" y="5173124"/>
              <a:ext cx="1492693" cy="168205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Сумма гарантии</a:t>
              </a:r>
            </a:p>
          </p:txBody>
        </p:sp>
        <p:sp>
          <p:nvSpPr>
            <p:cNvPr id="118" name="Прямоугольник 117"/>
            <p:cNvSpPr/>
            <p:nvPr/>
          </p:nvSpPr>
          <p:spPr>
            <a:xfrm>
              <a:off x="10251476" y="4924026"/>
              <a:ext cx="2003227" cy="168205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50% </a:t>
              </a:r>
              <a:r>
                <a:rPr lang="ru-RU" sz="1200" kern="0" dirty="0">
                  <a:solidFill>
                    <a:srgbClr val="1F497D">
                      <a:lumMod val="50000"/>
                    </a:srgbClr>
                  </a:solidFill>
                  <a:latin typeface="Arial Narrow" panose="020B0606020202030204" pitchFamily="34" charset="0"/>
                  <a:cs typeface="+mn-cs"/>
                </a:rPr>
                <a:t>от суммы кредита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до </a:t>
              </a:r>
              <a:r>
                <a:rPr lang="ru-RU" sz="1600" kern="0" dirty="0">
                  <a:solidFill>
                    <a:srgbClr val="1F497D">
                      <a:lumMod val="50000"/>
                    </a:srgbClr>
                  </a:solidFill>
                  <a:latin typeface="Arial Narrow" panose="020B0606020202030204" pitchFamily="34" charset="0"/>
                  <a:cs typeface="+mn-cs"/>
                </a:rPr>
                <a:t>70% </a:t>
              </a:r>
              <a:r>
                <a:rPr lang="ru-RU" sz="1200" kern="0" dirty="0">
                  <a:solidFill>
                    <a:srgbClr val="1F497D">
                      <a:lumMod val="50000"/>
                    </a:srgbClr>
                  </a:solidFill>
                  <a:latin typeface="Arial Narrow" panose="020B0606020202030204" pitchFamily="34" charset="0"/>
                  <a:cs typeface="+mn-cs"/>
                </a:rPr>
                <a:t>в рамках продуктов для участников государственных и муниципальных закупок и в рамках продукта «</a:t>
              </a:r>
              <a:r>
                <a:rPr lang="ru-RU" sz="1200" kern="0" dirty="0" err="1">
                  <a:solidFill>
                    <a:srgbClr val="1F497D">
                      <a:lumMod val="50000"/>
                    </a:srgbClr>
                  </a:solidFill>
                  <a:latin typeface="Arial Narrow" panose="020B0606020202030204" pitchFamily="34" charset="0"/>
                  <a:cs typeface="+mn-cs"/>
                </a:rPr>
                <a:t>Согарантия</a:t>
              </a:r>
              <a:r>
                <a:rPr lang="ru-RU" sz="1200" kern="0" dirty="0" smtClean="0">
                  <a:solidFill>
                    <a:srgbClr val="1F497D">
                      <a:lumMod val="50000"/>
                    </a:srgbClr>
                  </a:solidFill>
                  <a:latin typeface="Arial Narrow" panose="020B0606020202030204" pitchFamily="34" charset="0"/>
                  <a:cs typeface="+mn-cs"/>
                </a:rPr>
                <a:t>»</a:t>
              </a: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rPr>
                <a:t>до </a:t>
              </a:r>
              <a:r>
                <a:rPr lang="ru-RU" sz="1600" kern="0" dirty="0" smtClean="0">
                  <a:solidFill>
                    <a:srgbClr val="1F497D">
                      <a:lumMod val="50000"/>
                    </a:srgbClr>
                  </a:solidFill>
                  <a:latin typeface="Arial Narrow" panose="020B0606020202030204" pitchFamily="34" charset="0"/>
                </a:rPr>
                <a:t>75% </a:t>
              </a:r>
              <a:r>
                <a:rPr lang="ru-RU" sz="1200" kern="0" dirty="0">
                  <a:solidFill>
                    <a:srgbClr val="1F497D">
                      <a:lumMod val="50000"/>
                    </a:srgbClr>
                  </a:solidFill>
                  <a:latin typeface="Arial Narrow" panose="020B0606020202030204" pitchFamily="34" charset="0"/>
                </a:rPr>
                <a:t>в рамках </a:t>
              </a:r>
              <a:r>
                <a:rPr lang="ru-RU" sz="1200" kern="0" dirty="0" smtClean="0">
                  <a:solidFill>
                    <a:srgbClr val="1F497D">
                      <a:lumMod val="50000"/>
                    </a:srgbClr>
                  </a:solidFill>
                  <a:latin typeface="Arial Narrow" panose="020B0606020202030204" pitchFamily="34" charset="0"/>
                </a:rPr>
                <a:t>продукта «</a:t>
              </a:r>
              <a:r>
                <a:rPr lang="ru-RU" sz="1200" kern="0" dirty="0" err="1" smtClean="0">
                  <a:solidFill>
                    <a:srgbClr val="1F497D">
                      <a:lumMod val="50000"/>
                    </a:srgbClr>
                  </a:solidFill>
                  <a:latin typeface="Arial Narrow" panose="020B0606020202030204" pitchFamily="34" charset="0"/>
                </a:rPr>
                <a:t>Согарантия</a:t>
              </a:r>
              <a:r>
                <a:rPr lang="ru-RU" sz="1200" kern="0" dirty="0" smtClean="0">
                  <a:solidFill>
                    <a:srgbClr val="1F497D">
                      <a:lumMod val="50000"/>
                    </a:srgbClr>
                  </a:solidFill>
                  <a:latin typeface="Arial Narrow" panose="020B0606020202030204" pitchFamily="34" charset="0"/>
                </a:rPr>
                <a:t> для Дальнего Востока и моногородов»</a:t>
              </a:r>
              <a:endParaRPr lang="ru-RU" sz="1200" kern="0" dirty="0">
                <a:solidFill>
                  <a:srgbClr val="1F497D">
                    <a:lumMod val="50000"/>
                  </a:srgbClr>
                </a:solidFill>
                <a:latin typeface="Arial Narrow" panose="020B0606020202030204" pitchFamily="34" charset="0"/>
              </a:endParaRPr>
            </a:p>
          </p:txBody>
        </p:sp>
        <p:cxnSp>
          <p:nvCxnSpPr>
            <p:cNvPr id="119" name="Прямая соединительная линия 118"/>
            <p:cNvCxnSpPr/>
            <p:nvPr/>
          </p:nvCxnSpPr>
          <p:spPr>
            <a:xfrm>
              <a:off x="10251476" y="4637969"/>
              <a:ext cx="0" cy="226521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21" name="Прямоугольник 120"/>
            <p:cNvSpPr/>
            <p:nvPr/>
          </p:nvSpPr>
          <p:spPr>
            <a:xfrm>
              <a:off x="8758783" y="7226431"/>
              <a:ext cx="1492693" cy="402670"/>
            </a:xfrm>
            <a:prstGeom prst="rect">
              <a:avLst/>
            </a:prstGeom>
            <a:noFill/>
            <a:ln w="25400" cap="flat" cmpd="sng" algn="ctr">
              <a:noFill/>
              <a:prstDash val="solid"/>
            </a:ln>
            <a:effectLst/>
          </p:spPr>
          <p:txBody>
            <a:bodyPr tIns="0" rtlCol="0" anchor="ctr"/>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Обеспечение</a:t>
              </a:r>
            </a:p>
          </p:txBody>
        </p:sp>
        <p:sp>
          <p:nvSpPr>
            <p:cNvPr id="122" name="Прямоугольник 121"/>
            <p:cNvSpPr/>
            <p:nvPr/>
          </p:nvSpPr>
          <p:spPr>
            <a:xfrm>
              <a:off x="10251476" y="7224012"/>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не требуется</a:t>
              </a:r>
            </a:p>
          </p:txBody>
        </p:sp>
        <p:cxnSp>
          <p:nvCxnSpPr>
            <p:cNvPr id="123" name="Прямая соединительная линия 122"/>
            <p:cNvCxnSpPr/>
            <p:nvPr/>
          </p:nvCxnSpPr>
          <p:spPr>
            <a:xfrm>
              <a:off x="10251476" y="7234403"/>
              <a:ext cx="0" cy="40267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grpSp>
          <p:nvGrpSpPr>
            <p:cNvPr id="125" name="Группа 124"/>
            <p:cNvGrpSpPr/>
            <p:nvPr/>
          </p:nvGrpSpPr>
          <p:grpSpPr>
            <a:xfrm>
              <a:off x="8957035" y="7851762"/>
              <a:ext cx="431915" cy="461932"/>
              <a:chOff x="200025" y="6015992"/>
              <a:chExt cx="475107" cy="508125"/>
            </a:xfrm>
          </p:grpSpPr>
          <p:sp>
            <p:nvSpPr>
              <p:cNvPr id="126" name="Равнобедренный треугольник 125"/>
              <p:cNvSpPr/>
              <p:nvPr/>
            </p:nvSpPr>
            <p:spPr>
              <a:xfrm>
                <a:off x="200025" y="6015992"/>
                <a:ext cx="475107" cy="409576"/>
              </a:xfrm>
              <a:prstGeom prst="triangle">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127" name="Прямоугольник 126"/>
              <p:cNvSpPr/>
              <p:nvPr/>
            </p:nvSpPr>
            <p:spPr>
              <a:xfrm>
                <a:off x="270234" y="6016285"/>
                <a:ext cx="296589" cy="507832"/>
              </a:xfrm>
              <a:prstGeom prst="rect">
                <a:avLst/>
              </a:prstGeom>
            </p:spPr>
            <p:txBody>
              <a:bodyPr wrap="none">
                <a:spAutoFit/>
              </a:bodyPr>
              <a:lstStyle/>
              <a:p>
                <a:pPr algn="ctr"/>
                <a:r>
                  <a:rPr lang="en-US" sz="2400" i="1" dirty="0" err="1" smtClean="0">
                    <a:solidFill>
                      <a:srgbClr val="1F4E79"/>
                    </a:solidFill>
                    <a:latin typeface="Book Antiqua" panose="02040602050305030304" pitchFamily="18" charset="0"/>
                    <a:cs typeface="Aparajita" panose="020B0604020202020204" pitchFamily="34" charset="0"/>
                  </a:rPr>
                  <a:t>i</a:t>
                </a:r>
                <a:endParaRPr lang="ru-RU" sz="2400" i="1" dirty="0">
                  <a:solidFill>
                    <a:srgbClr val="1F4E79"/>
                  </a:solidFill>
                  <a:latin typeface="Book Antiqua" panose="02040602050305030304" pitchFamily="18" charset="0"/>
                  <a:cs typeface="Aparajita" panose="020B0604020202020204" pitchFamily="34" charset="0"/>
                </a:endParaRPr>
              </a:p>
            </p:txBody>
          </p:sp>
        </p:grpSp>
        <p:cxnSp>
          <p:nvCxnSpPr>
            <p:cNvPr id="4" name="Прямая соединительная линия 3"/>
            <p:cNvCxnSpPr/>
            <p:nvPr/>
          </p:nvCxnSpPr>
          <p:spPr>
            <a:xfrm>
              <a:off x="3573517" y="288728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3573517" y="3896113"/>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3573517" y="499157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3573517" y="6087037"/>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3573517" y="7309886"/>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7" name="Прямоугольник 66"/>
            <p:cNvSpPr/>
            <p:nvPr/>
          </p:nvSpPr>
          <p:spPr>
            <a:xfrm>
              <a:off x="323751" y="6731343"/>
              <a:ext cx="1048200" cy="524186"/>
            </a:xfrm>
            <a:prstGeom prst="rect">
              <a:avLst/>
            </a:prstGeom>
            <a:noFill/>
          </p:spPr>
          <p:txBody>
            <a:bodyPr wrap="square" lIns="72000" tIns="0" rIns="36000" bIns="0" anchor="ctr">
              <a:noAutofit/>
            </a:bodyPr>
            <a:lstStyle/>
            <a:p>
              <a:pPr algn="ctr" defTabSz="957263">
                <a:lnSpc>
                  <a:spcPct val="106000"/>
                </a:lnSpc>
                <a:spcBef>
                  <a:spcPts val="1800"/>
                </a:spcBef>
              </a:pPr>
              <a:r>
                <a:rPr lang="ru-RU" sz="800" b="1" dirty="0" smtClean="0">
                  <a:latin typeface="+mj-lt"/>
                  <a:cs typeface="+mn-cs"/>
                </a:rPr>
                <a:t>КРЫМ И СЕВАСТОПОЛЬ</a:t>
              </a:r>
            </a:p>
          </p:txBody>
        </p:sp>
        <p:sp>
          <p:nvSpPr>
            <p:cNvPr id="68" name="Freeform 6"/>
            <p:cNvSpPr>
              <a:spLocks noEditPoints="1"/>
            </p:cNvSpPr>
            <p:nvPr/>
          </p:nvSpPr>
          <p:spPr bwMode="auto">
            <a:xfrm>
              <a:off x="694615" y="6296809"/>
              <a:ext cx="306472" cy="467500"/>
            </a:xfrm>
            <a:custGeom>
              <a:avLst/>
              <a:gdLst>
                <a:gd name="T0" fmla="*/ 48 w 96"/>
                <a:gd name="T1" fmla="*/ 147 h 147"/>
                <a:gd name="T2" fmla="*/ 43 w 96"/>
                <a:gd name="T3" fmla="*/ 144 h 147"/>
                <a:gd name="T4" fmla="*/ 0 w 96"/>
                <a:gd name="T5" fmla="*/ 48 h 147"/>
                <a:gd name="T6" fmla="*/ 48 w 96"/>
                <a:gd name="T7" fmla="*/ 0 h 147"/>
                <a:gd name="T8" fmla="*/ 96 w 96"/>
                <a:gd name="T9" fmla="*/ 48 h 147"/>
                <a:gd name="T10" fmla="*/ 52 w 96"/>
                <a:gd name="T11" fmla="*/ 144 h 147"/>
                <a:gd name="T12" fmla="*/ 48 w 96"/>
                <a:gd name="T13" fmla="*/ 147 h 147"/>
                <a:gd name="T14" fmla="*/ 48 w 96"/>
                <a:gd name="T15" fmla="*/ 12 h 147"/>
                <a:gd name="T16" fmla="*/ 12 w 96"/>
                <a:gd name="T17" fmla="*/ 48 h 147"/>
                <a:gd name="T18" fmla="*/ 48 w 96"/>
                <a:gd name="T19" fmla="*/ 131 h 147"/>
                <a:gd name="T20" fmla="*/ 84 w 96"/>
                <a:gd name="T21" fmla="*/ 48 h 147"/>
                <a:gd name="T22" fmla="*/ 48 w 96"/>
                <a:gd name="T23" fmla="*/ 12 h 147"/>
                <a:gd name="T24" fmla="*/ 48 w 96"/>
                <a:gd name="T25" fmla="*/ 77 h 147"/>
                <a:gd name="T26" fmla="*/ 19 w 96"/>
                <a:gd name="T27" fmla="*/ 49 h 147"/>
                <a:gd name="T28" fmla="*/ 48 w 96"/>
                <a:gd name="T29" fmla="*/ 20 h 147"/>
                <a:gd name="T30" fmla="*/ 76 w 96"/>
                <a:gd name="T31" fmla="*/ 49 h 147"/>
                <a:gd name="T32" fmla="*/ 48 w 96"/>
                <a:gd name="T33" fmla="*/ 77 h 147"/>
                <a:gd name="T34" fmla="*/ 48 w 96"/>
                <a:gd name="T35" fmla="*/ 32 h 147"/>
                <a:gd name="T36" fmla="*/ 31 w 96"/>
                <a:gd name="T37" fmla="*/ 49 h 147"/>
                <a:gd name="T38" fmla="*/ 48 w 96"/>
                <a:gd name="T39" fmla="*/ 65 h 147"/>
                <a:gd name="T40" fmla="*/ 64 w 96"/>
                <a:gd name="T41" fmla="*/ 49 h 147"/>
                <a:gd name="T42" fmla="*/ 48 w 96"/>
                <a:gd name="T43" fmla="*/ 3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147">
                  <a:moveTo>
                    <a:pt x="48" y="147"/>
                  </a:moveTo>
                  <a:cubicBezTo>
                    <a:pt x="46" y="147"/>
                    <a:pt x="44" y="146"/>
                    <a:pt x="43" y="144"/>
                  </a:cubicBezTo>
                  <a:cubicBezTo>
                    <a:pt x="41" y="142"/>
                    <a:pt x="0" y="90"/>
                    <a:pt x="0" y="48"/>
                  </a:cubicBezTo>
                  <a:cubicBezTo>
                    <a:pt x="0" y="22"/>
                    <a:pt x="21" y="0"/>
                    <a:pt x="48" y="0"/>
                  </a:cubicBezTo>
                  <a:cubicBezTo>
                    <a:pt x="74" y="0"/>
                    <a:pt x="96" y="22"/>
                    <a:pt x="96" y="48"/>
                  </a:cubicBezTo>
                  <a:cubicBezTo>
                    <a:pt x="96" y="90"/>
                    <a:pt x="54" y="142"/>
                    <a:pt x="52" y="144"/>
                  </a:cubicBezTo>
                  <a:cubicBezTo>
                    <a:pt x="51" y="146"/>
                    <a:pt x="49" y="147"/>
                    <a:pt x="48" y="147"/>
                  </a:cubicBezTo>
                  <a:close/>
                  <a:moveTo>
                    <a:pt x="48" y="12"/>
                  </a:moveTo>
                  <a:cubicBezTo>
                    <a:pt x="28" y="12"/>
                    <a:pt x="12" y="28"/>
                    <a:pt x="12" y="48"/>
                  </a:cubicBezTo>
                  <a:cubicBezTo>
                    <a:pt x="12" y="78"/>
                    <a:pt x="37" y="116"/>
                    <a:pt x="48" y="131"/>
                  </a:cubicBezTo>
                  <a:cubicBezTo>
                    <a:pt x="58" y="116"/>
                    <a:pt x="84" y="78"/>
                    <a:pt x="84" y="48"/>
                  </a:cubicBezTo>
                  <a:cubicBezTo>
                    <a:pt x="84" y="28"/>
                    <a:pt x="67" y="12"/>
                    <a:pt x="48" y="12"/>
                  </a:cubicBezTo>
                  <a:close/>
                  <a:moveTo>
                    <a:pt x="48" y="77"/>
                  </a:moveTo>
                  <a:cubicBezTo>
                    <a:pt x="32" y="77"/>
                    <a:pt x="19" y="64"/>
                    <a:pt x="19" y="49"/>
                  </a:cubicBezTo>
                  <a:cubicBezTo>
                    <a:pt x="19" y="33"/>
                    <a:pt x="32" y="20"/>
                    <a:pt x="48" y="20"/>
                  </a:cubicBezTo>
                  <a:cubicBezTo>
                    <a:pt x="63" y="20"/>
                    <a:pt x="76" y="33"/>
                    <a:pt x="76" y="49"/>
                  </a:cubicBezTo>
                  <a:cubicBezTo>
                    <a:pt x="76" y="64"/>
                    <a:pt x="63" y="77"/>
                    <a:pt x="48" y="77"/>
                  </a:cubicBezTo>
                  <a:close/>
                  <a:moveTo>
                    <a:pt x="48" y="32"/>
                  </a:moveTo>
                  <a:cubicBezTo>
                    <a:pt x="38" y="32"/>
                    <a:pt x="31" y="39"/>
                    <a:pt x="31" y="49"/>
                  </a:cubicBezTo>
                  <a:cubicBezTo>
                    <a:pt x="31" y="58"/>
                    <a:pt x="38" y="65"/>
                    <a:pt x="48" y="65"/>
                  </a:cubicBezTo>
                  <a:cubicBezTo>
                    <a:pt x="57" y="65"/>
                    <a:pt x="64" y="58"/>
                    <a:pt x="64" y="49"/>
                  </a:cubicBezTo>
                  <a:cubicBezTo>
                    <a:pt x="64" y="39"/>
                    <a:pt x="57" y="32"/>
                    <a:pt x="48" y="32"/>
                  </a:cubicBezTo>
                  <a:close/>
                </a:path>
              </a:pathLst>
            </a:custGeom>
            <a:solidFill>
              <a:schemeClr val="tx1"/>
            </a:solidFill>
            <a:ln>
              <a:noFill/>
            </a:ln>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81" name="Скругленный прямоугольник 80"/>
            <p:cNvSpPr/>
            <p:nvPr/>
          </p:nvSpPr>
          <p:spPr>
            <a:xfrm>
              <a:off x="622658" y="8070494"/>
              <a:ext cx="450386" cy="211265"/>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800" b="1" kern="0" dirty="0" smtClean="0">
                  <a:latin typeface="Arial Narrow" panose="020B0606020202030204" pitchFamily="34" charset="0"/>
                  <a:cs typeface="Times New Roman" pitchFamily="18" charset="0"/>
                </a:rPr>
                <a:t>РГО</a:t>
              </a:r>
              <a:endParaRPr lang="ru-RU" sz="1050" b="1" kern="0" dirty="0">
                <a:latin typeface="Arial Narrow" panose="020B0606020202030204" pitchFamily="34" charset="0"/>
                <a:cs typeface="Times New Roman" pitchFamily="18" charset="0"/>
              </a:endParaRPr>
            </a:p>
          </p:txBody>
        </p:sp>
        <p:sp>
          <p:nvSpPr>
            <p:cNvPr id="93" name="Freeform 9"/>
            <p:cNvSpPr>
              <a:spLocks noEditPoints="1"/>
            </p:cNvSpPr>
            <p:nvPr/>
          </p:nvSpPr>
          <p:spPr bwMode="auto">
            <a:xfrm>
              <a:off x="594466" y="3168062"/>
              <a:ext cx="506770" cy="408169"/>
            </a:xfrm>
            <a:custGeom>
              <a:avLst/>
              <a:gdLst>
                <a:gd name="T0" fmla="*/ 308 w 445"/>
                <a:gd name="T1" fmla="*/ 41 h 358"/>
                <a:gd name="T2" fmla="*/ 288 w 445"/>
                <a:gd name="T3" fmla="*/ 12 h 358"/>
                <a:gd name="T4" fmla="*/ 183 w 445"/>
                <a:gd name="T5" fmla="*/ 31 h 358"/>
                <a:gd name="T6" fmla="*/ 89 w 445"/>
                <a:gd name="T7" fmla="*/ 49 h 358"/>
                <a:gd name="T8" fmla="*/ 34 w 445"/>
                <a:gd name="T9" fmla="*/ 158 h 358"/>
                <a:gd name="T10" fmla="*/ 223 w 445"/>
                <a:gd name="T11" fmla="*/ 355 h 358"/>
                <a:gd name="T12" fmla="*/ 239 w 445"/>
                <a:gd name="T13" fmla="*/ 354 h 358"/>
                <a:gd name="T14" fmla="*/ 68 w 445"/>
                <a:gd name="T15" fmla="*/ 193 h 358"/>
                <a:gd name="T16" fmla="*/ 72 w 445"/>
                <a:gd name="T17" fmla="*/ 102 h 358"/>
                <a:gd name="T18" fmla="*/ 175 w 445"/>
                <a:gd name="T19" fmla="*/ 53 h 358"/>
                <a:gd name="T20" fmla="*/ 252 w 445"/>
                <a:gd name="T21" fmla="*/ 35 h 358"/>
                <a:gd name="T22" fmla="*/ 271 w 445"/>
                <a:gd name="T23" fmla="*/ 48 h 358"/>
                <a:gd name="T24" fmla="*/ 227 w 445"/>
                <a:gd name="T25" fmla="*/ 72 h 358"/>
                <a:gd name="T26" fmla="*/ 159 w 445"/>
                <a:gd name="T27" fmla="*/ 95 h 358"/>
                <a:gd name="T28" fmla="*/ 131 w 445"/>
                <a:gd name="T29" fmla="*/ 144 h 358"/>
                <a:gd name="T30" fmla="*/ 234 w 445"/>
                <a:gd name="T31" fmla="*/ 153 h 358"/>
                <a:gd name="T32" fmla="*/ 357 w 445"/>
                <a:gd name="T33" fmla="*/ 256 h 358"/>
                <a:gd name="T34" fmla="*/ 364 w 445"/>
                <a:gd name="T35" fmla="*/ 237 h 358"/>
                <a:gd name="T36" fmla="*/ 220 w 445"/>
                <a:gd name="T37" fmla="*/ 132 h 358"/>
                <a:gd name="T38" fmla="*/ 143 w 445"/>
                <a:gd name="T39" fmla="*/ 121 h 358"/>
                <a:gd name="T40" fmla="*/ 230 w 445"/>
                <a:gd name="T41" fmla="*/ 96 h 358"/>
                <a:gd name="T42" fmla="*/ 305 w 445"/>
                <a:gd name="T43" fmla="*/ 63 h 358"/>
                <a:gd name="T44" fmla="*/ 390 w 445"/>
                <a:gd name="T45" fmla="*/ 111 h 358"/>
                <a:gd name="T46" fmla="*/ 360 w 445"/>
                <a:gd name="T47" fmla="*/ 205 h 358"/>
                <a:gd name="T48" fmla="*/ 378 w 445"/>
                <a:gd name="T49" fmla="*/ 217 h 358"/>
                <a:gd name="T50" fmla="*/ 407 w 445"/>
                <a:gd name="T51" fmla="*/ 97 h 358"/>
                <a:gd name="T52" fmla="*/ 85 w 445"/>
                <a:gd name="T53" fmla="*/ 40 h 358"/>
                <a:gd name="T54" fmla="*/ 73 w 445"/>
                <a:gd name="T55" fmla="*/ 21 h 358"/>
                <a:gd name="T56" fmla="*/ 13 w 445"/>
                <a:gd name="T57" fmla="*/ 160 h 358"/>
                <a:gd name="T58" fmla="*/ 24 w 445"/>
                <a:gd name="T59" fmla="*/ 149 h 358"/>
                <a:gd name="T60" fmla="*/ 443 w 445"/>
                <a:gd name="T61" fmla="*/ 95 h 358"/>
                <a:gd name="T62" fmla="*/ 314 w 445"/>
                <a:gd name="T63" fmla="*/ 16 h 358"/>
                <a:gd name="T64" fmla="*/ 422 w 445"/>
                <a:gd name="T65" fmla="*/ 102 h 358"/>
                <a:gd name="T66" fmla="*/ 436 w 445"/>
                <a:gd name="T67" fmla="*/ 109 h 358"/>
                <a:gd name="T68" fmla="*/ 249 w 445"/>
                <a:gd name="T69" fmla="*/ 188 h 358"/>
                <a:gd name="T70" fmla="*/ 234 w 445"/>
                <a:gd name="T71" fmla="*/ 205 h 358"/>
                <a:gd name="T72" fmla="*/ 336 w 445"/>
                <a:gd name="T73" fmla="*/ 292 h 358"/>
                <a:gd name="T74" fmla="*/ 344 w 445"/>
                <a:gd name="T75" fmla="*/ 272 h 358"/>
                <a:gd name="T76" fmla="*/ 217 w 445"/>
                <a:gd name="T77" fmla="*/ 214 h 358"/>
                <a:gd name="T78" fmla="*/ 202 w 445"/>
                <a:gd name="T79" fmla="*/ 231 h 358"/>
                <a:gd name="T80" fmla="*/ 308 w 445"/>
                <a:gd name="T81" fmla="*/ 318 h 358"/>
                <a:gd name="T82" fmla="*/ 315 w 445"/>
                <a:gd name="T83" fmla="*/ 299 h 358"/>
                <a:gd name="T84" fmla="*/ 180 w 445"/>
                <a:gd name="T85" fmla="*/ 237 h 358"/>
                <a:gd name="T86" fmla="*/ 166 w 445"/>
                <a:gd name="T87" fmla="*/ 254 h 358"/>
                <a:gd name="T88" fmla="*/ 273 w 445"/>
                <a:gd name="T89" fmla="*/ 340 h 358"/>
                <a:gd name="T90" fmla="*/ 280 w 445"/>
                <a:gd name="T91" fmla="*/ 321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5" h="358">
                  <a:moveTo>
                    <a:pt x="361" y="57"/>
                  </a:moveTo>
                  <a:cubicBezTo>
                    <a:pt x="341" y="47"/>
                    <a:pt x="310" y="41"/>
                    <a:pt x="308" y="41"/>
                  </a:cubicBezTo>
                  <a:cubicBezTo>
                    <a:pt x="304" y="41"/>
                    <a:pt x="300" y="41"/>
                    <a:pt x="296" y="41"/>
                  </a:cubicBezTo>
                  <a:cubicBezTo>
                    <a:pt x="297" y="31"/>
                    <a:pt x="294" y="20"/>
                    <a:pt x="288" y="12"/>
                  </a:cubicBezTo>
                  <a:cubicBezTo>
                    <a:pt x="280" y="0"/>
                    <a:pt x="265" y="6"/>
                    <a:pt x="244" y="14"/>
                  </a:cubicBezTo>
                  <a:cubicBezTo>
                    <a:pt x="226" y="21"/>
                    <a:pt x="204" y="29"/>
                    <a:pt x="183" y="31"/>
                  </a:cubicBezTo>
                  <a:cubicBezTo>
                    <a:pt x="181" y="31"/>
                    <a:pt x="178" y="31"/>
                    <a:pt x="174" y="31"/>
                  </a:cubicBezTo>
                  <a:cubicBezTo>
                    <a:pt x="139" y="33"/>
                    <a:pt x="105" y="35"/>
                    <a:pt x="89" y="49"/>
                  </a:cubicBezTo>
                  <a:cubicBezTo>
                    <a:pt x="88" y="50"/>
                    <a:pt x="65" y="71"/>
                    <a:pt x="53" y="91"/>
                  </a:cubicBezTo>
                  <a:cubicBezTo>
                    <a:pt x="42" y="110"/>
                    <a:pt x="36" y="138"/>
                    <a:pt x="34" y="158"/>
                  </a:cubicBezTo>
                  <a:cubicBezTo>
                    <a:pt x="32" y="177"/>
                    <a:pt x="39" y="196"/>
                    <a:pt x="54" y="209"/>
                  </a:cubicBezTo>
                  <a:cubicBezTo>
                    <a:pt x="223" y="355"/>
                    <a:pt x="223" y="355"/>
                    <a:pt x="223" y="355"/>
                  </a:cubicBezTo>
                  <a:cubicBezTo>
                    <a:pt x="225" y="357"/>
                    <a:pt x="228" y="358"/>
                    <a:pt x="230" y="358"/>
                  </a:cubicBezTo>
                  <a:cubicBezTo>
                    <a:pt x="234" y="358"/>
                    <a:pt x="237" y="356"/>
                    <a:pt x="239" y="354"/>
                  </a:cubicBezTo>
                  <a:cubicBezTo>
                    <a:pt x="243" y="349"/>
                    <a:pt x="242" y="342"/>
                    <a:pt x="238" y="338"/>
                  </a:cubicBezTo>
                  <a:cubicBezTo>
                    <a:pt x="68" y="193"/>
                    <a:pt x="68" y="193"/>
                    <a:pt x="68" y="193"/>
                  </a:cubicBezTo>
                  <a:cubicBezTo>
                    <a:pt x="59" y="185"/>
                    <a:pt x="55" y="173"/>
                    <a:pt x="56" y="161"/>
                  </a:cubicBezTo>
                  <a:cubicBezTo>
                    <a:pt x="59" y="135"/>
                    <a:pt x="65" y="115"/>
                    <a:pt x="72" y="102"/>
                  </a:cubicBezTo>
                  <a:cubicBezTo>
                    <a:pt x="82" y="85"/>
                    <a:pt x="104" y="66"/>
                    <a:pt x="104" y="66"/>
                  </a:cubicBezTo>
                  <a:cubicBezTo>
                    <a:pt x="115" y="56"/>
                    <a:pt x="154" y="54"/>
                    <a:pt x="175" y="53"/>
                  </a:cubicBezTo>
                  <a:cubicBezTo>
                    <a:pt x="179" y="53"/>
                    <a:pt x="182" y="53"/>
                    <a:pt x="184" y="53"/>
                  </a:cubicBezTo>
                  <a:cubicBezTo>
                    <a:pt x="209" y="51"/>
                    <a:pt x="234" y="42"/>
                    <a:pt x="252" y="35"/>
                  </a:cubicBezTo>
                  <a:cubicBezTo>
                    <a:pt x="259" y="32"/>
                    <a:pt x="267" y="29"/>
                    <a:pt x="272" y="27"/>
                  </a:cubicBezTo>
                  <a:cubicBezTo>
                    <a:pt x="275" y="34"/>
                    <a:pt x="274" y="43"/>
                    <a:pt x="271" y="48"/>
                  </a:cubicBezTo>
                  <a:cubicBezTo>
                    <a:pt x="271" y="48"/>
                    <a:pt x="271" y="49"/>
                    <a:pt x="270" y="49"/>
                  </a:cubicBezTo>
                  <a:cubicBezTo>
                    <a:pt x="257" y="55"/>
                    <a:pt x="242" y="63"/>
                    <a:pt x="227" y="72"/>
                  </a:cubicBezTo>
                  <a:cubicBezTo>
                    <a:pt x="219" y="76"/>
                    <a:pt x="219" y="76"/>
                    <a:pt x="219" y="76"/>
                  </a:cubicBezTo>
                  <a:cubicBezTo>
                    <a:pt x="201" y="87"/>
                    <a:pt x="178" y="91"/>
                    <a:pt x="159" y="95"/>
                  </a:cubicBezTo>
                  <a:cubicBezTo>
                    <a:pt x="137" y="99"/>
                    <a:pt x="121" y="102"/>
                    <a:pt x="120" y="117"/>
                  </a:cubicBezTo>
                  <a:cubicBezTo>
                    <a:pt x="120" y="128"/>
                    <a:pt x="124" y="138"/>
                    <a:pt x="131" y="144"/>
                  </a:cubicBezTo>
                  <a:cubicBezTo>
                    <a:pt x="152" y="163"/>
                    <a:pt x="196" y="158"/>
                    <a:pt x="223" y="154"/>
                  </a:cubicBezTo>
                  <a:cubicBezTo>
                    <a:pt x="227" y="154"/>
                    <a:pt x="231" y="153"/>
                    <a:pt x="234" y="153"/>
                  </a:cubicBezTo>
                  <a:cubicBezTo>
                    <a:pt x="251" y="168"/>
                    <a:pt x="325" y="233"/>
                    <a:pt x="350" y="254"/>
                  </a:cubicBezTo>
                  <a:cubicBezTo>
                    <a:pt x="352" y="256"/>
                    <a:pt x="354" y="256"/>
                    <a:pt x="357" y="256"/>
                  </a:cubicBezTo>
                  <a:cubicBezTo>
                    <a:pt x="360" y="256"/>
                    <a:pt x="363" y="255"/>
                    <a:pt x="365" y="253"/>
                  </a:cubicBezTo>
                  <a:cubicBezTo>
                    <a:pt x="369" y="248"/>
                    <a:pt x="369" y="241"/>
                    <a:pt x="364" y="237"/>
                  </a:cubicBezTo>
                  <a:cubicBezTo>
                    <a:pt x="319" y="198"/>
                    <a:pt x="251" y="139"/>
                    <a:pt x="247" y="135"/>
                  </a:cubicBezTo>
                  <a:cubicBezTo>
                    <a:pt x="242" y="129"/>
                    <a:pt x="236" y="130"/>
                    <a:pt x="220" y="132"/>
                  </a:cubicBezTo>
                  <a:cubicBezTo>
                    <a:pt x="200" y="135"/>
                    <a:pt x="159" y="140"/>
                    <a:pt x="146" y="128"/>
                  </a:cubicBezTo>
                  <a:cubicBezTo>
                    <a:pt x="145" y="127"/>
                    <a:pt x="143" y="125"/>
                    <a:pt x="143" y="121"/>
                  </a:cubicBezTo>
                  <a:cubicBezTo>
                    <a:pt x="147" y="120"/>
                    <a:pt x="156" y="118"/>
                    <a:pt x="163" y="117"/>
                  </a:cubicBezTo>
                  <a:cubicBezTo>
                    <a:pt x="182" y="113"/>
                    <a:pt x="208" y="108"/>
                    <a:pt x="230" y="96"/>
                  </a:cubicBezTo>
                  <a:cubicBezTo>
                    <a:pt x="232" y="94"/>
                    <a:pt x="235" y="93"/>
                    <a:pt x="238" y="91"/>
                  </a:cubicBezTo>
                  <a:cubicBezTo>
                    <a:pt x="256" y="81"/>
                    <a:pt x="290" y="61"/>
                    <a:pt x="305" y="63"/>
                  </a:cubicBezTo>
                  <a:cubicBezTo>
                    <a:pt x="305" y="63"/>
                    <a:pt x="334" y="68"/>
                    <a:pt x="352" y="77"/>
                  </a:cubicBezTo>
                  <a:cubicBezTo>
                    <a:pt x="363" y="83"/>
                    <a:pt x="376" y="95"/>
                    <a:pt x="390" y="111"/>
                  </a:cubicBezTo>
                  <a:cubicBezTo>
                    <a:pt x="401" y="123"/>
                    <a:pt x="402" y="140"/>
                    <a:pt x="394" y="152"/>
                  </a:cubicBezTo>
                  <a:cubicBezTo>
                    <a:pt x="360" y="205"/>
                    <a:pt x="360" y="205"/>
                    <a:pt x="360" y="205"/>
                  </a:cubicBezTo>
                  <a:cubicBezTo>
                    <a:pt x="356" y="210"/>
                    <a:pt x="358" y="217"/>
                    <a:pt x="363" y="220"/>
                  </a:cubicBezTo>
                  <a:cubicBezTo>
                    <a:pt x="368" y="223"/>
                    <a:pt x="375" y="222"/>
                    <a:pt x="378" y="217"/>
                  </a:cubicBezTo>
                  <a:cubicBezTo>
                    <a:pt x="412" y="164"/>
                    <a:pt x="412" y="164"/>
                    <a:pt x="412" y="164"/>
                  </a:cubicBezTo>
                  <a:cubicBezTo>
                    <a:pt x="426" y="143"/>
                    <a:pt x="424" y="116"/>
                    <a:pt x="407" y="97"/>
                  </a:cubicBezTo>
                  <a:cubicBezTo>
                    <a:pt x="391" y="78"/>
                    <a:pt x="375" y="64"/>
                    <a:pt x="361" y="57"/>
                  </a:cubicBezTo>
                  <a:close/>
                  <a:moveTo>
                    <a:pt x="85" y="40"/>
                  </a:moveTo>
                  <a:cubicBezTo>
                    <a:pt x="90" y="36"/>
                    <a:pt x="92" y="29"/>
                    <a:pt x="88" y="24"/>
                  </a:cubicBezTo>
                  <a:cubicBezTo>
                    <a:pt x="85" y="19"/>
                    <a:pt x="78" y="18"/>
                    <a:pt x="73" y="21"/>
                  </a:cubicBezTo>
                  <a:cubicBezTo>
                    <a:pt x="38" y="44"/>
                    <a:pt x="0" y="105"/>
                    <a:pt x="2" y="150"/>
                  </a:cubicBezTo>
                  <a:cubicBezTo>
                    <a:pt x="2" y="156"/>
                    <a:pt x="7" y="160"/>
                    <a:pt x="13" y="160"/>
                  </a:cubicBezTo>
                  <a:cubicBezTo>
                    <a:pt x="13" y="160"/>
                    <a:pt x="13" y="160"/>
                    <a:pt x="13" y="160"/>
                  </a:cubicBezTo>
                  <a:cubicBezTo>
                    <a:pt x="19" y="160"/>
                    <a:pt x="24" y="155"/>
                    <a:pt x="24" y="149"/>
                  </a:cubicBezTo>
                  <a:cubicBezTo>
                    <a:pt x="22" y="113"/>
                    <a:pt x="56" y="59"/>
                    <a:pt x="85" y="40"/>
                  </a:cubicBezTo>
                  <a:close/>
                  <a:moveTo>
                    <a:pt x="443" y="95"/>
                  </a:moveTo>
                  <a:cubicBezTo>
                    <a:pt x="428" y="51"/>
                    <a:pt x="366" y="16"/>
                    <a:pt x="327" y="8"/>
                  </a:cubicBezTo>
                  <a:cubicBezTo>
                    <a:pt x="321" y="7"/>
                    <a:pt x="316" y="10"/>
                    <a:pt x="314" y="16"/>
                  </a:cubicBezTo>
                  <a:cubicBezTo>
                    <a:pt x="313" y="22"/>
                    <a:pt x="317" y="28"/>
                    <a:pt x="323" y="30"/>
                  </a:cubicBezTo>
                  <a:cubicBezTo>
                    <a:pt x="357" y="37"/>
                    <a:pt x="411" y="68"/>
                    <a:pt x="422" y="102"/>
                  </a:cubicBezTo>
                  <a:cubicBezTo>
                    <a:pt x="424" y="106"/>
                    <a:pt x="428" y="109"/>
                    <a:pt x="433" y="109"/>
                  </a:cubicBezTo>
                  <a:cubicBezTo>
                    <a:pt x="434" y="109"/>
                    <a:pt x="435" y="109"/>
                    <a:pt x="436" y="109"/>
                  </a:cubicBezTo>
                  <a:cubicBezTo>
                    <a:pt x="442" y="107"/>
                    <a:pt x="445" y="100"/>
                    <a:pt x="443" y="95"/>
                  </a:cubicBezTo>
                  <a:close/>
                  <a:moveTo>
                    <a:pt x="249" y="188"/>
                  </a:moveTo>
                  <a:cubicBezTo>
                    <a:pt x="244" y="184"/>
                    <a:pt x="237" y="184"/>
                    <a:pt x="233" y="189"/>
                  </a:cubicBezTo>
                  <a:cubicBezTo>
                    <a:pt x="229" y="194"/>
                    <a:pt x="229" y="201"/>
                    <a:pt x="234" y="205"/>
                  </a:cubicBezTo>
                  <a:cubicBezTo>
                    <a:pt x="329" y="289"/>
                    <a:pt x="329" y="289"/>
                    <a:pt x="329" y="289"/>
                  </a:cubicBezTo>
                  <a:cubicBezTo>
                    <a:pt x="331" y="291"/>
                    <a:pt x="334" y="292"/>
                    <a:pt x="336" y="292"/>
                  </a:cubicBezTo>
                  <a:cubicBezTo>
                    <a:pt x="339" y="292"/>
                    <a:pt x="343" y="290"/>
                    <a:pt x="345" y="288"/>
                  </a:cubicBezTo>
                  <a:cubicBezTo>
                    <a:pt x="349" y="283"/>
                    <a:pt x="348" y="276"/>
                    <a:pt x="344" y="272"/>
                  </a:cubicBezTo>
                  <a:lnTo>
                    <a:pt x="249" y="188"/>
                  </a:lnTo>
                  <a:close/>
                  <a:moveTo>
                    <a:pt x="217" y="214"/>
                  </a:moveTo>
                  <a:cubicBezTo>
                    <a:pt x="212" y="210"/>
                    <a:pt x="205" y="210"/>
                    <a:pt x="201" y="215"/>
                  </a:cubicBezTo>
                  <a:cubicBezTo>
                    <a:pt x="197" y="220"/>
                    <a:pt x="198" y="227"/>
                    <a:pt x="202" y="231"/>
                  </a:cubicBezTo>
                  <a:cubicBezTo>
                    <a:pt x="301" y="315"/>
                    <a:pt x="301" y="315"/>
                    <a:pt x="301" y="315"/>
                  </a:cubicBezTo>
                  <a:cubicBezTo>
                    <a:pt x="303" y="317"/>
                    <a:pt x="306" y="318"/>
                    <a:pt x="308" y="318"/>
                  </a:cubicBezTo>
                  <a:cubicBezTo>
                    <a:pt x="311" y="318"/>
                    <a:pt x="314" y="317"/>
                    <a:pt x="316" y="314"/>
                  </a:cubicBezTo>
                  <a:cubicBezTo>
                    <a:pt x="320" y="310"/>
                    <a:pt x="320" y="303"/>
                    <a:pt x="315" y="299"/>
                  </a:cubicBezTo>
                  <a:lnTo>
                    <a:pt x="217" y="214"/>
                  </a:lnTo>
                  <a:close/>
                  <a:moveTo>
                    <a:pt x="180" y="237"/>
                  </a:moveTo>
                  <a:cubicBezTo>
                    <a:pt x="175" y="233"/>
                    <a:pt x="168" y="233"/>
                    <a:pt x="165" y="238"/>
                  </a:cubicBezTo>
                  <a:cubicBezTo>
                    <a:pt x="161" y="243"/>
                    <a:pt x="161" y="250"/>
                    <a:pt x="166" y="254"/>
                  </a:cubicBezTo>
                  <a:cubicBezTo>
                    <a:pt x="266" y="338"/>
                    <a:pt x="266" y="338"/>
                    <a:pt x="266" y="338"/>
                  </a:cubicBezTo>
                  <a:cubicBezTo>
                    <a:pt x="268" y="339"/>
                    <a:pt x="270" y="340"/>
                    <a:pt x="273" y="340"/>
                  </a:cubicBezTo>
                  <a:cubicBezTo>
                    <a:pt x="276" y="340"/>
                    <a:pt x="279" y="339"/>
                    <a:pt x="281" y="336"/>
                  </a:cubicBezTo>
                  <a:cubicBezTo>
                    <a:pt x="285" y="332"/>
                    <a:pt x="285" y="325"/>
                    <a:pt x="280" y="321"/>
                  </a:cubicBezTo>
                  <a:lnTo>
                    <a:pt x="180" y="237"/>
                  </a:lnTo>
                  <a:close/>
                </a:path>
              </a:pathLst>
            </a:custGeom>
            <a:solidFill>
              <a:schemeClr val="tx1"/>
            </a:solidFill>
            <a:ln>
              <a:noFill/>
            </a:ln>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90" y="4153256"/>
              <a:ext cx="602722" cy="602722"/>
            </a:xfrm>
            <a:prstGeom prst="rect">
              <a:avLst/>
            </a:prstGeom>
          </p:spPr>
        </p:pic>
        <p:pic>
          <p:nvPicPr>
            <p:cNvPr id="23" name="Рисунок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308" y="2039767"/>
              <a:ext cx="855087" cy="855087"/>
            </a:xfrm>
            <a:prstGeom prst="rect">
              <a:avLst/>
            </a:prstGeom>
          </p:spPr>
        </p:pic>
        <p:pic>
          <p:nvPicPr>
            <p:cNvPr id="94" name="Рисунок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994" y="7523570"/>
              <a:ext cx="569715" cy="545027"/>
            </a:xfrm>
            <a:prstGeom prst="rect">
              <a:avLst/>
            </a:prstGeom>
          </p:spPr>
        </p:pic>
        <p:grpSp>
          <p:nvGrpSpPr>
            <p:cNvPr id="95" name="Группа 94"/>
            <p:cNvGrpSpPr/>
            <p:nvPr/>
          </p:nvGrpSpPr>
          <p:grpSpPr>
            <a:xfrm>
              <a:off x="533242" y="5218730"/>
              <a:ext cx="629218" cy="741214"/>
              <a:chOff x="504944" y="4355696"/>
              <a:chExt cx="629218" cy="741214"/>
            </a:xfrm>
          </p:grpSpPr>
          <p:pic>
            <p:nvPicPr>
              <p:cNvPr id="96" name="Рисунок 9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97" name="Group 629"/>
              <p:cNvGrpSpPr/>
              <p:nvPr/>
            </p:nvGrpSpPr>
            <p:grpSpPr>
              <a:xfrm>
                <a:off x="657827" y="4451539"/>
                <a:ext cx="346502" cy="467601"/>
                <a:chOff x="8731241" y="4262438"/>
                <a:chExt cx="458788" cy="619125"/>
              </a:xfrm>
              <a:solidFill>
                <a:schemeClr val="tx1"/>
              </a:solidFill>
            </p:grpSpPr>
            <p:sp>
              <p:nvSpPr>
                <p:cNvPr id="99"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100"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grpSp>
          <p:sp>
            <p:nvSpPr>
              <p:cNvPr id="98" name="Прямоугольник 97"/>
              <p:cNvSpPr/>
              <p:nvPr/>
            </p:nvSpPr>
            <p:spPr>
              <a:xfrm>
                <a:off x="539127" y="4881466"/>
                <a:ext cx="595035" cy="215444"/>
              </a:xfrm>
              <a:prstGeom prst="rect">
                <a:avLst/>
              </a:prstGeom>
            </p:spPr>
            <p:txBody>
              <a:bodyPr wrap="none">
                <a:spAutoFit/>
              </a:bodyPr>
              <a:lstStyle/>
              <a:p>
                <a:r>
                  <a:rPr lang="ru-RU" sz="800" b="1" kern="0" dirty="0" smtClean="0"/>
                  <a:t>КРЕДИТ</a:t>
                </a:r>
                <a:endParaRPr lang="ru-RU" sz="800" dirty="0"/>
              </a:p>
            </p:txBody>
          </p:sp>
        </p:grpSp>
      </p:grpSp>
    </p:spTree>
    <p:extLst>
      <p:ext uri="{BB962C8B-B14F-4D97-AF65-F5344CB8AC3E}">
        <p14:creationId xmlns:p14="http://schemas.microsoft.com/office/powerpoint/2010/main" val="33458767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heme/theme1.xml><?xml version="1.0" encoding="utf-8"?>
<a:theme xmlns:a="http://schemas.openxmlformats.org/drawingml/2006/main" name="Title">
  <a:themeElements>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149179</TotalTime>
  <Words>3746</Words>
  <Application>Microsoft Office PowerPoint</Application>
  <PresentationFormat>Произвольный</PresentationFormat>
  <Paragraphs>458</Paragraphs>
  <Slides>19</Slides>
  <Notes>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19</vt:i4>
      </vt:variant>
    </vt:vector>
  </HeadingPairs>
  <TitlesOfParts>
    <vt:vector size="29" baseType="lpstr">
      <vt:lpstr>Aparajita</vt:lpstr>
      <vt:lpstr>Arial</vt:lpstr>
      <vt:lpstr>Arial Black</vt:lpstr>
      <vt:lpstr>Arial Narrow</vt:lpstr>
      <vt:lpstr>Book Antiqua</vt:lpstr>
      <vt:lpstr>Calibri</vt:lpstr>
      <vt:lpstr>Courier New</vt:lpstr>
      <vt:lpstr>Times New Roman</vt:lpstr>
      <vt:lpstr>Wingdings 2</vt:lpstr>
      <vt:lpstr>Title</vt:lpstr>
      <vt:lpstr>Финансовая поддержка субъектов МСП</vt:lpstr>
      <vt:lpstr>АО «Федеральная корпорация по развитию малого и среднего предпринимательства» </vt:lpstr>
      <vt:lpstr>Презентация PowerPoint</vt:lpstr>
      <vt:lpstr>Многоканальная система гарантийных продуктов Национальной Гарантийной Системы</vt:lpstr>
      <vt:lpstr>1. Механизм гарантийной поддержки Корпорации  Предоставление независимых гарантий Корпорации для обеспечения кредитов субъектов МСП в банках-партнерах и организациях-партнерах</vt:lpstr>
      <vt:lpstr>Базовые требования к потенциальному заемщику</vt:lpstr>
      <vt:lpstr>Что такое независимая гарантия Корпорации?</vt:lpstr>
      <vt:lpstr>Преимущества независимой гарантии Корпорации  для субъекта МСП</vt:lpstr>
      <vt:lpstr>Целевое использование кредитов с независимой гарантией Корпорации</vt:lpstr>
      <vt:lpstr>Технология предоставления гарантий участниками НГС – стандартная процедура</vt:lpstr>
      <vt:lpstr>Технология предоставления гарантий – «корпоративный» канал</vt:lpstr>
      <vt:lpstr>2. Программа стимулирования кредитования  субъектов малого и среднего предпринимательства  «ПРОГРАММА 6,5»</vt:lpstr>
      <vt:lpstr>Условия Программы 6,5 и уполномоченные банки</vt:lpstr>
      <vt:lpstr>Программа 6,5. Требования к проектам и заемщикам</vt:lpstr>
      <vt:lpstr>Порядок получения Уполномоченным банком  кредитов Банка России</vt:lpstr>
      <vt:lpstr>Особенности получения кредитов Банка России  при кредитовании лизинговых компаний</vt:lpstr>
      <vt:lpstr>Особенности получения кредитов Банка России при кредитовании организаций, управляющих объектами инфраструктуры поддержки субъектов МСП</vt:lpstr>
      <vt:lpstr>Требования к проектам, участникам и заемщикам при кредитовании организаций, управляющих объектами инфраструктуры поддержки субъектов МСП</vt:lpstr>
      <vt:lpstr>Презентация PowerPoint</vt:lpstr>
    </vt:vector>
  </TitlesOfParts>
  <Company>Deloitte &amp; Touche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Times New Roman 26pt Line spacing 26pt</dc:title>
  <dc:creator>ladmin</dc:creator>
  <cp:lastModifiedBy>Марулев Андрей Васильевич</cp:lastModifiedBy>
  <cp:revision>4423</cp:revision>
  <cp:lastPrinted>2016-09-27T18:34:59Z</cp:lastPrinted>
  <dcterms:created xsi:type="dcterms:W3CDTF">2010-08-23T12:41:44Z</dcterms:created>
  <dcterms:modified xsi:type="dcterms:W3CDTF">2017-03-10T13:07:12Z</dcterms:modified>
</cp:coreProperties>
</file>