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varScale="1">
        <p:scale>
          <a:sx n="72" d="100"/>
          <a:sy n="72" d="100"/>
        </p:scale>
        <p:origin x="-666" y="-114"/>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CAB8C65F-80BD-4F77-BAB1-263B314301EC}" type="presOf" srcId="{A911B4F7-8BC9-47D7-9642-A633630B2A46}" destId="{7CE3F8E3-8C1C-421D-98A7-8FA69EF747B1}"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9B38B6DE-04C6-4C12-ADCE-BBE11D2B3F4C}" srcId="{E214BA6D-6E14-4C83-A785-B4FF1581D05E}" destId="{A911B4F7-8BC9-47D7-9642-A633630B2A46}" srcOrd="0" destOrd="0" parTransId="{8D5408A1-1638-4F9F-AA8B-CC4D59B50ACA}" sibTransId="{4EC37A6F-9EFF-487C-B57D-353931C1D383}"/>
    <dgm:cxn modelId="{A3CD0832-9689-4028-BD60-CB681D6A04E9}" type="presOf" srcId="{63B2E526-0BFE-4FA5-A8D7-298406FAE965}" destId="{F32D151A-7816-4D8F-AF44-C36440897AD6}"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73A16509-1765-4041-B0ED-4DF964645DA7}" type="presOf" srcId="{60526FAA-63B2-4ADE-AAB0-F298E6F23F64}" destId="{44CE7E4B-B570-41DA-97BE-9F7D5574F4E3}" srcOrd="1"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15E9255D-F264-4FF3-A457-4FE4DFA7BC18}" srcId="{4BA94C8C-63E7-4819-9483-BDD6924D3746}" destId="{63B2E526-0BFE-4FA5-A8D7-298406FAE965}" srcOrd="0" destOrd="0" parTransId="{57A5F5D4-98C2-4C16-9F39-F6287D891ABE}" sibTransId="{1E4685F7-B719-48A5-8C55-EDBA33AD99D6}"/>
    <dgm:cxn modelId="{32F6310B-9B6C-4F77-B7BC-F3C2A3B46007}" type="presOf" srcId="{8A8884EC-BED0-4A5D-9FB1-F77856440A7A}" destId="{86DDBEE2-8B91-44ED-B629-4631F9E18A12}" srcOrd="0" destOrd="1"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C6284C04-F373-421D-B00C-951E83B91677}" type="presOf" srcId="{A911B4F7-8BC9-47D7-9642-A633630B2A46}" destId="{86DDBEE2-8B91-44ED-B629-4631F9E18A12}" srcOrd="0" destOrd="0" presId="urn:microsoft.com/office/officeart/2005/8/layout/hProcess4"/>
    <dgm:cxn modelId="{16AAB086-F2EE-4519-8B56-87BEF348903A}" srcId="{AED6E543-D1E5-49FA-8209-021D517975D8}" destId="{4BA94C8C-63E7-4819-9483-BDD6924D3746}" srcOrd="2" destOrd="0" parTransId="{4F14D56A-292C-4BF3-8983-5BC9A05A7FFB}" sibTransId="{45C901A8-7DD6-4DD3-B25E-FEE59C9B66D4}"/>
    <dgm:cxn modelId="{9B8F273A-7734-4F66-9B24-9C396369A824}" type="presOf" srcId="{60526FAA-63B2-4ADE-AAB0-F298E6F23F64}" destId="{358BADB0-A89A-48CE-B619-DA3839D44E0F}" srcOrd="0" destOrd="0" presId="urn:microsoft.com/office/officeart/2005/8/layout/hProcess4"/>
    <dgm:cxn modelId="{1277ADD3-18CB-4A79-A6A0-F531EAD63892}" type="presOf" srcId="{19A2954C-5C74-4380-B53D-3134DFD2BD93}" destId="{CDCAD455-EB6B-402B-B181-8BA63311810D}" srcOrd="0" destOrd="0"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CF1C8B41-3EE3-49BA-87CA-7C17A5407209}" srcId="{AED6E543-D1E5-49FA-8209-021D517975D8}" destId="{437AB23B-13B0-4AE3-924E-BFAE5EAE00A9}" srcOrd="0" destOrd="0" parTransId="{39F77678-62E8-4A19-A41A-E19A68EAA443}" sibTransId="{4DEF7991-DB3B-4EFB-B409-20A96B442569}"/>
    <dgm:cxn modelId="{458F19E9-3288-4B1D-B6EB-B59DC6233E61}" type="presOf" srcId="{AED6E543-D1E5-49FA-8209-021D517975D8}" destId="{625D5B61-73EB-4687-B366-E6F70F0FDF74}"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F3B1C539-6EB3-49AC-9439-6E0ACBED773E}" srcId="{437AB23B-13B0-4AE3-924E-BFAE5EAE00A9}" destId="{60526FAA-63B2-4ADE-AAB0-F298E6F23F64}" srcOrd="0" destOrd="0" parTransId="{003CB98F-C436-430F-8E2B-DFED7A3DE3CA}" sibTransId="{05924E85-815B-4F4E-9231-7F0B8C8D17BB}"/>
    <dgm:cxn modelId="{D0450FDA-BC76-47C2-988D-45F9EB26A779}" type="presOf" srcId="{8A8884EC-BED0-4A5D-9FB1-F77856440A7A}" destId="{7CE3F8E3-8C1C-421D-98A7-8FA69EF747B1}" srcOrd="1" destOrd="1" presId="urn:microsoft.com/office/officeart/2005/8/layout/hProcess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4/13/2018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xmlns=""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4/13/2018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xmlns=""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xmlns=""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xmlns=""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xmlns=""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xmlns=""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xmlns=""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xmlns=""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xmlns=""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xmlns=""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Целевое использование </a:t>
            </a:r>
            <a:r>
              <a:rPr lang="ru-RU" dirty="0" smtClean="0"/>
              <a:t>финансирования </a:t>
            </a:r>
            <a:br>
              <a:rPr lang="ru-RU" dirty="0" smtClean="0"/>
            </a:br>
            <a:r>
              <a:rPr lang="ru-RU" dirty="0" smtClean="0"/>
              <a:t>с </a:t>
            </a:r>
            <a:r>
              <a:rPr lang="ru-RU" dirty="0"/>
              <a:t>независимой гарантией </a:t>
            </a:r>
            <a:r>
              <a:rPr lang="ru-RU" dirty="0" smtClean="0"/>
              <a:t>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076093" cy="6360160"/>
            <a:chOff x="323751" y="2021245"/>
            <a:chExt cx="12076093"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5009356"/>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и/или городе федерального значения </a:t>
              </a:r>
              <a:r>
                <a:rPr lang="ru-RU" sz="1200" dirty="0" smtClean="0"/>
                <a:t>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53519"/>
              <a:ext cx="4874409"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7525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372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258188"/>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3037173"/>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3032459"/>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3032459"/>
              <a:ext cx="0" cy="78469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903294"/>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816624"/>
              <a:ext cx="2003227"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476" y="389975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5115414"/>
              <a:ext cx="2148368"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Востока и моногородов»,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637969"/>
              <a:ext cx="0" cy="267191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xmlns=""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xmlns=""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xmlns=""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48 уполномоченными банками</a:t>
            </a:r>
            <a:endParaRPr lang="ru-RU" b="1" kern="0" dirty="0"/>
          </a:p>
        </p:txBody>
      </p: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xmlns=""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xmlns=""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xmlns=""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xmlns="" val="20000"/>
                    </a:ext>
                  </a:extLst>
                </a:gridCol>
                <a:gridCol w="3069765">
                  <a:extLst>
                    <a:ext uri="{9D8B030D-6E8A-4147-A177-3AD203B41FA5}">
                      <a16:colId xmlns:a16="http://schemas.microsoft.com/office/drawing/2014/main" xmlns="" val="20001"/>
                    </a:ext>
                  </a:extLst>
                </a:gridCol>
                <a:gridCol w="3069765">
                  <a:extLst>
                    <a:ext uri="{9D8B030D-6E8A-4147-A177-3AD203B41FA5}">
                      <a16:colId xmlns:a16="http://schemas.microsoft.com/office/drawing/2014/main" xmlns=""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xmlns=""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xmlns=""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xmlns=""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xmlns="" val="2985683231"/>
                    </a:ext>
                  </a:extLst>
                </a:gridCol>
                <a:gridCol w="4680507">
                  <a:extLst>
                    <a:ext uri="{9D8B030D-6E8A-4147-A177-3AD203B41FA5}">
                      <a16:colId xmlns:a16="http://schemas.microsoft.com/office/drawing/2014/main" xmlns=""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xmlns=""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31.01.2018)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72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212</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xmlns=""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xmlns="" val="20000"/>
                    </a:ext>
                  </a:extLst>
                </a:gridCol>
                <a:gridCol w="3384015">
                  <a:extLst>
                    <a:ext uri="{9D8B030D-6E8A-4147-A177-3AD203B41FA5}">
                      <a16:colId xmlns:a16="http://schemas.microsoft.com/office/drawing/2014/main" xmlns="" val="20001"/>
                    </a:ext>
                  </a:extLst>
                </a:gridCol>
                <a:gridCol w="3384015">
                  <a:extLst>
                    <a:ext uri="{9D8B030D-6E8A-4147-A177-3AD203B41FA5}">
                      <a16:colId xmlns:a16="http://schemas.microsoft.com/office/drawing/2014/main" xmlns="" val="20002"/>
                    </a:ext>
                  </a:extLst>
                </a:gridCol>
                <a:gridCol w="3384015">
                  <a:extLst>
                    <a:ext uri="{9D8B030D-6E8A-4147-A177-3AD203B41FA5}">
                      <a16:colId xmlns:a16="http://schemas.microsoft.com/office/drawing/2014/main" xmlns=""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xmlns=""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xmlns=""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xmlns="" val="2756428174"/>
                    </a:ext>
                  </a:extLst>
                </a:gridCol>
                <a:gridCol w="2362319">
                  <a:extLst>
                    <a:ext uri="{9D8B030D-6E8A-4147-A177-3AD203B41FA5}">
                      <a16:colId xmlns:a16="http://schemas.microsoft.com/office/drawing/2014/main" xmlns="" val="83167896"/>
                    </a:ext>
                  </a:extLst>
                </a:gridCol>
                <a:gridCol w="2373113">
                  <a:extLst>
                    <a:ext uri="{9D8B030D-6E8A-4147-A177-3AD203B41FA5}">
                      <a16:colId xmlns:a16="http://schemas.microsoft.com/office/drawing/2014/main" xmlns="" val="852599335"/>
                    </a:ext>
                  </a:extLst>
                </a:gridCol>
                <a:gridCol w="2373113">
                  <a:extLst>
                    <a:ext uri="{9D8B030D-6E8A-4147-A177-3AD203B41FA5}">
                      <a16:colId xmlns:a16="http://schemas.microsoft.com/office/drawing/2014/main" xmlns=""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xmlns=""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xmlns=""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xmlns="" val="20000"/>
                    </a:ext>
                  </a:extLst>
                </a:gridCol>
                <a:gridCol w="2177857">
                  <a:extLst>
                    <a:ext uri="{9D8B030D-6E8A-4147-A177-3AD203B41FA5}">
                      <a16:colId xmlns:a16="http://schemas.microsoft.com/office/drawing/2014/main" xmlns="" val="20001"/>
                    </a:ext>
                  </a:extLst>
                </a:gridCol>
                <a:gridCol w="1489306">
                  <a:extLst>
                    <a:ext uri="{9D8B030D-6E8A-4147-A177-3AD203B41FA5}">
                      <a16:colId xmlns:a16="http://schemas.microsoft.com/office/drawing/2014/main" xmlns="" val="20002"/>
                    </a:ext>
                  </a:extLst>
                </a:gridCol>
                <a:gridCol w="1588456">
                  <a:extLst>
                    <a:ext uri="{9D8B030D-6E8A-4147-A177-3AD203B41FA5}">
                      <a16:colId xmlns:a16="http://schemas.microsoft.com/office/drawing/2014/main" xmlns="" val="20003"/>
                    </a:ext>
                  </a:extLst>
                </a:gridCol>
                <a:gridCol w="1797459">
                  <a:extLst>
                    <a:ext uri="{9D8B030D-6E8A-4147-A177-3AD203B41FA5}">
                      <a16:colId xmlns:a16="http://schemas.microsoft.com/office/drawing/2014/main" xmlns="" val="3653545549"/>
                    </a:ext>
                  </a:extLst>
                </a:gridCol>
                <a:gridCol w="303315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xmlns=""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xmlns=""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5218" y="5624438"/>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2967" y="5122717"/>
            <a:ext cx="1371059" cy="623708"/>
          </a:xfrm>
          <a:prstGeom prst="rect">
            <a:avLst/>
          </a:prstGeom>
        </p:spPr>
      </p:pic>
      <p:pic>
        <p:nvPicPr>
          <p:cNvPr id="78" name="Рисунок 7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13606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374251"/>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обязательств по кредиту (основной долг)</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129693"/>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030906"/>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4967993"/>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56662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56833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56042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09229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69964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56641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925" y="2903456"/>
            <a:ext cx="5721952" cy="58163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64779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561375"/>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641426"/>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33196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597745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59791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0402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06361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76754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76925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872179"/>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885801"/>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464447"/>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23641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83553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267242"/>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77114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18394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3991997"/>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1562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638231" y="3757346"/>
            <a:ext cx="433001" cy="414237"/>
          </a:xfrm>
          <a:prstGeom prst="rect">
            <a:avLst/>
          </a:prstGeom>
        </p:spPr>
      </p:pic>
      <p:sp>
        <p:nvSpPr>
          <p:cNvPr id="84" name="Прямоугольник 83"/>
          <p:cNvSpPr/>
          <p:nvPr/>
        </p:nvSpPr>
        <p:spPr>
          <a:xfrm>
            <a:off x="6836357" y="7138686"/>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150885</TotalTime>
  <Words>6273</Words>
  <Application>Microsoft Office PowerPoint</Application>
  <PresentationFormat>Произвольный</PresentationFormat>
  <Paragraphs>798</Paragraphs>
  <Slides>33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Title</vt:lpstr>
      <vt:lpstr>Финансовая поддержка субъектов МСП</vt:lpstr>
      <vt:lpstr>О Корпорации</vt:lpstr>
      <vt:lpstr>Корпорация в цифрах гарантийной поддержки (на 31.01.2018)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Слайд 32</vt:lpstr>
      <vt:lpstr>Слайд 33</vt:lpstr>
    </vt:vector>
  </TitlesOfParts>
  <Company>Deloitte &amp; Touche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brovkina.av</cp:lastModifiedBy>
  <cp:revision>4543</cp:revision>
  <cp:lastPrinted>2018-02-01T09:35:01Z</cp:lastPrinted>
  <dcterms:created xsi:type="dcterms:W3CDTF">2010-08-23T12:41:44Z</dcterms:created>
  <dcterms:modified xsi:type="dcterms:W3CDTF">2018-04-13T11:03:38Z</dcterms:modified>
</cp:coreProperties>
</file>