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76" r:id="rId2"/>
    <p:sldId id="270" r:id="rId3"/>
    <p:sldId id="268" r:id="rId4"/>
    <p:sldId id="269" r:id="rId5"/>
    <p:sldId id="263" r:id="rId6"/>
    <p:sldId id="265" r:id="rId7"/>
    <p:sldId id="266" r:id="rId8"/>
    <p:sldId id="271" r:id="rId9"/>
    <p:sldId id="264" r:id="rId10"/>
    <p:sldId id="256" r:id="rId11"/>
    <p:sldId id="257" r:id="rId12"/>
    <p:sldId id="258" r:id="rId13"/>
    <p:sldId id="261" r:id="rId14"/>
    <p:sldId id="260" r:id="rId15"/>
    <p:sldId id="262" r:id="rId16"/>
    <p:sldId id="259" r:id="rId17"/>
    <p:sldId id="272" r:id="rId18"/>
    <p:sldId id="273" r:id="rId19"/>
    <p:sldId id="274" r:id="rId20"/>
    <p:sldId id="275" r:id="rId21"/>
    <p:sldId id="277" r:id="rId22"/>
    <p:sldId id="284" r:id="rId23"/>
    <p:sldId id="278" r:id="rId24"/>
    <p:sldId id="279" r:id="rId25"/>
    <p:sldId id="280" r:id="rId26"/>
    <p:sldId id="283" r:id="rId27"/>
    <p:sldId id="282" r:id="rId28"/>
    <p:sldId id="281" r:id="rId29"/>
    <p:sldId id="26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3783" autoAdjust="0"/>
  </p:normalViewPr>
  <p:slideViewPr>
    <p:cSldViewPr>
      <p:cViewPr varScale="1">
        <p:scale>
          <a:sx n="94" d="100"/>
          <a:sy n="94" d="100"/>
        </p:scale>
        <p:origin x="557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ofPieChart>
        <c:ofPieType val="bar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Обращения физ. лиц</c:v>
                </c:pt>
                <c:pt idx="1">
                  <c:v>Запросы ГИБДД</c:v>
                </c:pt>
                <c:pt idx="2">
                  <c:v>Запросы юр. лиц</c:v>
                </c:pt>
                <c:pt idx="3">
                  <c:v>Запросы следователей, прокуратуры, адвокатов, судов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760</c:v>
                </c:pt>
                <c:pt idx="1">
                  <c:v>380</c:v>
                </c:pt>
                <c:pt idx="2">
                  <c:v>475</c:v>
                </c:pt>
                <c:pt idx="3">
                  <c:v>285</c:v>
                </c:pt>
              </c:numCache>
            </c:numRef>
          </c:val>
        </c:ser>
        <c:dLbls>
          <c:dLblPos val="bestFit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gapWidth val="100"/>
        <c:secondPieSize val="75"/>
        <c:serLines/>
      </c:ofPieChart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607D5-5D35-4493-8200-961973842E36}" type="datetimeFigureOut">
              <a:rPr lang="ru-RU" smtClean="0"/>
              <a:t>11.06.2014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D47D3-35BC-4462-849A-D0F0AAE2A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8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настоящее время в городском округе Тольятти перевозки пассажиров осуществляются по 123 маршрутам городским 24 организациями различных форм собственности: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- 24 троллейбусных</a:t>
            </a:r>
          </a:p>
          <a:p>
            <a:pPr marL="171450" indent="-171450">
              <a:buFontTx/>
              <a:buChar char="-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99 автобусных.</a:t>
            </a:r>
          </a:p>
          <a:p>
            <a:pPr marL="0" indent="0">
              <a:buFontTx/>
              <a:buNone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Перевозки пассажиров по всем маршрутам осуществляются в соответствии с договорами,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заключенными организациями с мэрией городского округа Тольятти;  срок их действия до – 31.12.2014г.</a:t>
            </a:r>
          </a:p>
          <a:p>
            <a:pPr marL="0" indent="0">
              <a:buFontTx/>
              <a:buNone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В  третьем квартале 2014г., в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г.о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Тольятти будет проведен конкурс на право заключения договоров об осуществлении регулярных перевозок пассажиров по внутримуниципальным маршрутам.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Мэрией городского округа Тольятти, на основе рекомендаций специалистов научно-исследовательского института территориального развития и транспортной инфраструктуры г. Санкт-Петербург, разработавших «Концепции развития улично-дорожной сети с учетом развития городского пассажирского транспорта» разработан проект новой маршрутной сеть, включающая 78 маршрутов: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- 14 троллейбусных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- 64 автобусных.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Новая маршрутная сеть предполагает сокращение количества транспортных средств, осуществляющих пассажирские перевозки по городским маршрутам, на порядка 200 единиц – с 1581 единицы, работающих в настоящее, до 1406единиц.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формировании маршрутной сети рассматриваются вопросы обеспечения необходимых поездок жителей с трудовыми целями, а также обеспечения учебных и культурно-бытовых передвижений. При этом оптимизированная маршрутная сеть не ухудшит качества пассажирских перевозок, а также доступность транспортных услуг населению городского округа Тольятти.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F896F-409F-46FC-89FF-D5147C29B712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3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соответствии с решением Думы городского округа Тольятти от 18.12.2013 года  №  140  « О бюджете городского округа Тольятти на 2014 год и на плановый период 2015 и 2016 годов»  расходы бюджета по отрасли «Транспорт» на 2015 год составили 317472 тыс.руб., в том числе субсидии на перевозку пассажиров – 282472 тыс.руб.  (при потребности субсидий на перевозку пассажиров 479853 тыс.руб.). Сумма необходимого финансирования с учетом предлагаемого объема перевозок и индексов-дефляторов составляет 523004 тыс.руб., в том числе  субсидии на перевозку пассажиров 348331 тыс.руб. При этом снижение сумм субсидий при новой маршрутной сети составляет 131522 тыс.руб.(снижение на 27%).</a:t>
            </a:r>
            <a:endParaRPr lang="ru-RU" dirty="0" smtClean="0"/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Расчеты выполнены в рамках утвержденного тарифа (18 рублей за наличную оплату и 15 руб. при безналичной оплате) за проезд пассажиров и провоза багажа в транспорте общего пользования при осуществлении  муниципальными предприятиями регулярных перевозок по внутримуниципальным маршрутам в городском округе Тольятти.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F896F-409F-46FC-89FF-D5147C29B712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196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МП "ТТУ" выполняет регулярные пассажирские перевозки по 24 внутримуниципальным маршрутам. Выпуск троллейбусов на линию – 105 единиц.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МП "ТТУ" перевозки пассажиров выполняет троллейбусами большой и особо большой вместимости марок ЗиУ-682, ЗиУ-683,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Тролза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ЛиАЗ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Всего в МП "ТТУ" по состоянию на 01.01.2014 г. – 140 троллейбусов, износ подвижного состава составляет 95% (полную амортизацию имеет 131 троллейбус). Средний срок эксплуатации троллейбусов - 19,9 лет при нормативном сроке 10 лет.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Сумма утвержденного финансирования на возмещение недополученных доходов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затрат  по организации перевозок на 2015 год составляет 95683 тыс. руб. ( при потребности 183094 тыс. руб.). Сумма необходимого  финансирования с учетом предполагаемого объема перевозок и индексов-дефляторов составляет 117348 тыс. руб.. Снижение сумм субсидий при предполагаемой маршрутной сети составит 65746 тыс. руб. (снижение на 36%).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F896F-409F-46FC-89FF-D5147C29B712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852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171450" indent="-171450" algn="ctr">
              <a:buFont typeface="Arial" charset="0"/>
              <a:buChar char="•"/>
            </a:pPr>
            <a:r>
              <a:rPr lang="ru-RU" sz="1200" dirty="0" smtClean="0">
                <a:latin typeface="Calibri" pitchFamily="34" charset="0"/>
                <a:cs typeface="Times New Roman" pitchFamily="18" charset="0"/>
              </a:rPr>
              <a:t>Данные перевозок на садово-дачные массивы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МП "ТПАТП №3"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выполняет регулярные пассажирские перевозки по 49 городским маршрутам, а также 24 межмуниципальным маршрутам на садово-дачные массивы.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Перевозки пассажиров осуществляются автобусами большой и особо большой вместимости марок ИК-260, ИК-280,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НеФАЗ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ЛиАЗ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МАЗ-103, МАЗ-105, МАЗ-206.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Всего в МП "ТПАТП №3" по состоянию на 01.01.2014 г. – 353 автобуса, износ подвижного состава составляет 49 % (полную амортизацию имеет 173 автобуса). Средний срок эксплуатации автобусов составляет – 6,7 лет, при нормативном сроке 7 лет.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январе 2013 года в МП "ТПАТП №3" начали работать 117 новых автобусов, поступивших в город в декабре 2012 года: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приобретенных за счет средств бюджета городского округа Тольятти 15 единиц марки МАЗ-206;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приобретенных в рамках реализации ДЦП "Развитие городского пассажирского транспорта в городском округе Тольятти на период 2012-2017 гг.", по результатам совместной деятельности Правительства Самарской области, мэрии городского округа Тольятти, ОАО "АВТОВАЗ", 102 автобуса, в том числе: 62 единицы марки МАЗ 103465 и 40 единиц МАЗ 206067.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Сумма утвержденного финансирования на возмещение недополученных доходов и затрат по организации перевозок на 2015 год составляет 163276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тыс.руб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.(потребность 270163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тыс.руб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.). Сумма необходимого финансирования с учетом предлагаемого объема перевозок и индексов-дефляторов составляет 211897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тыс.руб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Снижение сумм субсидий при новой маршрутной сети составляет 58266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тыс.руб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.(22%).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Мэрии городского округа Тольятти в соответствии с Законом Самарской области от 07.07.2006 г. № 58-ГД  «О наделении органов местного самоуправления отдельными государственными полномочиями по организации транспортного обслуживания населения на территории Самарской области» переданы отдельные государственные полномочия по организации регулярных перевозок по межмуниципальным маршрутам в части регулярных перевозок на садово-дачные массивы.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целях реализации вышеуказанных полномочий в настоящее время организована работа по 29 маршрутам регулярных перевозок на садово-дачных массивы. Из них по 24 маршрутам, выполняемым МП «ТПАТП №3», действуют льготные тарифы отдельным категориям граждан, указанным в постановлении Правительства Самарской области от 02.02.2005 г. № 15 «Об организации городских и внутрирайонных перевозок в Самарской области для отдельных категорий граждан». Финансирование недополученных доходов от перевозки указанной категории граждан осуществляется за счет средств бюджета городского округа Тольятти.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МП «ТПАТП №3» планирует принять участие в конкурсе по действующим маршрутам. Сумма утвержденного финансирования на возмещение недополученных доходов на 2015 год составляет 16250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тыс.руб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Сумма необходимого финансирования составляет  также 16250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тыс.руб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ru-RU" sz="12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F896F-409F-46FC-89FF-D5147C29B712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291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целях дальнейшего обновления подвижного состава муниципальных предприятий пассажирского транспорта городского округа Тольятти прорабатываются вопросы участия в следующих федеральных и региональных программах:</a:t>
            </a:r>
            <a:endParaRPr lang="ru-RU" dirty="0" smtClean="0">
              <a:effectLst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государственная программа РФ "Доступная среда" на 2011-2015 годы и государственная программа Самарской области "Доступная среда в Самарской области" на 2014-2015 годы";</a:t>
            </a:r>
            <a:endParaRPr lang="ru-RU" dirty="0" smtClean="0">
              <a:effectLst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государственная программа Самарской области «Развитие рынка газомоторного  топлива в Самарской области на 2014-2020 годы» на условиях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софинансирования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(106 ед. - 2014г, 20ед. - 2015г, 20 ед. - 2016г, 17ед. -2017г.)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улучшения ситуации с подвижным составом в МП "ТТУ" мэрией прорабатываются следующие вопросы восстановления троллейбусного парка:</a:t>
            </a:r>
            <a:endParaRPr lang="ru-RU" dirty="0" smtClean="0">
              <a:effectLst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приобретение в 2014 и 2015 годах в общем количестве  18 единиц троллейбусов на общую сумму 149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млн.руб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(по 9 троллейбусов ежегодно);</a:t>
            </a:r>
            <a:endParaRPr lang="ru-RU" dirty="0" smtClean="0">
              <a:effectLst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проведение капитально-восстановительного ремонта троллейбусов, при котором устанавливается новый кузов, узлы и агрегаты обновляются на 80-90%. В 2014 году на указанные цели выделено из бюджета городского округа 35 000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тыс.руб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План на 2015 год – 40 000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тыс.руб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ru-RU" dirty="0" smtClean="0">
              <a:effectLst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выделения из бюджета городского округа средств в сумме 7173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тыс.руб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материалы для  восстановления исправности и полного или близкого к полному восстановлению троллейбусов (капитального ремонта).</a:t>
            </a:r>
            <a:endParaRPr lang="ru-RU" smtClean="0">
              <a:effectLst/>
            </a:endParaRP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F896F-409F-46FC-89FF-D5147C29B712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005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AB69-F3D7-45F3-AD37-8176D4CD87B4}" type="datetimeFigureOut">
              <a:rPr lang="ru-RU" smtClean="0"/>
              <a:t>11.06.2014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69D-FE8B-4C74-9531-DBFFA167BCE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AB69-F3D7-45F3-AD37-8176D4CD87B4}" type="datetimeFigureOut">
              <a:rPr lang="ru-RU" smtClean="0"/>
              <a:t>11.06.2014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69D-FE8B-4C74-9531-DBFFA167BC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AB69-F3D7-45F3-AD37-8176D4CD87B4}" type="datetimeFigureOut">
              <a:rPr lang="ru-RU" smtClean="0"/>
              <a:t>11.06.2014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69D-FE8B-4C74-9531-DBFFA167BC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AB69-F3D7-45F3-AD37-8176D4CD87B4}" type="datetimeFigureOut">
              <a:rPr lang="ru-RU" smtClean="0"/>
              <a:t>11.06.2014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69D-FE8B-4C74-9531-DBFFA167BCE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AB69-F3D7-45F3-AD37-8176D4CD87B4}" type="datetimeFigureOut">
              <a:rPr lang="ru-RU" smtClean="0"/>
              <a:t>11.06.2014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69D-FE8B-4C74-9531-DBFFA167BC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AB69-F3D7-45F3-AD37-8176D4CD87B4}" type="datetimeFigureOut">
              <a:rPr lang="ru-RU" smtClean="0"/>
              <a:t>11.06.2014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69D-FE8B-4C74-9531-DBFFA167BCE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AB69-F3D7-45F3-AD37-8176D4CD87B4}" type="datetimeFigureOut">
              <a:rPr lang="ru-RU" smtClean="0"/>
              <a:t>11.06.2014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69D-FE8B-4C74-9531-DBFFA167BCE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AB69-F3D7-45F3-AD37-8176D4CD87B4}" type="datetimeFigureOut">
              <a:rPr lang="ru-RU" smtClean="0"/>
              <a:t>11.06.2014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69D-FE8B-4C74-9531-DBFFA167BC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AB69-F3D7-45F3-AD37-8176D4CD87B4}" type="datetimeFigureOut">
              <a:rPr lang="ru-RU" smtClean="0"/>
              <a:t>11.06.2014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69D-FE8B-4C74-9531-DBFFA167BC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AB69-F3D7-45F3-AD37-8176D4CD87B4}" type="datetimeFigureOut">
              <a:rPr lang="ru-RU" smtClean="0"/>
              <a:t>11.06.2014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69D-FE8B-4C74-9531-DBFFA167BC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AB69-F3D7-45F3-AD37-8176D4CD87B4}" type="datetimeFigureOut">
              <a:rPr lang="ru-RU" smtClean="0"/>
              <a:t>11.06.2014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69D-FE8B-4C74-9531-DBFFA167BCE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5C4AB69-F3D7-45F3-AD37-8176D4CD87B4}" type="datetimeFigureOut">
              <a:rPr lang="ru-RU" smtClean="0"/>
              <a:t>11.06.2014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72B869D-FE8B-4C74-9531-DBFFA167BCE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23528" y="4293097"/>
            <a:ext cx="8640960" cy="2448271"/>
          </a:xfrm>
        </p:spPr>
        <p:txBody>
          <a:bodyPr>
            <a:normAutofit/>
          </a:bodyPr>
          <a:lstStyle/>
          <a:p>
            <a:pPr algn="ctr"/>
            <a:r>
              <a:rPr lang="ru-RU" b="1" u="sng" dirty="0" smtClean="0"/>
              <a:t>на 2015 год</a:t>
            </a:r>
            <a:endParaRPr lang="ru-RU" b="1" u="sng" dirty="0"/>
          </a:p>
          <a:p>
            <a:pPr algn="ctr"/>
            <a:r>
              <a:rPr lang="ru-RU" sz="2400" b="1" dirty="0" smtClean="0"/>
              <a:t>Утверждено финансирование в сумме - </a:t>
            </a:r>
            <a:r>
              <a:rPr lang="ru-RU" sz="2400" dirty="0" smtClean="0"/>
              <a:t> </a:t>
            </a:r>
            <a:r>
              <a:rPr lang="ru-RU" sz="2400" b="1" dirty="0"/>
              <a:t>713,8 </a:t>
            </a:r>
            <a:r>
              <a:rPr lang="ru-RU" sz="2400" b="1" dirty="0" err="1"/>
              <a:t>млн.руб</a:t>
            </a:r>
            <a:r>
              <a:rPr lang="ru-RU" sz="2400" b="1" dirty="0"/>
              <a:t>.</a:t>
            </a:r>
            <a:endParaRPr lang="ru-RU" sz="2400" dirty="0"/>
          </a:p>
          <a:p>
            <a:r>
              <a:rPr lang="ru-RU" sz="2400" b="1" dirty="0" smtClean="0"/>
              <a:t>Потребность составляет </a:t>
            </a:r>
            <a:r>
              <a:rPr lang="ru-RU" sz="2400" b="1" dirty="0"/>
              <a:t>– </a:t>
            </a:r>
            <a:r>
              <a:rPr lang="ru-RU" sz="2400" b="1" dirty="0" smtClean="0"/>
              <a:t>1 </a:t>
            </a:r>
            <a:r>
              <a:rPr lang="ru-RU" sz="2400" b="1" dirty="0" smtClean="0"/>
              <a:t>555,7 </a:t>
            </a:r>
            <a:r>
              <a:rPr lang="ru-RU" sz="2400" b="1" dirty="0" smtClean="0">
                <a:solidFill>
                  <a:schemeClr val="tx1"/>
                </a:solidFill>
              </a:rPr>
              <a:t>млн</a:t>
            </a:r>
            <a:r>
              <a:rPr lang="ru-RU" sz="2400" b="1" dirty="0">
                <a:solidFill>
                  <a:schemeClr val="tx1"/>
                </a:solidFill>
              </a:rPr>
              <a:t>. руб., </a:t>
            </a:r>
            <a:r>
              <a:rPr lang="ru-RU" sz="2400" dirty="0" smtClean="0">
                <a:solidFill>
                  <a:schemeClr val="tx1"/>
                </a:solidFill>
              </a:rPr>
              <a:t>в </a:t>
            </a:r>
            <a:r>
              <a:rPr lang="ru-RU" sz="2400" dirty="0">
                <a:solidFill>
                  <a:schemeClr val="tx1"/>
                </a:solidFill>
              </a:rPr>
              <a:t>том </a:t>
            </a:r>
            <a:r>
              <a:rPr lang="ru-RU" sz="2400" dirty="0" smtClean="0">
                <a:solidFill>
                  <a:schemeClr val="tx1"/>
                </a:solidFill>
              </a:rPr>
              <a:t>числе  </a:t>
            </a:r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b="1" dirty="0">
                <a:solidFill>
                  <a:schemeClr val="tx1"/>
                </a:solidFill>
              </a:rPr>
              <a:t>- </a:t>
            </a:r>
            <a:r>
              <a:rPr lang="ru-RU" sz="2400" dirty="0">
                <a:solidFill>
                  <a:schemeClr val="tx1"/>
                </a:solidFill>
              </a:rPr>
              <a:t>по дорожному хозяйству </a:t>
            </a:r>
            <a:r>
              <a:rPr lang="ru-RU" sz="2400" b="1" dirty="0">
                <a:solidFill>
                  <a:schemeClr val="tx1"/>
                </a:solidFill>
              </a:rPr>
              <a:t>– </a:t>
            </a:r>
            <a:r>
              <a:rPr lang="ru-RU" sz="2400" b="1" dirty="0" smtClean="0">
                <a:solidFill>
                  <a:schemeClr val="tx1"/>
                </a:solidFill>
              </a:rPr>
              <a:t>965,1 </a:t>
            </a:r>
            <a:r>
              <a:rPr lang="ru-RU" sz="2400" b="1" dirty="0" err="1">
                <a:solidFill>
                  <a:schemeClr val="tx1"/>
                </a:solidFill>
              </a:rPr>
              <a:t>млн.руб</a:t>
            </a:r>
            <a:r>
              <a:rPr lang="ru-RU" sz="2400" b="1" dirty="0">
                <a:solidFill>
                  <a:schemeClr val="tx1"/>
                </a:solidFill>
              </a:rPr>
              <a:t>.</a:t>
            </a:r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b="1" dirty="0"/>
              <a:t>- </a:t>
            </a:r>
            <a:r>
              <a:rPr lang="ru-RU" sz="2400" dirty="0"/>
              <a:t>по транспорту – </a:t>
            </a:r>
            <a:r>
              <a:rPr lang="ru-RU" sz="2400" b="1" dirty="0" smtClean="0"/>
              <a:t>590,5 </a:t>
            </a:r>
            <a:r>
              <a:rPr lang="ru-RU" sz="2400" b="1" dirty="0" err="1"/>
              <a:t>млн.руб</a:t>
            </a:r>
            <a:r>
              <a:rPr lang="ru-RU" sz="2400" b="1" dirty="0"/>
              <a:t>.</a:t>
            </a:r>
            <a:endParaRPr lang="ru-RU" sz="2400" dirty="0"/>
          </a:p>
          <a:p>
            <a:pPr algn="ctr"/>
            <a:endParaRPr lang="ru-RU" sz="24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116633"/>
            <a:ext cx="9143999" cy="4176464"/>
          </a:xfrm>
        </p:spPr>
        <p:txBody>
          <a:bodyPr/>
          <a:lstStyle/>
          <a:p>
            <a:r>
              <a:rPr lang="ru-RU" sz="1400" dirty="0" smtClean="0">
                <a:effectLst/>
              </a:rPr>
              <a:t> </a:t>
            </a:r>
            <a:r>
              <a:rPr lang="ru-RU" sz="2800" dirty="0" smtClean="0">
                <a:effectLst/>
              </a:rPr>
              <a:t>ДЕПАРТАМЕНТ ДОРОЖНОГО ХОЗЯЙСТВА</a:t>
            </a:r>
            <a:br>
              <a:rPr lang="ru-RU" sz="2800" dirty="0" smtClean="0">
                <a:effectLst/>
              </a:rPr>
            </a:br>
            <a:r>
              <a:rPr lang="ru-RU" sz="2800" dirty="0" smtClean="0">
                <a:effectLst/>
              </a:rPr>
              <a:t>                         И ТРАНСПОРТА</a:t>
            </a:r>
            <a:r>
              <a:rPr lang="ru-RU" sz="1400" dirty="0" smtClean="0">
                <a:effectLst/>
              </a:rPr>
              <a:t/>
            </a:r>
            <a:br>
              <a:rPr lang="ru-RU" sz="1400" dirty="0" smtClean="0">
                <a:effectLst/>
              </a:rPr>
            </a:br>
            <a:r>
              <a:rPr lang="ru-RU" sz="1400" dirty="0" smtClean="0">
                <a:effectLst/>
              </a:rPr>
              <a:t>Цель: обеспечение </a:t>
            </a:r>
            <a:r>
              <a:rPr lang="ru-RU" sz="1400" dirty="0">
                <a:effectLst/>
              </a:rPr>
              <a:t>реализации государственной и муниципальной политики в сферах дорожного хозяйства и транспорта, направленной на обеспечение надежного, эффективного их функционирования и развития на территории городского округа Тольятти.</a:t>
            </a:r>
            <a:br>
              <a:rPr lang="ru-RU" sz="1400" dirty="0">
                <a:effectLst/>
              </a:rPr>
            </a:br>
            <a:r>
              <a:rPr lang="ru-RU" sz="1400" u="sng" dirty="0" smtClean="0">
                <a:effectLst/>
              </a:rPr>
              <a:t>Задачи</a:t>
            </a:r>
            <a:r>
              <a:rPr lang="ru-RU" sz="1400" u="sng" dirty="0">
                <a:effectLst/>
              </a:rPr>
              <a:t>:</a:t>
            </a:r>
            <a:r>
              <a:rPr lang="ru-RU" sz="1400" dirty="0">
                <a:effectLst/>
              </a:rPr>
              <a:t/>
            </a:r>
            <a:br>
              <a:rPr lang="ru-RU" sz="1400" dirty="0">
                <a:effectLst/>
              </a:rPr>
            </a:br>
            <a:r>
              <a:rPr lang="ru-RU" sz="1400" dirty="0">
                <a:effectLst/>
              </a:rPr>
              <a:t>- обеспечение эффективного развития (строительство, реконструкция) и улучшение технического состояния (капитальный ремонт, ремонт, содержание) автомобильных дорог местного значения и транспортных инженерных сооружений в границах городского округа Тольятти;</a:t>
            </a:r>
            <a:br>
              <a:rPr lang="ru-RU" sz="1400" dirty="0">
                <a:effectLst/>
              </a:rPr>
            </a:br>
            <a:r>
              <a:rPr lang="ru-RU" sz="1400" dirty="0">
                <a:effectLst/>
              </a:rPr>
              <a:t>- обеспечение безопасного, эффективного и устойчивого функционирования городского пассажирского транспорта, формирование и реализация единой политики в области пассажирских перевозок. Организация создания условий для предоставления транспортных услуг населению и организация транспортного обслуживания населения в границах городского округа Тольятти;</a:t>
            </a:r>
            <a:br>
              <a:rPr lang="ru-RU" sz="1400" dirty="0">
                <a:effectLst/>
              </a:rPr>
            </a:br>
            <a:r>
              <a:rPr lang="ru-RU" sz="1400" dirty="0">
                <a:effectLst/>
              </a:rPr>
              <a:t>- участие в предупреждении и ликвидации последствий чрезвычайных ситуаций в границах городского округа </a:t>
            </a:r>
            <a:r>
              <a:rPr lang="ru-RU" sz="1400" dirty="0" smtClean="0">
                <a:effectLst/>
              </a:rPr>
              <a:t>Тольятти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737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3645024"/>
            <a:ext cx="7130653" cy="2073616"/>
          </a:xfrm>
        </p:spPr>
        <p:txBody>
          <a:bodyPr/>
          <a:lstStyle/>
          <a:p>
            <a:r>
              <a:rPr lang="ru-RU" dirty="0" smtClean="0"/>
              <a:t>В рамках осуществления уставной деятельности:</a:t>
            </a:r>
          </a:p>
          <a:p>
            <a:r>
              <a:rPr lang="ru-RU" dirty="0" smtClean="0"/>
              <a:t> </a:t>
            </a:r>
            <a:r>
              <a:rPr lang="ru-RU" sz="2000" b="1" dirty="0" smtClean="0"/>
              <a:t>утверждено финансирование в сумме – 25,7 </a:t>
            </a:r>
            <a:r>
              <a:rPr lang="ru-RU" sz="2000" b="1" dirty="0" err="1" smtClean="0"/>
              <a:t>млн.руб</a:t>
            </a:r>
            <a:r>
              <a:rPr lang="ru-RU" sz="2000" b="1" dirty="0" smtClean="0"/>
              <a:t>.</a:t>
            </a:r>
          </a:p>
          <a:p>
            <a:r>
              <a:rPr lang="ru-RU" sz="2000" b="1" dirty="0" smtClean="0"/>
              <a:t> минимальная потребность в расходах – </a:t>
            </a:r>
            <a:r>
              <a:rPr lang="ru-RU" sz="2000" b="1" dirty="0" smtClean="0"/>
              <a:t>40,12 </a:t>
            </a:r>
            <a:r>
              <a:rPr lang="ru-RU" sz="2000" b="1" dirty="0" err="1" smtClean="0"/>
              <a:t>млн.руб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340768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/>
              <a:t>МКУ «ЦОДД ГОТ»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676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Цели и 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1412776"/>
            <a:ext cx="6400800" cy="4824536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ru-RU" sz="2600" b="1" u="sng" dirty="0" smtClean="0"/>
              <a:t>Основные цели</a:t>
            </a:r>
          </a:p>
          <a:p>
            <a:r>
              <a:rPr lang="ru-RU" dirty="0" smtClean="0"/>
              <a:t>Обеспечение безопасности дорожного движения в городском округе Тольятти.</a:t>
            </a:r>
          </a:p>
          <a:p>
            <a:pPr marL="45720" indent="0" algn="ctr">
              <a:buNone/>
            </a:pPr>
            <a:r>
              <a:rPr lang="ru-RU" sz="2600" b="1" u="sng" smtClean="0"/>
              <a:t>Задачи</a:t>
            </a:r>
            <a:endParaRPr lang="ru-RU" sz="2600" b="1" u="sng" dirty="0" smtClean="0"/>
          </a:p>
          <a:p>
            <a:r>
              <a:rPr lang="ru-RU" dirty="0" smtClean="0"/>
              <a:t>Установка, ремонт и реконструкция светофорных объектов</a:t>
            </a:r>
          </a:p>
          <a:p>
            <a:r>
              <a:rPr lang="ru-RU" dirty="0" smtClean="0"/>
              <a:t>Разработка схем по организации дорожного движения</a:t>
            </a:r>
          </a:p>
          <a:p>
            <a:r>
              <a:rPr lang="ru-RU" dirty="0" smtClean="0"/>
              <a:t>Установка и содержание ограждений</a:t>
            </a:r>
          </a:p>
          <a:p>
            <a:r>
              <a:rPr lang="ru-RU" dirty="0" smtClean="0"/>
              <a:t>Установка, замена и содержание дорожных знаков</a:t>
            </a:r>
          </a:p>
          <a:p>
            <a:r>
              <a:rPr lang="ru-RU" dirty="0" smtClean="0"/>
              <a:t>Установка, содержание и реконструкция остановочных павильонов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956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b="0" dirty="0" smtClean="0"/>
              <a:t>На балансе у</a:t>
            </a:r>
            <a:br>
              <a:rPr lang="ru-RU" b="0" dirty="0" smtClean="0"/>
            </a:br>
            <a:r>
              <a:rPr lang="ru-RU" b="0" dirty="0" smtClean="0"/>
              <a:t>МКУ «ЦОДД ГОТ»</a:t>
            </a:r>
            <a:endParaRPr lang="ru-RU" b="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2708920"/>
            <a:ext cx="7488832" cy="347472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2 подземных пешеходных перехода</a:t>
            </a:r>
          </a:p>
          <a:p>
            <a:r>
              <a:rPr lang="ru-RU" dirty="0" smtClean="0"/>
              <a:t>2 надземных пешеходных перехода</a:t>
            </a:r>
          </a:p>
          <a:p>
            <a:r>
              <a:rPr lang="ru-RU" dirty="0" smtClean="0"/>
              <a:t>580 павильонов ООТ</a:t>
            </a:r>
          </a:p>
          <a:p>
            <a:r>
              <a:rPr lang="ru-RU" dirty="0" smtClean="0"/>
              <a:t>170 светофорных объектов</a:t>
            </a:r>
          </a:p>
          <a:p>
            <a:r>
              <a:rPr lang="ru-RU" dirty="0" smtClean="0"/>
              <a:t>9000 дорожных знаков</a:t>
            </a:r>
          </a:p>
          <a:p>
            <a:r>
              <a:rPr lang="ru-RU" dirty="0" smtClean="0"/>
              <a:t>Пешеходные ограждения общей протяженностью 25 км</a:t>
            </a:r>
          </a:p>
          <a:p>
            <a:pPr marL="45720" indent="0">
              <a:buNone/>
            </a:pPr>
            <a:r>
              <a:rPr lang="ru-RU" dirty="0" smtClean="0"/>
              <a:t>Также ведется модернизация светофорных объектов с подключением их к комплексной системе управления дорожным движением (КСУДД).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973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089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effectLst/>
              </a:rPr>
              <a:t>Работа по установке ТСОДД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268760"/>
            <a:ext cx="8496944" cy="1944216"/>
          </a:xfrm>
        </p:spPr>
        <p:txBody>
          <a:bodyPr/>
          <a:lstStyle/>
          <a:p>
            <a:pPr marL="45720" indent="0">
              <a:buNone/>
            </a:pPr>
            <a:r>
              <a:rPr lang="ru-RU" dirty="0"/>
              <a:t>Силами МКУ «ЦОДД ГОТ» ведется постоянная работа по установке дорожных знаков, по приведению технических средств организации дорожного движения в соответствии с ГОСТ, замене ламповых светофорных секций на светодиодные.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212976"/>
            <a:ext cx="3744416" cy="34669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212976"/>
            <a:ext cx="4680520" cy="346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55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712968" cy="1143000"/>
          </a:xfrm>
          <a:effectLst>
            <a:reflection endPos="0" dir="5400000" sy="-100000" algn="bl" rotWithShape="0"/>
          </a:effectLst>
        </p:spPr>
        <p:txBody>
          <a:bodyPr/>
          <a:lstStyle/>
          <a:p>
            <a:pPr marL="0" indent="0" algn="ctr">
              <a:buNone/>
            </a:pPr>
            <a:r>
              <a:rPr lang="ru-RU" sz="3200" dirty="0"/>
              <a:t>В год разрабатывается свыше 450 схем организации дорожного движения</a:t>
            </a:r>
            <a:r>
              <a:rPr lang="ru-RU" dirty="0"/>
              <a:t/>
            </a:r>
            <a:br>
              <a:rPr lang="ru-RU" dirty="0"/>
            </a:br>
            <a:endParaRPr lang="ru-RU" b="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198" y="1556792"/>
            <a:ext cx="6735951" cy="480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01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488832" cy="11430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>
                <a:effectLst/>
              </a:rPr>
              <a:t>МКУ «ЦОДД ГОТ» совместно с ГИБДД принимает активное участи по обеспечению безопасности дорожного движения  при проведение массовых мероприятий и шествий на улицах </a:t>
            </a:r>
            <a:r>
              <a:rPr lang="ru-RU" sz="2400" dirty="0" err="1">
                <a:effectLst/>
              </a:rPr>
              <a:t>г.о</a:t>
            </a:r>
            <a:r>
              <a:rPr lang="ru-RU" sz="2400" dirty="0">
                <a:effectLst/>
              </a:rPr>
              <a:t>. Тольятти. 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92896"/>
            <a:ext cx="3810000" cy="2895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000" y="2519184"/>
            <a:ext cx="4440480" cy="286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00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84076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Работа с обращениями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079217128"/>
              </p:ext>
            </p:extLst>
          </p:nvPr>
        </p:nvGraphicFramePr>
        <p:xfrm>
          <a:off x="467544" y="1196752"/>
          <a:ext cx="842493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7574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857250"/>
            <a:ext cx="8785653" cy="4800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 И РАЗВИТИЕ ДОРОГ МЕСНОГО ЗНАЧЕНИЯ ГОРОДСКОГО ОКРУГА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Тольятти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 2015 год</a:t>
            </a:r>
            <a:br>
              <a:rPr lang="ru-RU" b="1" i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ru-RU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endParaRPr lang="ru-RU" sz="202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05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857250"/>
            <a:ext cx="8104310" cy="1711411"/>
          </a:xfrm>
          <a:noFill/>
        </p:spPr>
        <p:txBody>
          <a:bodyPr>
            <a:noAutofit/>
          </a:bodyPr>
          <a:lstStyle/>
          <a:p>
            <a:pPr algn="l"/>
            <a:r>
              <a:rPr lang="ru-RU" sz="135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реализации</a:t>
            </a:r>
            <a:br>
              <a:rPr lang="ru-RU" sz="135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5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программы «Развитие транспортной системы и дорожного хозяйства городского округа Тольятти на 2014-2020 г.г.»,</a:t>
            </a:r>
            <a:br>
              <a:rPr lang="ru-RU" sz="135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5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утвержденной постановлением мэрии городского округа Тольятти от 29.01.2014 г. № 233-п/1 департаменту дорожного хозяйства и транспорта по подпрограмме: </a:t>
            </a:r>
            <a:br>
              <a:rPr lang="ru-RU" sz="135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5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«Модернизация и развитие автомобильных дорог общего пользования местного значения городского округа Тольятти на 2014-2016 г.г.»</a:t>
            </a:r>
            <a:r>
              <a:rPr lang="ru-RU" sz="135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5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35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492896"/>
            <a:ext cx="8104310" cy="396044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b="1" dirty="0" smtClean="0">
                <a:solidFill>
                  <a:schemeClr val="tx1"/>
                </a:solidFill>
              </a:rPr>
              <a:t>на 2015 год 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u="sng" dirty="0" smtClean="0">
                <a:solidFill>
                  <a:schemeClr val="tx1"/>
                </a:solidFill>
              </a:rPr>
              <a:t>предусмотрено программой </a:t>
            </a:r>
            <a:r>
              <a:rPr lang="ru-RU" b="1" dirty="0" smtClean="0">
                <a:solidFill>
                  <a:schemeClr val="tx1"/>
                </a:solidFill>
              </a:rPr>
              <a:t>– </a:t>
            </a:r>
            <a:r>
              <a:rPr lang="ru-RU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349,7 млн. </a:t>
            </a:r>
            <a:r>
              <a:rPr lang="ru-RU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</a:t>
            </a:r>
            <a:r>
              <a:rPr lang="ru-RU" b="1" dirty="0" smtClean="0">
                <a:solidFill>
                  <a:schemeClr val="tx1"/>
                </a:solidFill>
              </a:rPr>
              <a:t>., в т.ч.:</a:t>
            </a:r>
          </a:p>
          <a:p>
            <a:pPr algn="l"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</a:rPr>
              <a:t>субсидии из областного бюджета 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- 278,5 млн. руб</a:t>
            </a:r>
            <a:r>
              <a:rPr lang="ru-RU" b="1" dirty="0" smtClean="0">
                <a:solidFill>
                  <a:schemeClr val="tx1"/>
                </a:solidFill>
              </a:rPr>
              <a:t>. (переходящий контракт с 2014 года на «Строительство магистральной улицы общегородского значения регулируемого движения 40 лет Победы от Южного шоссе до ул. Дзержинского)</a:t>
            </a:r>
          </a:p>
          <a:p>
            <a:pPr algn="l">
              <a:buFontTx/>
              <a:buChar char="-"/>
            </a:pPr>
            <a:r>
              <a:rPr lang="ru-RU" b="1" u="sng" dirty="0" smtClean="0">
                <a:solidFill>
                  <a:schemeClr val="tx1"/>
                </a:solidFill>
              </a:rPr>
              <a:t>утверждено </a:t>
            </a:r>
            <a:r>
              <a:rPr lang="ru-RU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бюджетом городского округа Тольятти  </a:t>
            </a:r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71,2 млн. руб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согласно </a:t>
            </a:r>
            <a:r>
              <a:rPr lang="ru-RU" b="1" u="sng" dirty="0" smtClean="0">
                <a:solidFill>
                  <a:schemeClr val="tx1"/>
                </a:solidFill>
              </a:rPr>
              <a:t>плану первоочередных мероприятий </a:t>
            </a:r>
            <a:r>
              <a:rPr lang="ru-RU" dirty="0" smtClean="0">
                <a:solidFill>
                  <a:schemeClr val="tx1"/>
                </a:solidFill>
              </a:rPr>
              <a:t>для </a:t>
            </a:r>
            <a:r>
              <a:rPr lang="ru-RU" dirty="0">
                <a:solidFill>
                  <a:schemeClr val="tx1"/>
                </a:solidFill>
              </a:rPr>
              <a:t>реализации мероприятий по </a:t>
            </a:r>
            <a:r>
              <a:rPr lang="ru-RU" dirty="0" smtClean="0">
                <a:solidFill>
                  <a:schemeClr val="tx1"/>
                </a:solidFill>
              </a:rPr>
              <a:t>увеличению протяженности, пропускной способности и приведению в нормативное состояние автомобильных дорог общего пользования местного значения	городского округа Тольятти  </a:t>
            </a:r>
            <a:r>
              <a:rPr lang="ru-RU" dirty="0">
                <a:solidFill>
                  <a:schemeClr val="tx1"/>
                </a:solidFill>
              </a:rPr>
              <a:t>на территории городского округа </a:t>
            </a:r>
            <a:r>
              <a:rPr lang="ru-RU" dirty="0" smtClean="0">
                <a:solidFill>
                  <a:schemeClr val="tx1"/>
                </a:solidFill>
              </a:rPr>
              <a:t>Тольятти: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на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 г</a:t>
            </a:r>
            <a:r>
              <a:rPr lang="ru-RU" b="1" dirty="0" smtClean="0">
                <a:solidFill>
                  <a:schemeClr val="tx1"/>
                </a:solidFill>
              </a:rPr>
              <a:t>. </a:t>
            </a:r>
            <a:r>
              <a:rPr lang="ru-RU" b="1" u="sng" dirty="0" smtClean="0">
                <a:solidFill>
                  <a:schemeClr val="tx1"/>
                </a:solidFill>
              </a:rPr>
              <a:t>необходимо финансирование </a:t>
            </a:r>
            <a:r>
              <a:rPr lang="ru-RU" b="1" dirty="0" smtClean="0">
                <a:solidFill>
                  <a:schemeClr val="tx1"/>
                </a:solidFill>
              </a:rPr>
              <a:t>в общей сумме – </a:t>
            </a:r>
            <a:r>
              <a:rPr lang="ru-RU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1 443,3 млн.руб</a:t>
            </a:r>
            <a:r>
              <a:rPr lang="ru-RU" b="1" u="sng" dirty="0" smtClean="0">
                <a:solidFill>
                  <a:schemeClr val="tx1"/>
                </a:solidFill>
              </a:rPr>
              <a:t>., </a:t>
            </a:r>
            <a:r>
              <a:rPr lang="ru-RU" b="1" dirty="0" smtClean="0">
                <a:solidFill>
                  <a:schemeClr val="tx1"/>
                </a:solidFill>
              </a:rPr>
              <a:t>в т.ч.:</a:t>
            </a:r>
          </a:p>
          <a:p>
            <a:pPr algn="l"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</a:rPr>
              <a:t> субсидии из областного бюджета –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1 326,9 млн. руб.</a:t>
            </a:r>
          </a:p>
          <a:p>
            <a:pPr algn="l"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</a:rPr>
              <a:t> бюджет городского округа Тольятти –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116,4 млн. руб.</a:t>
            </a:r>
          </a:p>
          <a:p>
            <a:pPr algn="l"/>
            <a:endParaRPr lang="ru-RU" b="1" dirty="0" smtClean="0">
              <a:solidFill>
                <a:schemeClr val="tx1"/>
              </a:solidFill>
            </a:endParaRPr>
          </a:p>
          <a:p>
            <a:pPr algn="l"/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81798" y="5242927"/>
            <a:ext cx="453250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35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72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620688"/>
            <a:ext cx="4392488" cy="1368152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 рамках </a:t>
            </a: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реализации </a:t>
            </a:r>
            <a:r>
              <a:rPr lang="ru-RU" sz="18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подпрограммы </a:t>
            </a:r>
            <a:r>
              <a:rPr lang="ru-RU" sz="1800" dirty="0" err="1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заппланированы</a:t>
            </a:r>
            <a:r>
              <a:rPr lang="ru-RU" sz="18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следующие           </a:t>
            </a: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            </a:t>
            </a:r>
            <a:r>
              <a:rPr lang="ru-RU" sz="18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виды </a:t>
            </a: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работ:</a:t>
            </a:r>
            <a:r>
              <a:rPr lang="ru-RU" sz="18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6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Планируется </a:t>
            </a:r>
            <a:r>
              <a:rPr lang="ru-RU" sz="165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</a:t>
            </a:r>
            <a:endParaRPr lang="ru-RU" sz="135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276872"/>
            <a:ext cx="9144000" cy="30931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350" b="1" u="sng" dirty="0"/>
              <a:t>1). Выполнение проектно-изыскательских работ для обеспечения дорожной деятельности в отношении дорог общего пользования местного значения городского округа Тольятти:</a:t>
            </a:r>
            <a:br>
              <a:rPr lang="ru-RU" sz="1350" b="1" u="sng" dirty="0"/>
            </a:br>
            <a:r>
              <a:rPr lang="ru-RU" sz="1050" b="1" u="sng" dirty="0"/>
              <a:t>Сумма финансирования – 21 508,0 тыс. руб</a:t>
            </a:r>
            <a:r>
              <a:rPr lang="ru-RU" sz="1050" b="1" u="sng" dirty="0" smtClean="0"/>
              <a:t>.</a:t>
            </a:r>
          </a:p>
          <a:p>
            <a:r>
              <a:rPr lang="ru-RU" sz="1050" b="1" u="sng" dirty="0"/>
              <a:t/>
            </a:r>
            <a:br>
              <a:rPr lang="ru-RU" sz="1050" b="1" u="sng" dirty="0"/>
            </a:br>
            <a:r>
              <a:rPr lang="ru-RU" sz="1350" b="1" u="sng" dirty="0"/>
              <a:t>2) Строительство дорог общего пользования местного значения городского округа Тольятти:</a:t>
            </a:r>
          </a:p>
          <a:p>
            <a:r>
              <a:rPr lang="ru-RU" sz="1050" b="1" u="sng" dirty="0"/>
              <a:t>Сумма финансирования – </a:t>
            </a:r>
            <a:r>
              <a:rPr lang="ru-RU" sz="1050" b="1" dirty="0"/>
              <a:t>299 931,59 тыс. руб</a:t>
            </a:r>
            <a:r>
              <a:rPr lang="ru-RU" sz="1050" b="1" dirty="0" smtClean="0"/>
              <a:t>.</a:t>
            </a:r>
          </a:p>
          <a:p>
            <a:r>
              <a:rPr lang="ru-RU" sz="1350" b="1" dirty="0"/>
              <a:t/>
            </a:r>
            <a:br>
              <a:rPr lang="ru-RU" sz="1350" b="1" dirty="0"/>
            </a:br>
            <a:r>
              <a:rPr lang="ru-RU" sz="1350" b="1" dirty="0"/>
              <a:t>3) </a:t>
            </a:r>
            <a:r>
              <a:rPr lang="ru-RU" sz="1350" b="1" u="sng" dirty="0"/>
              <a:t>Капитальный ремонт дорог общего пользования местного значения городского округа Тольятти:</a:t>
            </a:r>
            <a:br>
              <a:rPr lang="ru-RU" sz="1350" b="1" u="sng" dirty="0"/>
            </a:br>
            <a:r>
              <a:rPr lang="ru-RU" sz="1050" b="1" u="sng" dirty="0"/>
              <a:t>Сумма финансирования – 20 551,0 тыс. руб</a:t>
            </a:r>
            <a:r>
              <a:rPr lang="ru-RU" sz="1050" b="1" u="sng" dirty="0" smtClean="0"/>
              <a:t>.</a:t>
            </a:r>
          </a:p>
          <a:p>
            <a:r>
              <a:rPr lang="ru-RU" sz="1350" b="1" u="sng" dirty="0"/>
              <a:t/>
            </a:r>
            <a:br>
              <a:rPr lang="ru-RU" sz="1350" b="1" u="sng" dirty="0"/>
            </a:br>
            <a:r>
              <a:rPr lang="ru-RU" sz="1350" b="1" u="sng" dirty="0"/>
              <a:t>4)</a:t>
            </a:r>
            <a:r>
              <a:rPr lang="ru-RU" sz="1350" b="1" dirty="0"/>
              <a:t> </a:t>
            </a:r>
            <a:r>
              <a:rPr lang="ru-RU" sz="1350" b="1" u="sng" dirty="0"/>
              <a:t>Ремонт дорог общего пользования местного значения городского округа Тольятти:</a:t>
            </a:r>
            <a:br>
              <a:rPr lang="ru-RU" sz="1350" b="1" u="sng" dirty="0"/>
            </a:br>
            <a:r>
              <a:rPr lang="ru-RU" sz="1050" b="1" u="sng" dirty="0"/>
              <a:t>Сумма финансирования – 7 675,0 тыс. руб</a:t>
            </a:r>
            <a:r>
              <a:rPr lang="ru-RU" sz="1350" b="1" u="sng" dirty="0"/>
              <a:t>.</a:t>
            </a:r>
            <a:br>
              <a:rPr lang="ru-RU" sz="1350" b="1" u="sng" dirty="0"/>
            </a:br>
            <a:r>
              <a:rPr lang="ru-RU" sz="1050" b="1" u="sng" dirty="0"/>
              <a:t/>
            </a:r>
            <a:br>
              <a:rPr lang="ru-RU" sz="1050" b="1" u="sng" dirty="0"/>
            </a:br>
            <a:r>
              <a:rPr lang="ru-RU" sz="1050" b="1" dirty="0">
                <a:solidFill>
                  <a:schemeClr val="bg1"/>
                </a:solidFill>
              </a:rPr>
              <a:t/>
            </a:r>
            <a:br>
              <a:rPr lang="ru-RU" sz="1050" b="1" dirty="0">
                <a:solidFill>
                  <a:schemeClr val="bg1"/>
                </a:solidFill>
              </a:rPr>
            </a:br>
            <a:r>
              <a:rPr lang="ru-RU" sz="1050" b="1" u="sng" dirty="0">
                <a:solidFill>
                  <a:schemeClr val="bg1"/>
                </a:solidFill>
              </a:rPr>
              <a:t/>
            </a:r>
            <a:br>
              <a:rPr lang="ru-RU" sz="1050" b="1" u="sng" dirty="0">
                <a:solidFill>
                  <a:schemeClr val="bg1"/>
                </a:solidFill>
              </a:rPr>
            </a:br>
            <a:endParaRPr lang="ru-RU" sz="1350" dirty="0"/>
          </a:p>
        </p:txBody>
      </p:sp>
    </p:spTree>
    <p:extLst>
      <p:ext uri="{BB962C8B-B14F-4D97-AF65-F5344CB8AC3E}">
        <p14:creationId xmlns:p14="http://schemas.microsoft.com/office/powerpoint/2010/main" val="174279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172648"/>
            <a:ext cx="8640960" cy="2423346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СОДЕРЖАНИЕ УЛИЧНО-ДОРОЖНОЙ СЕТИ </a:t>
            </a:r>
            <a:br>
              <a:rPr lang="ru-RU" sz="4800" dirty="0" smtClean="0">
                <a:solidFill>
                  <a:srgbClr val="FF0000"/>
                </a:solidFill>
              </a:rPr>
            </a:br>
            <a:r>
              <a:rPr lang="ru-RU" sz="4800" dirty="0" smtClean="0">
                <a:solidFill>
                  <a:srgbClr val="FF0000"/>
                </a:solidFill>
              </a:rPr>
              <a:t>в городском округе Тольятти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2800" dirty="0" smtClean="0"/>
              <a:t> на 2015 год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448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825" y="1087987"/>
            <a:ext cx="8314249" cy="4851875"/>
          </a:xfrm>
        </p:spPr>
        <p:txBody>
          <a:bodyPr>
            <a:normAutofit/>
          </a:bodyPr>
          <a:lstStyle/>
          <a:p>
            <a:r>
              <a:rPr lang="ru-RU" sz="1200" dirty="0"/>
              <a:t/>
            </a:r>
            <a:br>
              <a:rPr lang="ru-RU" sz="1200" dirty="0"/>
            </a:br>
            <a:r>
              <a:rPr lang="ru-RU" sz="1500" dirty="0"/>
              <a:t> 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72768" y="4491349"/>
            <a:ext cx="4741192" cy="861701"/>
          </a:xfrm>
        </p:spPr>
        <p:txBody>
          <a:bodyPr>
            <a:normAutofit/>
          </a:bodyPr>
          <a:lstStyle/>
          <a:p>
            <a:pPr marL="257175" indent="-257175">
              <a:buAutoNum type="arabicPeriod"/>
            </a:pP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57175" indent="-257175">
              <a:buAutoNum type="arabicPeriod"/>
            </a:pP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498670"/>
              </p:ext>
            </p:extLst>
          </p:nvPr>
        </p:nvGraphicFramePr>
        <p:xfrm>
          <a:off x="0" y="1056186"/>
          <a:ext cx="9144000" cy="5577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91951"/>
                <a:gridCol w="1052049"/>
              </a:tblGrid>
              <a:tr h="675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r>
                        <a:rPr lang="ru-RU" sz="1400" u="none" strike="noStrike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С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троительство автодорог, всего,</a:t>
                      </a:r>
                      <a:r>
                        <a:rPr lang="ru-RU" sz="1400" u="none" strike="noStrike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 т.ч.:                                                                                                   </a:t>
                      </a:r>
                    </a:p>
                    <a:p>
                      <a:pPr algn="l" fontAlgn="ctr">
                        <a:buFontTx/>
                        <a:buChar char="-"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ул. 40 лет Победы от Южного шоссе до ул. Дзержинского (продолжение работ, начатых в 2014 г.);</a:t>
                      </a:r>
                    </a:p>
                    <a:p>
                      <a:pPr marL="285750" indent="-285750" algn="l" fontAlgn="ctr">
                        <a:buFontTx/>
                        <a:buChar char="-"/>
                      </a:pP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ул. Механизаторов от ул. Громовой до ул. Лизы Чайкиной.</a:t>
                      </a:r>
                    </a:p>
                    <a:p>
                      <a:pPr marL="285750" indent="-285750" algn="l" fontAlgn="ctr">
                        <a:buFontTx/>
                        <a:buChar char="-"/>
                      </a:pP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(с учетом </a:t>
                      </a:r>
                      <a:r>
                        <a:rPr lang="ru-RU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стротельного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контроля)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70" marR="1770" marT="177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345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929,1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1770" marR="1770" marT="177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995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</a:t>
                      </a:r>
                      <a:r>
                        <a:rPr lang="ru-RU" sz="1400" u="none" strike="noStrike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Р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еконструкция автодорог,</a:t>
                      </a:r>
                      <a:r>
                        <a:rPr lang="ru-RU" sz="1400" u="none" strike="noStrike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всего, в т.ч.:</a:t>
                      </a:r>
                    </a:p>
                    <a:p>
                      <a:pPr algn="l" fontAlgn="ctr"/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 ул. Офицерская от Южного шоссе до ул. Ворошилова (с учетом строительного контроля);</a:t>
                      </a:r>
                    </a:p>
                    <a:p>
                      <a:pPr algn="l" fontAlgn="ctr"/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 Корректировка проекта реконструкции автодороги в Зоне отдыха от ул. Спортивная до Комсомольского шоссе.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70" marR="1770" marT="177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115 831,4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1770" marR="1770" marT="177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5727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</a:t>
                      </a:r>
                      <a:r>
                        <a:rPr lang="ru-RU" sz="1400" u="none" strike="noStrike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П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роектирование строительства, капитального ремонта, ремонта дорог,</a:t>
                      </a:r>
                      <a:r>
                        <a:rPr lang="ru-RU" sz="1400" u="none" strike="noStrike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всего, в т.ч.:</a:t>
                      </a:r>
                    </a:p>
                    <a:p>
                      <a:pPr algn="l" fontAlgn="ctr">
                        <a:buFontTx/>
                        <a:buChar char="-"/>
                      </a:pP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ул. Карла Маркса (от ул. Лесная до ул. Ленинградская);</a:t>
                      </a:r>
                    </a:p>
                    <a:p>
                      <a:pPr algn="l" fontAlgn="ctr">
                        <a:buFontTx/>
                        <a:buChar char="-"/>
                      </a:pP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ул. 50 лет Октября (от ул. </a:t>
                      </a:r>
                      <a:r>
                        <a:rPr lang="ru-RU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Новозаводская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до Автозаводского шоссе)</a:t>
                      </a:r>
                    </a:p>
                    <a:p>
                      <a:pPr algn="l" fontAlgn="ctr">
                        <a:buFontTx/>
                        <a:buChar char="-"/>
                      </a:pP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ул. Базовая (от ул. Комсомольская до ул. Ларина);</a:t>
                      </a:r>
                    </a:p>
                    <a:p>
                      <a:pPr algn="l" fontAlgn="ctr">
                        <a:buFontTx/>
                        <a:buChar char="-"/>
                      </a:pP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ул. Радищева (от ул. Октябрьская до ул. </a:t>
                      </a:r>
                      <a:r>
                        <a:rPr lang="ru-RU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Новозаводская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);</a:t>
                      </a:r>
                    </a:p>
                    <a:p>
                      <a:pPr algn="l" fontAlgn="ctr">
                        <a:buFontTx/>
                        <a:buChar char="-"/>
                      </a:pP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ул. Октябрьская (от ул. Комсомольская до ул. Ларина);</a:t>
                      </a:r>
                    </a:p>
                    <a:p>
                      <a:pPr algn="l" fontAlgn="ctr">
                        <a:buFontTx/>
                        <a:buNone/>
                      </a:pP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 Проектирование реконструкции ул. Матросова (от ул. Громовой до ул. Коммунистической).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70" marR="1770" marT="177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21 508,0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1770" marR="1770" marT="177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5727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4. Капитальный ремонт автодорог, всего, в т.ч.:</a:t>
                      </a:r>
                    </a:p>
                    <a:p>
                      <a:pPr algn="l" fontAlgn="ctr">
                        <a:buFontTx/>
                        <a:buChar char="-"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Южное шоссе от ул. Заставная до ул. Цеховая с устройством парковочных автостоянок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вдоль Южных проходных ОАО «АВТОВАЗ»;</a:t>
                      </a:r>
                    </a:p>
                    <a:p>
                      <a:pPr algn="l" fontAlgn="ctr">
                        <a:buFontTx/>
                        <a:buChar char="-"/>
                      </a:pP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ул. Ленинградская (от ул. Родины до ул. Советская; от ул. К. Маркса до ул. </a:t>
                      </a:r>
                      <a:r>
                        <a:rPr lang="ru-RU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Голосова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);</a:t>
                      </a:r>
                    </a:p>
                    <a:p>
                      <a:pPr algn="l" fontAlgn="ctr">
                        <a:buFontTx/>
                        <a:buChar char="-"/>
                      </a:pP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ул. Льва Яшина;</a:t>
                      </a:r>
                    </a:p>
                    <a:p>
                      <a:pPr algn="l" fontAlgn="ctr">
                        <a:buFontTx/>
                        <a:buChar char="-"/>
                      </a:pP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ул. Жилина (от ул. Мира до ул. Баныкина);</a:t>
                      </a:r>
                    </a:p>
                    <a:p>
                      <a:pPr algn="l" fontAlgn="ctr">
                        <a:buFontTx/>
                        <a:buNone/>
                      </a:pP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 ул. Шлюзовая (от ул. Железнодорожной до ул. Никонова.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70" marR="1770" marT="177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508 566,8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1770" marR="1770" marT="177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506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5.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Ремонт дорог общего пользования местного значения г.о. Тольятти (37 объектов – 419,62 тыс. м2).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1770" marR="1770" marT="177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451 458,7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1770" marR="1770" marT="177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627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ИТОГО: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70" marR="1770" marT="177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1 443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 294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1770" marR="1770" marT="177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87824" y="404664"/>
            <a:ext cx="3452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 Е Р Е Ч Е Н 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37234" y="757867"/>
            <a:ext cx="54122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мероприятий, необходимых к проведению в 2015 году</a:t>
            </a:r>
          </a:p>
        </p:txBody>
      </p:sp>
    </p:spTree>
    <p:extLst>
      <p:ext uri="{BB962C8B-B14F-4D97-AF65-F5344CB8AC3E}">
        <p14:creationId xmlns:p14="http://schemas.microsoft.com/office/powerpoint/2010/main" val="357229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089" y="857251"/>
            <a:ext cx="8097715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/>
              <a:t>Подпрограмма «Развитие автомобильных дорог городского округа Тольятти, расположенных в зоне застройки индивидуальными жилыми домами на 2014-2020 гг.»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6089" y="2347546"/>
            <a:ext cx="8464383" cy="3378884"/>
          </a:xfrm>
        </p:spPr>
        <p:txBody>
          <a:bodyPr>
            <a:noAutofit/>
          </a:bodyPr>
          <a:lstStyle/>
          <a:p>
            <a:pPr algn="l"/>
            <a:r>
              <a:rPr lang="ru-RU" sz="16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повышение уровня благоустройства зоны застройки индивидуальными жилыми домами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Тольятти за счет капитального ремонта, строительства и ремонта автомобильных дорог</a:t>
            </a:r>
          </a:p>
          <a:p>
            <a:pPr algn="l"/>
            <a:r>
              <a:rPr lang="ru-RU" sz="1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приведение в нормативное состояние автомобильных дорог городского округа Тольятти, расположенных в зоне застройки индивидуальными жилыми домами за счет увеличения их площади и  пропускной способности</a:t>
            </a:r>
          </a:p>
          <a:p>
            <a:pPr algn="l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 на 2015 год: о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тсыпка автодорог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г.о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Тольятти, расположенных в зоне застройки индивидуальными жилыми домами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асфальтогранулятом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6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Утверждено</a:t>
            </a:r>
            <a:r>
              <a:rPr lang="ru-RU" sz="16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 на 2015 год  в сумме  </a:t>
            </a:r>
            <a:r>
              <a:rPr lang="ru-RU" sz="1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2,5 млн. руб. </a:t>
            </a:r>
            <a:endParaRPr lang="ru-RU" sz="1600" b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6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в финансировании </a:t>
            </a:r>
            <a:r>
              <a:rPr lang="ru-RU" sz="1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- 12,5 млн. руб.</a:t>
            </a:r>
          </a:p>
          <a:p>
            <a:pPr algn="l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03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2132856"/>
            <a:ext cx="7982272" cy="1944216"/>
          </a:xfrm>
        </p:spPr>
        <p:txBody>
          <a:bodyPr/>
          <a:lstStyle/>
          <a:p>
            <a:pPr algn="ctr"/>
            <a:r>
              <a:rPr lang="ru-RU" dirty="0" smtClean="0"/>
              <a:t>ТРАНСПОРТ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902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67360"/>
            <a:ext cx="8064896" cy="1463040"/>
          </a:xfrm>
          <a:noFill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anchor="t">
            <a:normAutofit/>
          </a:bodyPr>
          <a:lstStyle/>
          <a:p>
            <a:r>
              <a:rPr lang="ru-RU" sz="2000" dirty="0">
                <a:latin typeface="Calibri" pitchFamily="34" charset="0"/>
                <a:cs typeface="Times New Roman" pitchFamily="18" charset="0"/>
              </a:rPr>
              <a:t>Информация </a:t>
            </a:r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  по  маршрутной   сети   </a:t>
            </a:r>
            <a:r>
              <a:rPr lang="ru-RU" sz="2000" dirty="0">
                <a:latin typeface="Calibri" pitchFamily="34" charset="0"/>
                <a:cs typeface="Times New Roman" pitchFamily="18" charset="0"/>
              </a:rPr>
              <a:t>внутримуниципальных маршрутов </a:t>
            </a:r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  городского   округа    Тольятти</a:t>
            </a:r>
            <a:endParaRPr lang="ru-RU" sz="2000" dirty="0"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/>
          </p:nvPr>
        </p:nvGraphicFramePr>
        <p:xfrm>
          <a:off x="304800" y="1554481"/>
          <a:ext cx="8605521" cy="48545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6898"/>
                <a:gridCol w="1045059"/>
                <a:gridCol w="2567483"/>
                <a:gridCol w="1218271"/>
                <a:gridCol w="2317810"/>
              </a:tblGrid>
              <a:tr h="75716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Действующая маршрутная сеть</a:t>
                      </a:r>
                      <a:endParaRPr lang="ru-RU" sz="1600" b="1" baseline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Проект новой маршрутной сети</a:t>
                      </a:r>
                      <a:endParaRPr lang="ru-RU" sz="1600" b="1" baseline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57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Количество маршрутов </a:t>
                      </a:r>
                      <a:endParaRPr lang="ru-RU" sz="1400" dirty="0">
                        <a:effectLst/>
                        <a:latin typeface="Calibri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Количество и тип подвижного состава </a:t>
                      </a:r>
                      <a:endParaRPr lang="ru-RU" sz="1400" dirty="0">
                        <a:effectLst/>
                        <a:latin typeface="Calibri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Количество маршрутов </a:t>
                      </a:r>
                      <a:endParaRPr lang="ru-RU" sz="1400" dirty="0">
                        <a:effectLst/>
                        <a:latin typeface="Calibri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Количество и тип подвижного состава </a:t>
                      </a:r>
                      <a:endParaRPr lang="ru-RU" sz="1400" dirty="0">
                        <a:effectLst/>
                        <a:latin typeface="Calibri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456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Троллейбусные маршруты</a:t>
                      </a:r>
                      <a:endParaRPr lang="ru-RU" sz="1400" baseline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24</a:t>
                      </a:r>
                      <a:endParaRPr lang="ru-RU" sz="1400" dirty="0">
                        <a:effectLst/>
                        <a:latin typeface="Calibri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105 </a:t>
                      </a:r>
                      <a:r>
                        <a:rPr lang="ru-RU" sz="1400" dirty="0"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большой вместимости</a:t>
                      </a:r>
                      <a:endParaRPr lang="ru-RU" sz="1400" dirty="0">
                        <a:effectLst/>
                        <a:latin typeface="Calibri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14</a:t>
                      </a:r>
                      <a:endParaRPr lang="ru-RU" sz="1400" dirty="0">
                        <a:effectLst/>
                        <a:latin typeface="Calibri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106 </a:t>
                      </a:r>
                      <a:r>
                        <a:rPr lang="ru-RU" sz="1400" dirty="0"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большой вместимости </a:t>
                      </a:r>
                      <a:endParaRPr lang="ru-RU" sz="1400" dirty="0">
                        <a:effectLst/>
                        <a:latin typeface="Calibri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828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Автобусные маршруты </a:t>
                      </a:r>
                      <a:endParaRPr lang="ru-RU" sz="1400" baseline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99 </a:t>
                      </a:r>
                      <a:endParaRPr lang="ru-RU" sz="1400" dirty="0">
                        <a:effectLst/>
                        <a:latin typeface="Calibri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326    большой </a:t>
                      </a:r>
                      <a:r>
                        <a:rPr lang="ru-RU" sz="1400" dirty="0"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вместимости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130 </a:t>
                      </a:r>
                      <a:r>
                        <a:rPr lang="ru-RU" sz="1400" dirty="0" smtClean="0"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 </a:t>
                      </a:r>
                      <a:r>
                        <a:rPr lang="ru-RU" sz="1400" dirty="0"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средней вместимости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1007  </a:t>
                      </a:r>
                      <a:r>
                        <a:rPr lang="ru-RU" sz="1400" dirty="0" smtClean="0"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малой </a:t>
                      </a:r>
                      <a:r>
                        <a:rPr lang="ru-RU" sz="1400" dirty="0"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вместимости</a:t>
                      </a:r>
                      <a:endParaRPr lang="ru-RU" sz="1400" dirty="0">
                        <a:effectLst/>
                        <a:latin typeface="Calibri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64 </a:t>
                      </a:r>
                      <a:endParaRPr lang="ru-RU" sz="1400" dirty="0">
                        <a:effectLst/>
                        <a:latin typeface="Calibri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389   большой вместимости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911 </a:t>
                      </a:r>
                      <a:r>
                        <a:rPr lang="ru-RU" sz="1400" dirty="0" smtClean="0"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средней </a:t>
                      </a:r>
                      <a:r>
                        <a:rPr lang="ru-RU" sz="1400" dirty="0"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и </a:t>
                      </a:r>
                      <a:r>
                        <a:rPr lang="ru-RU" sz="1400" dirty="0" smtClean="0"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малой</a:t>
                      </a:r>
                      <a:r>
                        <a:rPr lang="ru-RU" sz="1400" baseline="0" dirty="0" smtClean="0"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400" dirty="0" smtClean="0"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         вместимости</a:t>
                      </a:r>
                      <a:endParaRPr lang="ru-RU" sz="1400" dirty="0">
                        <a:effectLst/>
                        <a:latin typeface="Calibri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772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ИТОГО</a:t>
                      </a:r>
                      <a:endParaRPr lang="ru-RU" sz="1400" baseline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123 </a:t>
                      </a:r>
                      <a:endParaRPr lang="ru-RU" sz="1400">
                        <a:effectLst/>
                        <a:latin typeface="Calibri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1581</a:t>
                      </a:r>
                      <a:endParaRPr lang="ru-RU" sz="1400" dirty="0">
                        <a:effectLst/>
                        <a:latin typeface="Calibri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78</a:t>
                      </a:r>
                      <a:endParaRPr lang="ru-RU" sz="1400" dirty="0">
                        <a:effectLst/>
                        <a:latin typeface="Calibri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1406</a:t>
                      </a:r>
                      <a:endParaRPr lang="ru-RU" sz="1400" dirty="0">
                        <a:effectLst/>
                        <a:latin typeface="Calibri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290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321662"/>
              </p:ext>
            </p:extLst>
          </p:nvPr>
        </p:nvGraphicFramePr>
        <p:xfrm>
          <a:off x="467543" y="260654"/>
          <a:ext cx="8352928" cy="6264695"/>
        </p:xfrm>
        <a:graphic>
          <a:graphicData uri="http://schemas.openxmlformats.org/drawingml/2006/table">
            <a:tbl>
              <a:tblPr/>
              <a:tblGrid>
                <a:gridCol w="3434990"/>
                <a:gridCol w="1361891"/>
                <a:gridCol w="1104643"/>
                <a:gridCol w="1180305"/>
                <a:gridCol w="690026"/>
                <a:gridCol w="581073"/>
              </a:tblGrid>
              <a:tr h="468031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baseline="0" dirty="0">
                          <a:effectLst/>
                          <a:latin typeface="Arial Cyr" panose="020B0604020202020204" pitchFamily="34" charset="0"/>
                        </a:rPr>
                        <a:t>Бюджет по отрасли "Транспорт" на 2015 год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2311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baseline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baseline="0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baseline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baseline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baseline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baseline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40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baseline="0" dirty="0">
                          <a:effectLst/>
                          <a:latin typeface="Arial Cyr" panose="020B0604020202020204" pitchFamily="34" charset="0"/>
                        </a:rPr>
                        <a:t>Потребность при действующей маршрутной сети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baseline="0" dirty="0">
                          <a:effectLst/>
                          <a:latin typeface="Arial Cyr" panose="020B0604020202020204" pitchFamily="34" charset="0"/>
                        </a:rPr>
                        <a:t>Утверждено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Потребность с учетом новой маршрутной сети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Отклонение от потребности при действующей маршрутной сети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00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baseline="0">
                          <a:effectLst/>
                          <a:latin typeface="Arial Cyr" panose="020B0604020202020204" pitchFamily="34" charset="0"/>
                        </a:rPr>
                        <a:t> Субсидии по недополученным доходам, в т.ч.: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baseline="0">
                          <a:effectLst/>
                          <a:latin typeface="Arial Cyr" panose="020B0604020202020204" pitchFamily="34" charset="0"/>
                        </a:rPr>
                        <a:t>               29 759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baseline="0" dirty="0">
                          <a:effectLst/>
                          <a:latin typeface="Arial Cyr" panose="020B0604020202020204" pitchFamily="34" charset="0"/>
                        </a:rPr>
                        <a:t>         26 993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baseline="0">
                          <a:effectLst/>
                          <a:latin typeface="Arial Cyr" panose="020B0604020202020204" pitchFamily="34" charset="0"/>
                        </a:rPr>
                        <a:t>           36 023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baseline="0">
                          <a:effectLst/>
                          <a:latin typeface="Arial Cyr" panose="020B0604020202020204" pitchFamily="34" charset="0"/>
                        </a:rPr>
                        <a:t>      6 264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baseline="0">
                          <a:effectLst/>
                          <a:latin typeface="Arial Cyr" panose="020B0604020202020204" pitchFamily="34" charset="0"/>
                        </a:rPr>
                        <a:t>21%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00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 МП ТПАТП-3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               23 986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baseline="0" dirty="0">
                          <a:effectLst/>
                          <a:latin typeface="Arial Cyr" panose="020B0604020202020204" pitchFamily="34" charset="0"/>
                        </a:rPr>
                        <a:t>         22 266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           30 386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      6 400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27%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 МП ТТУ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                 5 302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baseline="0" dirty="0">
                          <a:effectLst/>
                          <a:latin typeface="Arial Cyr" panose="020B0604020202020204" pitchFamily="34" charset="0"/>
                        </a:rPr>
                        <a:t>           4 385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             5 637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         335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 ООО "АвтоФарт"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                    471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baseline="0" dirty="0">
                          <a:effectLst/>
                          <a:latin typeface="Arial Cyr" panose="020B0604020202020204" pitchFamily="34" charset="0"/>
                        </a:rPr>
                        <a:t>              342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                  -  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-        471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-100%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baseline="0">
                          <a:effectLst/>
                          <a:latin typeface="Arial Cyr" panose="020B0604020202020204" pitchFamily="34" charset="0"/>
                        </a:rPr>
                        <a:t> Субсидии по нерентабельным рейсам, в т.ч.: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baseline="0">
                          <a:effectLst/>
                          <a:latin typeface="Arial Cyr" panose="020B0604020202020204" pitchFamily="34" charset="0"/>
                        </a:rPr>
                        <a:t>             431 008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baseline="0" dirty="0">
                          <a:effectLst/>
                          <a:latin typeface="Arial Cyr" panose="020B0604020202020204" pitchFamily="34" charset="0"/>
                        </a:rPr>
                        <a:t>        236 409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baseline="0">
                          <a:effectLst/>
                          <a:latin typeface="Arial Cyr" panose="020B0604020202020204" pitchFamily="34" charset="0"/>
                        </a:rPr>
                        <a:t>         293 222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baseline="0">
                          <a:effectLst/>
                          <a:latin typeface="Arial Cyr" panose="020B0604020202020204" pitchFamily="34" charset="0"/>
                        </a:rPr>
                        <a:t>- 137 786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baseline="0">
                          <a:effectLst/>
                          <a:latin typeface="Arial Cyr" panose="020B0604020202020204" pitchFamily="34" charset="0"/>
                        </a:rPr>
                        <a:t>-32%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00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 МП ТПАТП-3 (город)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             246 177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        141 010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         181 511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-   64 666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-26%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 МП ТТУ (город)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             177 792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         91 298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baseline="0" dirty="0">
                          <a:effectLst/>
                          <a:latin typeface="Arial Cyr" panose="020B0604020202020204" pitchFamily="34" charset="0"/>
                        </a:rPr>
                        <a:t>         111 711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-   66 081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-37%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 ООО "АвтоФарт"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                 7 039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           4 101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baseline="0" dirty="0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-     7 039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-100%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baseline="0">
                          <a:effectLst/>
                          <a:latin typeface="Arial Cyr" panose="020B0604020202020204" pitchFamily="34" charset="0"/>
                        </a:rPr>
                        <a:t> дачные перевозки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baseline="0">
                          <a:effectLst/>
                          <a:latin typeface="Arial Cyr" panose="020B0604020202020204" pitchFamily="34" charset="0"/>
                        </a:rPr>
                        <a:t>               19 086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baseline="0">
                          <a:effectLst/>
                          <a:latin typeface="Arial Cyr" panose="020B0604020202020204" pitchFamily="34" charset="0"/>
                        </a:rPr>
                        <a:t>         19 070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baseline="0" dirty="0">
                          <a:effectLst/>
                          <a:latin typeface="Arial Cyr" panose="020B0604020202020204" pitchFamily="34" charset="0"/>
                        </a:rPr>
                        <a:t>           19 086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baseline="0">
                          <a:effectLst/>
                          <a:latin typeface="Arial Cyr" panose="020B0604020202020204" pitchFamily="34" charset="0"/>
                        </a:rPr>
                        <a:t>           -  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00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 МП ТПАТП-3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               16 250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         16 250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baseline="0" dirty="0">
                          <a:effectLst/>
                          <a:latin typeface="Arial Cyr" panose="020B0604020202020204" pitchFamily="34" charset="0"/>
                        </a:rPr>
                        <a:t>           16 250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           -  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 Порт Тольятти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                 2 836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           2 820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             2 836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           -  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baseline="0">
                          <a:effectLst/>
                          <a:latin typeface="Arial Cyr" panose="020B0604020202020204" pitchFamily="34" charset="0"/>
                        </a:rPr>
                        <a:t> Итого субсидии по отрасли "Транспорт", в т.ч.: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baseline="0">
                          <a:effectLst/>
                          <a:latin typeface="Arial Cyr" panose="020B0604020202020204" pitchFamily="34" charset="0"/>
                        </a:rPr>
                        <a:t>             479 853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baseline="0">
                          <a:effectLst/>
                          <a:latin typeface="Arial Cyr" panose="020B0604020202020204" pitchFamily="34" charset="0"/>
                        </a:rPr>
                        <a:t>        282 472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baseline="0" dirty="0">
                          <a:effectLst/>
                          <a:latin typeface="Arial Cyr" panose="020B0604020202020204" pitchFamily="34" charset="0"/>
                        </a:rPr>
                        <a:t>         348 331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baseline="0">
                          <a:effectLst/>
                          <a:latin typeface="Arial Cyr" panose="020B0604020202020204" pitchFamily="34" charset="0"/>
                        </a:rPr>
                        <a:t>- 131 522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baseline="0">
                          <a:effectLst/>
                          <a:latin typeface="Arial Cyr" panose="020B0604020202020204" pitchFamily="34" charset="0"/>
                        </a:rPr>
                        <a:t>-27%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baseline="0">
                          <a:effectLst/>
                          <a:latin typeface="Arial Cyr" panose="020B0604020202020204" pitchFamily="34" charset="0"/>
                        </a:rPr>
                        <a:t> МП ТПАТП-3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baseline="0">
                          <a:effectLst/>
                          <a:latin typeface="Arial Cyr" panose="020B0604020202020204" pitchFamily="34" charset="0"/>
                        </a:rPr>
                        <a:t>             286 413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baseline="0">
                          <a:effectLst/>
                          <a:latin typeface="Arial Cyr" panose="020B0604020202020204" pitchFamily="34" charset="0"/>
                        </a:rPr>
                        <a:t>        179 526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baseline="0" dirty="0">
                          <a:effectLst/>
                          <a:latin typeface="Arial Cyr" panose="020B0604020202020204" pitchFamily="34" charset="0"/>
                        </a:rPr>
                        <a:t>         228 147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baseline="0">
                          <a:effectLst/>
                          <a:latin typeface="Arial Cyr" panose="020B0604020202020204" pitchFamily="34" charset="0"/>
                        </a:rPr>
                        <a:t>-   58 266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baseline="0">
                          <a:effectLst/>
                          <a:latin typeface="Arial Cyr" panose="020B0604020202020204" pitchFamily="34" charset="0"/>
                        </a:rPr>
                        <a:t>-20%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baseline="0">
                          <a:effectLst/>
                          <a:latin typeface="Arial Cyr" panose="020B0604020202020204" pitchFamily="34" charset="0"/>
                        </a:rPr>
                        <a:t> МП ТТУ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baseline="0">
                          <a:effectLst/>
                          <a:latin typeface="Arial Cyr" panose="020B0604020202020204" pitchFamily="34" charset="0"/>
                        </a:rPr>
                        <a:t>             183 094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baseline="0">
                          <a:effectLst/>
                          <a:latin typeface="Arial Cyr" panose="020B0604020202020204" pitchFamily="34" charset="0"/>
                        </a:rPr>
                        <a:t>         95 683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baseline="0" dirty="0">
                          <a:effectLst/>
                          <a:latin typeface="Arial Cyr" panose="020B0604020202020204" pitchFamily="34" charset="0"/>
                        </a:rPr>
                        <a:t>         117 348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baseline="0">
                          <a:effectLst/>
                          <a:latin typeface="Arial Cyr" panose="020B0604020202020204" pitchFamily="34" charset="0"/>
                        </a:rPr>
                        <a:t>-   65 746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baseline="0">
                          <a:effectLst/>
                          <a:latin typeface="Arial Cyr" panose="020B0604020202020204" pitchFamily="34" charset="0"/>
                        </a:rPr>
                        <a:t>-36%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baseline="0">
                          <a:effectLst/>
                          <a:latin typeface="Arial Cyr" panose="020B0604020202020204" pitchFamily="34" charset="0"/>
                        </a:rPr>
                        <a:t> ООО "АвтоФарт"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baseline="0">
                          <a:effectLst/>
                          <a:latin typeface="Arial Cyr" panose="020B0604020202020204" pitchFamily="34" charset="0"/>
                        </a:rPr>
                        <a:t>                 7 510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baseline="0">
                          <a:effectLst/>
                          <a:latin typeface="Arial Cyr" panose="020B0604020202020204" pitchFamily="34" charset="0"/>
                        </a:rPr>
                        <a:t>           4 443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baseline="0">
                          <a:effectLst/>
                          <a:latin typeface="Arial Cyr" panose="020B0604020202020204" pitchFamily="34" charset="0"/>
                        </a:rPr>
                        <a:t>                  -  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baseline="0">
                          <a:effectLst/>
                          <a:latin typeface="Arial Cyr" panose="020B0604020202020204" pitchFamily="34" charset="0"/>
                        </a:rPr>
                        <a:t>-     7 510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baseline="0">
                          <a:effectLst/>
                          <a:latin typeface="Arial Cyr" panose="020B0604020202020204" pitchFamily="34" charset="0"/>
                        </a:rPr>
                        <a:t>-100%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baseline="0">
                          <a:effectLst/>
                          <a:latin typeface="Arial Cyr" panose="020B0604020202020204" pitchFamily="34" charset="0"/>
                        </a:rPr>
                        <a:t> Порт Тольятти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baseline="0">
                          <a:effectLst/>
                          <a:latin typeface="Arial Cyr" panose="020B0604020202020204" pitchFamily="34" charset="0"/>
                        </a:rPr>
                        <a:t>                 2 836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baseline="0">
                          <a:effectLst/>
                          <a:latin typeface="Arial Cyr" panose="020B0604020202020204" pitchFamily="34" charset="0"/>
                        </a:rPr>
                        <a:t>           2 820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baseline="0">
                          <a:effectLst/>
                          <a:latin typeface="Arial Cyr" panose="020B0604020202020204" pitchFamily="34" charset="0"/>
                        </a:rPr>
                        <a:t>             2 836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baseline="0" dirty="0">
                          <a:effectLst/>
                          <a:latin typeface="Arial Cyr" panose="020B0604020202020204" pitchFamily="34" charset="0"/>
                        </a:rPr>
                        <a:t>           -  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baseline="0">
                          <a:effectLst/>
                          <a:latin typeface="Arial Cyr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 Приобретение транспорта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         195 000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baseline="0" dirty="0">
                          <a:effectLst/>
                          <a:latin typeface="Arial Cyr" panose="020B0604020202020204" pitchFamily="34" charset="0"/>
                        </a:rPr>
                        <a:t>  195 000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 Проведение КВР троллейбусов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               35 000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         35 000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           40 000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baseline="0" dirty="0">
                          <a:effectLst/>
                          <a:latin typeface="Arial Cyr" panose="020B0604020202020204" pitchFamily="34" charset="0"/>
                        </a:rPr>
                        <a:t>      5 000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14%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 Проведение капитального ремонта троллейбусов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             7 173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baseline="0" dirty="0">
                          <a:effectLst/>
                          <a:latin typeface="Arial Cyr" panose="020B0604020202020204" pitchFamily="34" charset="0"/>
                        </a:rPr>
                        <a:t>      7 173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baseline="0">
                          <a:effectLst/>
                          <a:latin typeface="Arial Cyr" panose="020B0604020202020204" pitchFamily="34" charset="0"/>
                        </a:rPr>
                        <a:t> ВСЕГО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baseline="0">
                          <a:effectLst/>
                          <a:latin typeface="Arial Cyr" panose="020B0604020202020204" pitchFamily="34" charset="0"/>
                        </a:rPr>
                        <a:t>            514 853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baseline="0">
                          <a:effectLst/>
                          <a:latin typeface="Arial Cyr" panose="020B0604020202020204" pitchFamily="34" charset="0"/>
                        </a:rPr>
                        <a:t>      317 472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baseline="0">
                          <a:effectLst/>
                          <a:latin typeface="Arial Cyr" panose="020B0604020202020204" pitchFamily="34" charset="0"/>
                        </a:rPr>
                        <a:t>        590 504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baseline="0" dirty="0">
                          <a:effectLst/>
                          <a:latin typeface="Arial Cyr" panose="020B0604020202020204" pitchFamily="34" charset="0"/>
                        </a:rPr>
                        <a:t>   75 651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baseline="0" dirty="0">
                          <a:effectLst/>
                          <a:latin typeface="Arial Cyr" panose="020B0604020202020204" pitchFamily="34" charset="0"/>
                        </a:rPr>
                        <a:t>15%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537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Муниципальное предприятие «Тольяттинское Троллейбусное Управление»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6274656"/>
              </p:ext>
            </p:extLst>
          </p:nvPr>
        </p:nvGraphicFramePr>
        <p:xfrm>
          <a:off x="457200" y="1600200"/>
          <a:ext cx="8229600" cy="431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7313"/>
                <a:gridCol w="3282287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Основные</a:t>
                      </a:r>
                      <a:r>
                        <a:rPr lang="ru-RU" baseline="0" dirty="0" smtClean="0"/>
                        <a:t> показатели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Предприятие осуществляет перевозки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 маршрутам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Протяженность маршрутов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363,9 км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Ежедневно на линию выходят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105 подвижных единиц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Calibri" pitchFamily="34" charset="0"/>
                          <a:cs typeface="Times New Roman" pitchFamily="18" charset="0"/>
                        </a:rPr>
                        <a:t>Количество подвижного состава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Calibri" pitchFamily="34" charset="0"/>
                          <a:cs typeface="Times New Roman" pitchFamily="18" charset="0"/>
                        </a:rPr>
                        <a:t>140 единиц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Calibri" pitchFamily="34" charset="0"/>
                          <a:cs typeface="Times New Roman" pitchFamily="18" charset="0"/>
                        </a:rPr>
                        <a:t>Средний возраст троллейбусов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Calibri" pitchFamily="34" charset="0"/>
                          <a:cs typeface="Times New Roman" pitchFamily="18" charset="0"/>
                        </a:rPr>
                        <a:t>19,9 лет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Calibri" pitchFamily="34" charset="0"/>
                          <a:cs typeface="Times New Roman" pitchFamily="18" charset="0"/>
                        </a:rPr>
                        <a:t>Приобретение подвижного состава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Calibri" pitchFamily="34" charset="0"/>
                          <a:cs typeface="Times New Roman" pitchFamily="18" charset="0"/>
                        </a:rPr>
                        <a:t> (за период с 2009 по 2014г)-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Calibri" pitchFamily="34" charset="0"/>
                          <a:cs typeface="Times New Roman" pitchFamily="18" charset="0"/>
                        </a:rPr>
                        <a:t>9 единиц(2009,2010г)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Calibri" pitchFamily="34" charset="0"/>
                          <a:cs typeface="Times New Roman" pitchFamily="18" charset="0"/>
                        </a:rPr>
                        <a:t>Потребность в обновлении подвижного состава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Calibri" pitchFamily="34" charset="0"/>
                          <a:cs typeface="Times New Roman" pitchFamily="18" charset="0"/>
                        </a:rPr>
                        <a:t>131 единиц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259307" y="164911"/>
            <a:ext cx="8427493" cy="9906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dirty="0" smtClean="0"/>
              <a:t>Муниципальное предприятие «Тольяттинское троллейбусное управление»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1639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307" y="164911"/>
            <a:ext cx="8427493" cy="9906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Муниципальное предприятие «Тольяттинское Пассажирское Автотранспортное Предприятие №3»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450376" y="1155511"/>
          <a:ext cx="8229601" cy="543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9075"/>
                <a:gridCol w="1781033"/>
                <a:gridCol w="1569493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Основные</a:t>
                      </a:r>
                      <a:r>
                        <a:rPr lang="ru-RU" baseline="0" dirty="0" smtClean="0"/>
                        <a:t> показатели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Город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Дачи</a:t>
                      </a:r>
                      <a:endParaRPr lang="ru-RU" dirty="0"/>
                    </a:p>
                  </a:txBody>
                  <a:tcPr/>
                </a:tc>
              </a:tr>
              <a:tr h="4365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Calibri" pitchFamily="34" charset="0"/>
                          <a:cs typeface="Times New Roman" pitchFamily="18" charset="0"/>
                        </a:rPr>
                        <a:t>Предприятие  осуществляет перевозки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Calibri" pitchFamily="34" charset="0"/>
                          <a:cs typeface="Times New Roman" pitchFamily="18" charset="0"/>
                        </a:rPr>
                        <a:t>49  маршрутов</a:t>
                      </a:r>
                      <a:endParaRPr lang="ru-RU" sz="1600" dirty="0" smtClean="0">
                        <a:latin typeface="Calibri" pitchFamily="34" charset="0"/>
                      </a:endParaRP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24 маршрута</a:t>
                      </a:r>
                      <a:endParaRPr lang="ru-RU" sz="1600" dirty="0"/>
                    </a:p>
                  </a:txBody>
                  <a:tcPr/>
                </a:tc>
              </a:tr>
              <a:tr h="4515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Calibri" pitchFamily="34" charset="0"/>
                          <a:cs typeface="Times New Roman" pitchFamily="18" charset="0"/>
                        </a:rPr>
                        <a:t>Протяженность  маршрутов  составляет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Calibri" pitchFamily="34" charset="0"/>
                          <a:cs typeface="Times New Roman" pitchFamily="18" charset="0"/>
                        </a:rPr>
                        <a:t>1162,5 км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1472,3км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Calibri" pitchFamily="34" charset="0"/>
                          <a:cs typeface="Times New Roman" pitchFamily="18" charset="0"/>
                        </a:rPr>
                        <a:t>Ежедневно на линию выходят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Calibri" pitchFamily="34" charset="0"/>
                          <a:cs typeface="Times New Roman" pitchFamily="18" charset="0"/>
                        </a:rPr>
                        <a:t>341 единиц</a:t>
                      </a:r>
                      <a:endParaRPr lang="ru-RU" sz="1600" dirty="0" smtClean="0">
                        <a:latin typeface="Calibri" pitchFamily="34" charset="0"/>
                      </a:endParaRP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42 единиц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Calibri" pitchFamily="34" charset="0"/>
                        </a:rPr>
                        <a:t>Количество подвижных единиц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Calibri" pitchFamily="34" charset="0"/>
                        </a:rPr>
                        <a:t>353 единиц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Calibri" pitchFamily="34" charset="0"/>
                        </a:rPr>
                        <a:t>Средний возраст подвижных  единиц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Calibri" pitchFamily="34" charset="0"/>
                        </a:rPr>
                        <a:t>6,7 лет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52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 smtClean="0">
                          <a:latin typeface="Calibri" pitchFamily="34" charset="0"/>
                        </a:rPr>
                        <a:t>Самортизировано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Calibri" pitchFamily="34" charset="0"/>
                        </a:rPr>
                        <a:t>173 подвижных единиц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Calibri" pitchFamily="34" charset="0"/>
                        </a:rPr>
                        <a:t>Приобретение подвижного состава (с 2009 по 2014г)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Calibri" pitchFamily="34" charset="0"/>
                        </a:rPr>
                        <a:t>180 единиц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Calibri" pitchFamily="34" charset="0"/>
                        </a:rPr>
                        <a:t>Потребность в обновлении подвижного состава 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Calibri" pitchFamily="34" charset="0"/>
                        </a:rPr>
                        <a:t>106 подвижных единиц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134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овое изображение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214652" y="0"/>
            <a:ext cx="70013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71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6907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Потребность в приобретении новых транспортных средств на 2014 – 2020 годы в городском округе Тольятти Самарской области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0" y="1093815"/>
          <a:ext cx="9144000" cy="5798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556"/>
                <a:gridCol w="3262866"/>
                <a:gridCol w="1115379"/>
                <a:gridCol w="1210081"/>
                <a:gridCol w="1136423"/>
                <a:gridCol w="1010154"/>
                <a:gridCol w="957541"/>
              </a:tblGrid>
              <a:tr h="319708">
                <a:tc rowSpan="3"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№ </a:t>
                      </a:r>
                      <a:r>
                        <a:rPr lang="ru-RU" sz="1100" b="1" kern="1200" dirty="0" err="1" smtClean="0">
                          <a:solidFill>
                            <a:schemeClr val="lt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п</a:t>
                      </a: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100" b="1" kern="1200" dirty="0" err="1" smtClean="0">
                          <a:solidFill>
                            <a:schemeClr val="lt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п</a:t>
                      </a:r>
                      <a:endParaRPr lang="ru-RU" sz="1100" dirty="0">
                        <a:latin typeface="Calibri" pitchFamily="34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Техника</a:t>
                      </a:r>
                      <a:endParaRPr lang="ru-RU" sz="1600" dirty="0">
                        <a:latin typeface="Calibri" pitchFamily="34" charset="0"/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Значение показателя (индикатора)</a:t>
                      </a:r>
                      <a:endParaRPr lang="ru-RU" sz="1600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906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Всего 2014-2020</a:t>
                      </a:r>
                      <a:endParaRPr lang="ru-RU" sz="1400" dirty="0">
                        <a:latin typeface="Calibri" pitchFamily="34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Плановый период (прогноз)</a:t>
                      </a:r>
                      <a:endParaRPr lang="ru-RU" sz="1400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906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2014</a:t>
                      </a:r>
                      <a:endParaRPr lang="ru-RU" sz="1400" b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2015</a:t>
                      </a:r>
                      <a:endParaRPr lang="ru-RU" sz="1400" b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2016</a:t>
                      </a:r>
                      <a:endParaRPr lang="ru-RU" sz="1400" b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2017</a:t>
                      </a:r>
                      <a:endParaRPr lang="ru-RU" sz="1400" b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66356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Calibri" pitchFamily="34" charset="0"/>
                        </a:rPr>
                        <a:t>1</a:t>
                      </a:r>
                      <a:endParaRPr lang="ru-RU" sz="1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Количество автобусов, работающих на газомоторном топливе (КПГ), всего: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в том числе:</a:t>
                      </a:r>
                      <a:endParaRPr lang="ru-RU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Calibri" pitchFamily="34" charset="0"/>
                        </a:rPr>
                        <a:t>212</a:t>
                      </a:r>
                      <a:endParaRPr lang="ru-RU" sz="1400" b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</a:rPr>
                        <a:t>106</a:t>
                      </a:r>
                      <a:endParaRPr lang="ru-RU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</a:rPr>
                        <a:t>20</a:t>
                      </a:r>
                      <a:endParaRPr lang="ru-RU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</a:rPr>
                        <a:t>20</a:t>
                      </a:r>
                      <a:endParaRPr lang="ru-RU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Calibri" pitchFamily="34" charset="0"/>
                        </a:rPr>
                        <a:t>66</a:t>
                      </a:r>
                      <a:endParaRPr lang="ru-RU" sz="1400" b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111939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Calibri" pitchFamily="34" charset="0"/>
                        </a:rPr>
                        <a:t>1.1</a:t>
                      </a:r>
                      <a:endParaRPr lang="ru-RU" sz="1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Автобусы категории М</a:t>
                      </a:r>
                      <a:r>
                        <a:rPr lang="ru-RU" sz="1400" kern="1200" baseline="-250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, технически допустимая максимальная масса которых превышает 5 тонн, и имеющие более 8 мест для сидения длиной до 10 метров (МАЗ и аналоги)</a:t>
                      </a:r>
                      <a:endParaRPr lang="ru-RU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Calibri" pitchFamily="34" charset="0"/>
                        </a:rPr>
                        <a:t>134</a:t>
                      </a:r>
                      <a:endParaRPr lang="ru-RU" sz="1400" b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</a:rPr>
                        <a:t>81</a:t>
                      </a:r>
                      <a:endParaRPr lang="ru-RU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</a:rPr>
                        <a:t>10</a:t>
                      </a:r>
                      <a:endParaRPr lang="ru-RU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</a:rPr>
                        <a:t>10</a:t>
                      </a:r>
                      <a:endParaRPr lang="ru-RU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</a:rPr>
                        <a:t>33</a:t>
                      </a:r>
                      <a:endParaRPr lang="ru-RU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132593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Calibri" pitchFamily="34" charset="0"/>
                        </a:rPr>
                        <a:t>1.2</a:t>
                      </a:r>
                      <a:endParaRPr lang="ru-RU" sz="1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Автобусы категории М</a:t>
                      </a:r>
                      <a:r>
                        <a:rPr lang="ru-RU" sz="1400" kern="1200" baseline="-250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, технически допустимая максимальная масса которых превышает 5 тонн, и имеющие более 8 мест для сидения длиной свыше 10 но не более  12 метров (МАЗ,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НефАЗ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и аналоги)</a:t>
                      </a:r>
                      <a:endParaRPr lang="ru-RU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Calibri" pitchFamily="34" charset="0"/>
                        </a:rPr>
                        <a:t>78</a:t>
                      </a:r>
                      <a:endParaRPr lang="ru-RU" sz="1400" b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</a:rPr>
                        <a:t>25</a:t>
                      </a:r>
                      <a:endParaRPr lang="ru-RU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</a:rPr>
                        <a:t>10</a:t>
                      </a:r>
                      <a:endParaRPr lang="ru-RU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</a:rPr>
                        <a:t>10</a:t>
                      </a:r>
                      <a:endParaRPr lang="ru-RU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</a:rPr>
                        <a:t>33</a:t>
                      </a:r>
                      <a:endParaRPr lang="ru-RU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42385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Calibri" pitchFamily="34" charset="0"/>
                        </a:rPr>
                        <a:t>2</a:t>
                      </a:r>
                      <a:endParaRPr lang="ru-RU" sz="1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Троллейбусы</a:t>
                      </a:r>
                      <a:endParaRPr lang="ru-RU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Calibri" pitchFamily="34" charset="0"/>
                        </a:rPr>
                        <a:t>100</a:t>
                      </a:r>
                      <a:endParaRPr lang="ru-RU" sz="1400" b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latin typeface="Calibri" pitchFamily="34" charset="0"/>
                        </a:rPr>
                        <a:t>9</a:t>
                      </a:r>
                      <a:endParaRPr lang="ru-RU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</a:rPr>
                        <a:t>30</a:t>
                      </a:r>
                      <a:endParaRPr lang="ru-RU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</a:rPr>
                        <a:t>30</a:t>
                      </a:r>
                      <a:endParaRPr lang="ru-RU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</a:rPr>
                        <a:t>30</a:t>
                      </a:r>
                      <a:endParaRPr lang="ru-RU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69754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Calibri" pitchFamily="34" charset="0"/>
                        </a:rPr>
                        <a:t>3</a:t>
                      </a:r>
                      <a:endParaRPr lang="ru-RU" sz="1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Проведение капитально-восстановительного ремонта троллейбусов</a:t>
                      </a:r>
                      <a:endParaRPr lang="ru-RU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Calibri" pitchFamily="34" charset="0"/>
                        </a:rPr>
                        <a:t>40</a:t>
                      </a:r>
                      <a:endParaRPr lang="ru-RU" sz="1400" b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</a:rPr>
                        <a:t>10</a:t>
                      </a:r>
                      <a:endParaRPr lang="ru-RU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</a:rPr>
                        <a:t>10</a:t>
                      </a:r>
                      <a:endParaRPr lang="ru-RU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</a:rPr>
                        <a:t>10</a:t>
                      </a:r>
                      <a:endParaRPr lang="ru-RU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</a:rPr>
                        <a:t>10</a:t>
                      </a:r>
                      <a:endParaRPr lang="ru-RU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49437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Calibri" pitchFamily="34" charset="0"/>
                        </a:rPr>
                        <a:t>4</a:t>
                      </a:r>
                      <a:endParaRPr lang="ru-RU" sz="1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libri" pitchFamily="34" charset="0"/>
                        </a:rPr>
                        <a:t>Проведение</a:t>
                      </a:r>
                      <a:r>
                        <a:rPr lang="ru-RU" sz="1400" baseline="0" dirty="0" smtClean="0">
                          <a:latin typeface="Calibri" pitchFamily="34" charset="0"/>
                        </a:rPr>
                        <a:t> капитального ремонта троллейбусов</a:t>
                      </a:r>
                      <a:endParaRPr lang="ru-RU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</a:rPr>
                        <a:t>17</a:t>
                      </a:r>
                      <a:endParaRPr lang="ru-RU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</a:rPr>
                        <a:t>17</a:t>
                      </a:r>
                      <a:endParaRPr lang="ru-RU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</a:rPr>
                        <a:t>17</a:t>
                      </a:r>
                      <a:endParaRPr lang="ru-RU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247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492" y="1376234"/>
            <a:ext cx="8674444" cy="188440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Благодарю за внимание!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11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835696" y="116633"/>
            <a:ext cx="6508204" cy="526306"/>
          </a:xfrm>
        </p:spPr>
        <p:txBody>
          <a:bodyPr/>
          <a:lstStyle/>
          <a:p>
            <a:pPr algn="ctr" eaLnBrk="1" hangingPunct="1"/>
            <a:r>
              <a:rPr lang="ru-RU" sz="1600" b="1" dirty="0" smtClean="0"/>
              <a:t>В рамках реализации подпрограммы планируется выполнение следующих видов работ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1357313"/>
            <a:ext cx="5114925" cy="11414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123943"/>
              </p:ext>
            </p:extLst>
          </p:nvPr>
        </p:nvGraphicFramePr>
        <p:xfrm>
          <a:off x="251520" y="1357313"/>
          <a:ext cx="8757147" cy="4274645"/>
        </p:xfrm>
        <a:graphic>
          <a:graphicData uri="http://schemas.openxmlformats.org/drawingml/2006/table">
            <a:tbl>
              <a:tblPr/>
              <a:tblGrid>
                <a:gridCol w="343609"/>
                <a:gridCol w="4447295"/>
                <a:gridCol w="1236996"/>
                <a:gridCol w="1295901"/>
                <a:gridCol w="1433346"/>
              </a:tblGrid>
              <a:tr h="5029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587" marR="2587" marT="25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работ</a:t>
                      </a: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Ед.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изм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Объемы</a:t>
                      </a:r>
                    </a:p>
                  </a:txBody>
                  <a:tcPr marL="2587" marR="2587" marT="25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Всего стоим. сод. за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январь-март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2015г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.(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тыс.руб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350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2587" marR="2587" marT="25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Содержание проезжей части автомобильных дорог с бортовым камнем (при наличии бортового камня) и (или) обочины (при наличии обочины)</a:t>
                      </a: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5863.02997</a:t>
                      </a: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201532,41     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19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2587" marR="2587" marT="25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Содержание посадочных площадок остановок общественного транспорта</a:t>
                      </a:r>
                    </a:p>
                  </a:txBody>
                  <a:tcPr marL="2587" marR="2587" marT="2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тыс.м2</a:t>
                      </a: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141.0377</a:t>
                      </a: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17079,0   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3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2587" marR="2587" marT="25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Содержание: тротуаров через разделительные полосы; подходов к ООТ; тротуаров вдоль автомобильных дорог</a:t>
                      </a:r>
                    </a:p>
                  </a:txBody>
                  <a:tcPr marL="2587" marR="2587" marT="2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тыс.м2</a:t>
                      </a: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82.9982</a:t>
                      </a: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  </a:t>
                      </a: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7 225,9   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28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2587" marR="2587" marT="25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Содержание разделительных полос</a:t>
                      </a:r>
                    </a:p>
                  </a:txBody>
                  <a:tcPr marL="2587" marR="2587" marT="2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тыс. м2</a:t>
                      </a: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2149.7373</a:t>
                      </a: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    </a:t>
                      </a: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45 021,1   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28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2587" marR="2587" marT="25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Содержание элементов системы водоотвода</a:t>
                      </a:r>
                    </a:p>
                  </a:txBody>
                  <a:tcPr marL="2587" marR="2587" marT="2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    </a:t>
                      </a: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12056,2   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54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2587" marR="2587" marT="25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Содержание путепроводов</a:t>
                      </a:r>
                    </a:p>
                  </a:txBody>
                  <a:tcPr marL="2587" marR="2587" marT="2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тыс.м2</a:t>
                      </a: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5.888</a:t>
                      </a: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    </a:t>
                      </a: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376,4   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92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2587" marR="2587" marT="25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Содержание удерживающих барьерных ограждений </a:t>
                      </a:r>
                    </a:p>
                  </a:txBody>
                  <a:tcPr marL="2587" marR="2587" marT="2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тыс.м.п.</a:t>
                      </a: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14.334</a:t>
                      </a: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     </a:t>
                      </a: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1696,9   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19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587" marR="2587" marT="25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Содержание подхода к пешеходному мосту и подземных пешеходных переходов</a:t>
                      </a:r>
                    </a:p>
                  </a:txBody>
                  <a:tcPr marL="2587" marR="2587" marT="2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    </a:t>
                      </a: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490,76   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70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587" marR="2587" marT="25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ВСЕГО содержание улично-дорожной сети, руб.</a:t>
                      </a:r>
                    </a:p>
                  </a:txBody>
                  <a:tcPr marL="2587" marR="2587" marT="2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smtClean="0">
                          <a:solidFill>
                            <a:srgbClr val="FF0000"/>
                          </a:solidFill>
                          <a:latin typeface="Times New Roman"/>
                        </a:rPr>
                        <a:t>     285479     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2587" marR="2587" marT="2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0198535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285750"/>
            <a:ext cx="8472488" cy="5840413"/>
          </a:xfrm>
          <a:prstGeom prst="rect">
            <a:avLst/>
          </a:prstGeom>
        </p:spPr>
        <p:txBody>
          <a:bodyPr rtlCol="0">
            <a:normAutofit fontScale="77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300" b="1" u="sng" dirty="0" smtClean="0">
                <a:cs typeface="Times New Roman" pitchFamily="18" charset="0"/>
              </a:rPr>
              <a:t>Содержание УДС в 2015 году включает в себя следующие объекты:</a:t>
            </a:r>
            <a:r>
              <a:rPr lang="ru-RU" sz="2300" b="1" dirty="0" smtClean="0">
                <a:cs typeface="Times New Roman" pitchFamily="18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1. Автомобильные дороги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общей площадью - 5875,02197 тыс.м2 на сумму   - 334,08 млн. руб.;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2. Посадочные площадки остановок общественного транспорта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общей площадью 141,03 тыс.м2 на сумму – 26,63 млн.руб.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3. Тротуары через разделительные полосы; подходы к ООТ; тротуары вдоль автомобильных дорог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общей площадью – 82,998 тыс.м2 на сумму – 10,59 млн.руб.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4. Разделительные полосы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общей площадью 2 149,737 тыс.м2 на сумму – 104,13 млн.руб.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5. Элементы системы водоотвода (дождеприемные колодцы)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– 2 268 шт. на сумму 17,012 млн.руб.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6. Путепроводы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общей площадью 5,888 тыс.м2. на сумму – 0,73 млн.руб.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7. Удерживающие барьерные ограждения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протяженностью 14 334 п.м. на сумму – 3,053 млн.руб.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8. Подземные пешеходные переходы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– 14 334 м.п. на сумму – 0,490 млн.руб.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1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ВСЕГО  на сумму – 496,70 </a:t>
            </a:r>
            <a:r>
              <a:rPr lang="ru-RU" sz="2100" b="1" i="1" dirty="0" err="1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300" b="1" u="sng" dirty="0" smtClean="0">
                <a:cs typeface="Times New Roman" pitchFamily="18" charset="0"/>
              </a:rPr>
              <a:t>Планируется проведение дополнительных мероприятий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1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1. Срезка грунта (73,4 тыс.м3) – на сумму 52,452 млн.руб. 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sz="1000" dirty="0" smtClean="0"/>
          </a:p>
        </p:txBody>
      </p:sp>
    </p:spTree>
    <p:extLst>
      <p:ext uri="{BB962C8B-B14F-4D97-AF65-F5344CB8AC3E}">
        <p14:creationId xmlns:p14="http://schemas.microsoft.com/office/powerpoint/2010/main" val="351018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3314" y="548680"/>
            <a:ext cx="8532340" cy="33123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безопасности дорожного движения 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городском округе </a:t>
            </a:r>
            <a:r>
              <a:rPr lang="ru-RU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Тольятти</a:t>
            </a:r>
            <a:r>
              <a:rPr lang="ru-RU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ru-RU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 2015 год</a:t>
            </a:r>
            <a:endParaRPr lang="ru-RU" b="1" i="1" u="sng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0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88640"/>
            <a:ext cx="4680520" cy="1867159"/>
          </a:xfrm>
        </p:spPr>
        <p:txBody>
          <a:bodyPr>
            <a:no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утверждено финансирование </a:t>
            </a:r>
            <a:b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рамках на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виды работ </a:t>
            </a:r>
            <a:b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муниципальной программы:</a:t>
            </a:r>
            <a:b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рамках реализации </a:t>
            </a: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подпрограммы 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планируется выполнение следующих </a:t>
            </a: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b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           видов работ:</a:t>
            </a:r>
            <a:r>
              <a:rPr lang="ru-RU" sz="2000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140)</a:t>
            </a:r>
            <a:b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8924" y="2110246"/>
            <a:ext cx="85335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1) Приобретение </a:t>
            </a:r>
            <a:r>
              <a:rPr lang="ru-RU" sz="16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ограничивающих пешеходных  ограждений и выполнение работ по их установке для нужд городского округа Тольятти </a:t>
            </a:r>
            <a:br>
              <a:rPr lang="ru-RU" sz="16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600" b="1" u="sng" dirty="0">
                <a:solidFill>
                  <a:schemeClr val="accent6"/>
                </a:solidFill>
              </a:rPr>
              <a:t>Сумма финансирования – 2000 </a:t>
            </a:r>
            <a:r>
              <a:rPr lang="ru-RU" sz="1600" b="1" u="sng" dirty="0" err="1">
                <a:solidFill>
                  <a:schemeClr val="accent6"/>
                </a:solidFill>
              </a:rPr>
              <a:t>тыс.руб</a:t>
            </a:r>
            <a:r>
              <a:rPr lang="ru-RU" sz="1600" b="1" u="sng" dirty="0">
                <a:solidFill>
                  <a:schemeClr val="accent6"/>
                </a:solidFill>
              </a:rPr>
              <a:t>.</a:t>
            </a:r>
            <a:br>
              <a:rPr lang="ru-RU" sz="1600" b="1" u="sng" dirty="0">
                <a:solidFill>
                  <a:schemeClr val="accent6"/>
                </a:solidFill>
              </a:rPr>
            </a:br>
            <a:r>
              <a:rPr lang="ru-RU" sz="16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2) Закупка заготовок  дорожных знаков </a:t>
            </a:r>
          </a:p>
          <a:p>
            <a:r>
              <a:rPr lang="ru-RU" sz="1600" b="1" u="sng" dirty="0">
                <a:solidFill>
                  <a:schemeClr val="accent6"/>
                </a:solidFill>
              </a:rPr>
              <a:t>Сумма финансирования - </a:t>
            </a:r>
            <a:r>
              <a:rPr lang="ru-RU" sz="1600" b="1" dirty="0">
                <a:solidFill>
                  <a:schemeClr val="accent6"/>
                </a:solidFill>
              </a:rPr>
              <a:t>1500 </a:t>
            </a:r>
            <a:r>
              <a:rPr lang="ru-RU" sz="1600" b="1" dirty="0" err="1">
                <a:solidFill>
                  <a:schemeClr val="accent6"/>
                </a:solidFill>
              </a:rPr>
              <a:t>тыс.руб</a:t>
            </a:r>
            <a:r>
              <a:rPr lang="ru-RU" sz="1600" b="1" dirty="0">
                <a:solidFill>
                  <a:schemeClr val="accent6"/>
                </a:solidFill>
              </a:rPr>
              <a:t>.</a:t>
            </a:r>
            <a:br>
              <a:rPr lang="ru-RU" sz="1600" b="1" dirty="0">
                <a:solidFill>
                  <a:schemeClr val="accent6"/>
                </a:solidFill>
              </a:rPr>
            </a:b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3) </a:t>
            </a:r>
            <a:r>
              <a:rPr lang="ru-RU" sz="16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Проектирование устройства остановок общественного транспорта</a:t>
            </a:r>
            <a:br>
              <a:rPr lang="ru-RU" sz="16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600" b="1" u="sng" dirty="0">
                <a:solidFill>
                  <a:schemeClr val="accent6"/>
                </a:solidFill>
              </a:rPr>
              <a:t>Сумма финансирования -  2300 тыс. руб.</a:t>
            </a:r>
            <a:br>
              <a:rPr lang="ru-RU" sz="1600" b="1" u="sng" dirty="0">
                <a:solidFill>
                  <a:schemeClr val="accent6"/>
                </a:solidFill>
              </a:rPr>
            </a:br>
            <a:r>
              <a:rPr lang="ru-RU" sz="16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4)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Устройство и перенос остановок общественного транспорта </a:t>
            </a:r>
            <a:br>
              <a:rPr lang="ru-RU" sz="16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600" b="1" u="sng" dirty="0">
                <a:solidFill>
                  <a:schemeClr val="accent6"/>
                </a:solidFill>
              </a:rPr>
              <a:t>Сумма финансирования – 18272 </a:t>
            </a:r>
            <a:r>
              <a:rPr lang="ru-RU" sz="1600" b="1" u="sng" dirty="0" err="1">
                <a:solidFill>
                  <a:schemeClr val="accent6"/>
                </a:solidFill>
              </a:rPr>
              <a:t>тыс.руб</a:t>
            </a:r>
            <a:r>
              <a:rPr lang="ru-RU" sz="16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br>
              <a:rPr lang="ru-RU" sz="16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6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5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r>
              <a:rPr lang="ru-RU" sz="16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устройство пешеходных дорожек </a:t>
            </a:r>
            <a:br>
              <a:rPr lang="ru-RU" sz="16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600" b="1" u="sng" dirty="0">
                <a:solidFill>
                  <a:schemeClr val="accent6"/>
                </a:solidFill>
              </a:rPr>
              <a:t>Сумма финансирования - 4757</a:t>
            </a:r>
            <a:r>
              <a:rPr lang="ru-RU" sz="1600" b="1" dirty="0">
                <a:solidFill>
                  <a:schemeClr val="accent6"/>
                </a:solidFill>
              </a:rPr>
              <a:t> </a:t>
            </a:r>
            <a:r>
              <a:rPr lang="ru-RU" sz="1600" b="1" u="sng" dirty="0" err="1">
                <a:solidFill>
                  <a:schemeClr val="accent6"/>
                </a:solidFill>
              </a:rPr>
              <a:t>тыс.руб</a:t>
            </a:r>
            <a:r>
              <a:rPr lang="ru-RU" sz="1600" b="1" u="sng" dirty="0">
                <a:solidFill>
                  <a:schemeClr val="accent6"/>
                </a:solidFill>
              </a:rPr>
              <a:t>.</a:t>
            </a:r>
            <a:r>
              <a:rPr lang="ru-RU" sz="1600" b="1" dirty="0">
                <a:solidFill>
                  <a:schemeClr val="accent6"/>
                </a:solidFill>
              </a:rPr>
              <a:t/>
            </a:r>
            <a:br>
              <a:rPr lang="ru-RU" sz="1600" b="1" dirty="0">
                <a:solidFill>
                  <a:schemeClr val="accent6"/>
                </a:solidFill>
              </a:rPr>
            </a:b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6)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</a:t>
            </a:r>
            <a:r>
              <a:rPr lang="ru-RU" sz="16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одернизации </a:t>
            </a:r>
            <a:r>
              <a:rPr lang="ru-RU" sz="16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светофорных объектов </a:t>
            </a:r>
            <a:br>
              <a:rPr lang="ru-RU" sz="16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600" b="1" u="sng" dirty="0">
                <a:solidFill>
                  <a:schemeClr val="accent6"/>
                </a:solidFill>
              </a:rPr>
              <a:t>Сумма финансирования - 5000</a:t>
            </a:r>
            <a:r>
              <a:rPr lang="ru-RU" sz="1600" b="1" dirty="0">
                <a:solidFill>
                  <a:schemeClr val="accent6"/>
                </a:solidFill>
              </a:rPr>
              <a:t> </a:t>
            </a:r>
            <a:r>
              <a:rPr lang="ru-RU" sz="1600" b="1" u="sng" dirty="0" err="1">
                <a:solidFill>
                  <a:schemeClr val="accent6"/>
                </a:solidFill>
              </a:rPr>
              <a:t>тыс.руб</a:t>
            </a:r>
            <a:r>
              <a:rPr lang="ru-RU" sz="1600" b="1" dirty="0">
                <a:solidFill>
                  <a:schemeClr val="accent6"/>
                </a:solidFill>
              </a:rPr>
              <a:t/>
            </a:r>
            <a:br>
              <a:rPr lang="ru-RU" sz="1600" b="1" dirty="0">
                <a:solidFill>
                  <a:schemeClr val="accent6"/>
                </a:solidFill>
              </a:rPr>
            </a:b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7) </a:t>
            </a:r>
            <a:r>
              <a:rPr lang="ru-RU" sz="16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ПРОЕКТИРОВАНИЕ СТРОИТЕЛЬСТВА ЛИНИЙ НАРУЖНОГО ЭЛЕКТРООСВЕЩЕНИЯ (В Т.Ч. ИНЖЕНЕРНЫЕ ИЗЫСКАНИЯ)</a:t>
            </a:r>
          </a:p>
          <a:p>
            <a:r>
              <a:rPr lang="ru-RU" sz="16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b="1" u="sng" dirty="0">
                <a:solidFill>
                  <a:schemeClr val="accent6"/>
                </a:solidFill>
              </a:rPr>
              <a:t>Сумма финансирования  -2361 </a:t>
            </a:r>
            <a:r>
              <a:rPr lang="ru-RU" sz="1600" b="1" u="sng" dirty="0" err="1" smtClean="0">
                <a:solidFill>
                  <a:schemeClr val="accent6"/>
                </a:solidFill>
              </a:rPr>
              <a:t>тыс.руб</a:t>
            </a:r>
            <a:r>
              <a:rPr lang="ru-RU" sz="1600" b="1" u="sng" dirty="0" smtClean="0">
                <a:solidFill>
                  <a:schemeClr val="accent6"/>
                </a:solidFill>
              </a:rPr>
              <a:t>.</a:t>
            </a:r>
            <a:r>
              <a:rPr lang="ru-RU" sz="1600" b="1" u="sng" dirty="0">
                <a:solidFill>
                  <a:schemeClr val="accent6"/>
                </a:solidFill>
              </a:rPr>
              <a:t/>
            </a:r>
            <a:br>
              <a:rPr lang="ru-RU" sz="1600" b="1" u="sng" dirty="0">
                <a:solidFill>
                  <a:schemeClr val="accent6"/>
                </a:solidFill>
              </a:rPr>
            </a:br>
            <a:r>
              <a:rPr lang="ru-RU" sz="1600" b="1" u="sng" dirty="0" smtClean="0"/>
              <a:t>8) Нанесение горизонтальной разметки  </a:t>
            </a:r>
          </a:p>
          <a:p>
            <a:r>
              <a:rPr lang="ru-RU" sz="1600" b="1" u="sng" dirty="0" smtClean="0">
                <a:solidFill>
                  <a:schemeClr val="accent6"/>
                </a:solidFill>
              </a:rPr>
              <a:t>Сумма финансирования - 10264 </a:t>
            </a:r>
            <a:r>
              <a:rPr lang="ru-RU" sz="1600" b="1" u="sng" dirty="0" err="1" smtClean="0">
                <a:solidFill>
                  <a:schemeClr val="accent6"/>
                </a:solidFill>
              </a:rPr>
              <a:t>тыс.руб</a:t>
            </a:r>
            <a:r>
              <a:rPr lang="ru-RU" sz="1600" b="1" u="sng" dirty="0" smtClean="0">
                <a:solidFill>
                  <a:schemeClr val="accent6"/>
                </a:solidFill>
              </a:rPr>
              <a:t>.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6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6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93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279" y="552784"/>
            <a:ext cx="8314249" cy="5207812"/>
          </a:xfrm>
        </p:spPr>
        <p:txBody>
          <a:bodyPr>
            <a:normAutofit/>
          </a:bodyPr>
          <a:lstStyle/>
          <a:p>
            <a:r>
              <a:rPr lang="ru-RU" sz="1200" dirty="0"/>
              <a:t/>
            </a:r>
            <a:br>
              <a:rPr lang="ru-RU" sz="1200" dirty="0"/>
            </a:br>
            <a:r>
              <a:rPr lang="ru-RU" sz="1500" dirty="0"/>
              <a:t> 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72768" y="4491349"/>
            <a:ext cx="4741192" cy="861701"/>
          </a:xfrm>
        </p:spPr>
        <p:txBody>
          <a:bodyPr>
            <a:normAutofit/>
          </a:bodyPr>
          <a:lstStyle/>
          <a:p>
            <a:pPr marL="257175" indent="-257175">
              <a:buAutoNum type="arabicPeriod"/>
            </a:pP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57175" indent="-257175">
              <a:buAutoNum type="arabicPeriod"/>
            </a:pP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101250"/>
              </p:ext>
            </p:extLst>
          </p:nvPr>
        </p:nvGraphicFramePr>
        <p:xfrm>
          <a:off x="107504" y="839887"/>
          <a:ext cx="9001001" cy="59734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40929"/>
                <a:gridCol w="1060072"/>
              </a:tblGrid>
              <a:tr h="4389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Наименование мероприятия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70" marR="1770" marT="17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</a:rPr>
                        <a:t>Потребность, </a:t>
                      </a:r>
                      <a:r>
                        <a:rPr lang="ru-RU" sz="1400" b="0" u="none" strike="noStrike" dirty="0" err="1">
                          <a:effectLst/>
                        </a:rPr>
                        <a:t>тыс.руб</a:t>
                      </a:r>
                      <a:r>
                        <a:rPr lang="ru-RU" sz="1400" b="0" u="none" strike="noStrike" dirty="0">
                          <a:effectLst/>
                        </a:rPr>
                        <a:t>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70" marR="1770" marT="1770" marB="0" anchor="ctr"/>
                </a:tc>
              </a:tr>
              <a:tr h="2515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установка </a:t>
                      </a: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искусственных 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неровностей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0" marR="1770" marT="17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70" marR="1770" marT="1770" marB="0" anchor="ctr"/>
                </a:tc>
              </a:tr>
              <a:tr h="2515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установка 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пешеходных ограждений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0" marR="1770" marT="17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70" marR="1770" marT="1770" marB="0" anchor="ctr"/>
                </a:tc>
              </a:tr>
              <a:tr h="2515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консервация двух подземных пешеходных переходов  ул. 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Новозаводская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0" marR="1770" marT="17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70" marR="1770" marT="1770" marB="0" anchor="ctr"/>
                </a:tc>
              </a:tr>
              <a:tr h="2515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проектные работы  по устройству ООТ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0" marR="1770" marT="17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70" marR="1770" marT="1770" marB="0" anchor="ctr"/>
                </a:tc>
              </a:tr>
              <a:tr h="2515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устройство  пешеходных дорожек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0" marR="1770" marT="17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58369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70" marR="1770" marT="1770" marB="0" anchor="ctr"/>
                </a:tc>
              </a:tr>
              <a:tr h="252984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проектирование и изыскательские работы по устройству наружного освещения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0" marR="1770" marT="177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8374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70" marR="1770" marT="1770" marB="0" anchor="ctr"/>
                </a:tc>
              </a:tr>
              <a:tr h="25159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модернизацию светофорных объектов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0" marR="1770" marT="177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19806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70" marR="1770" marT="1770" marB="0" anchor="ctr"/>
                </a:tc>
              </a:tr>
              <a:tr h="25159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спецтехники для МКУ "ЦОДД ГОТ"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0" marR="1770" marT="177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4077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70" marR="1770" marT="1770" marB="0" anchor="ctr"/>
                </a:tc>
              </a:tr>
              <a:tr h="2515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закупка заготовок дорожных знаков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0" marR="1770" marT="17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7025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70" marR="1770" marT="1770" marB="0" anchor="ctr"/>
                </a:tc>
              </a:tr>
              <a:tr h="25159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установка недостающих урн на ООТ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0" marR="1770" marT="177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70" marR="1770" marT="1770" marB="0" anchor="ctr"/>
                </a:tc>
              </a:tr>
              <a:tr h="5013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устройство нерегулируемых пешеходных переходов светофорами Т.7 и с кнопкой вызовы у детских учреждений (новые ГОСТ)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0" marR="1770" marT="17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17749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70" marR="1770" marT="1770" marB="0" anchor="ctr"/>
                </a:tc>
              </a:tr>
              <a:tr h="2515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 нерегулируемых пешеходных переходов и светофорных объектов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0" marR="1770" marT="17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52569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770" marR="1770" marT="1770" marB="0" anchor="ctr"/>
                </a:tc>
              </a:tr>
              <a:tr h="2515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 подземных пешеходных переходов по ул. Свердлова № 38 и №80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0" marR="1770" marT="17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70" marR="1770" marT="1770" marB="0" anchor="ctr"/>
                </a:tc>
              </a:tr>
              <a:tr h="2515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устройство и перенос остановок общественного транспорта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0" marR="1770" marT="17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70" marR="1770" marT="1770" marB="0" anchor="ctr"/>
                </a:tc>
              </a:tr>
              <a:tr h="2515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проектирование устройства пешеходных дорожек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0" marR="1770" marT="17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70" marR="1770" marT="1770" marB="0" anchor="ctr"/>
                </a:tc>
              </a:tr>
              <a:tr h="2515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устройство парковочных площадок и перенос тротуаров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0" marR="1770" marT="17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70" marR="1770" marT="1770" marB="0" anchor="ctr"/>
                </a:tc>
              </a:tr>
              <a:tr h="2515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паспортизация автодорог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0" marR="1770" marT="17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9015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70" marR="1770" marT="1770" marB="0" anchor="ctr"/>
                </a:tc>
              </a:tr>
              <a:tr h="2515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нанесение вертикальной разметки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0" marR="1770" marT="17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18124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70" marR="1770" marT="1770" marB="0" anchor="ctr"/>
                </a:tc>
              </a:tr>
              <a:tr h="2515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нанесение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горизонтальной разметки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0" marR="1770" marT="17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10264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70" marR="1770" marT="1770" marB="0" anchor="ctr"/>
                </a:tc>
              </a:tr>
              <a:tr h="2515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замена павильонов на ООТ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0" marR="1770" marT="17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70" marR="1770" marT="1770" marB="0" anchor="ctr"/>
                </a:tc>
              </a:tr>
              <a:tr h="25159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u="none" strike="noStrike" dirty="0">
                          <a:effectLst/>
                        </a:rPr>
                        <a:t>ИТОГО: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70" marR="1770" marT="177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246910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70" marR="1770" marT="177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20115" y="5168"/>
            <a:ext cx="3356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 Е Р Е Ч Е Н Ь</a:t>
            </a:r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2805182" y="316663"/>
            <a:ext cx="3476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мероприятий, необходимых к проведению в 2015 году</a:t>
            </a:r>
          </a:p>
        </p:txBody>
      </p:sp>
    </p:spTree>
    <p:extLst>
      <p:ext uri="{BB962C8B-B14F-4D97-AF65-F5344CB8AC3E}">
        <p14:creationId xmlns:p14="http://schemas.microsoft.com/office/powerpoint/2010/main" val="175392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6909" y="476672"/>
            <a:ext cx="6512511" cy="1143000"/>
          </a:xfrm>
        </p:spPr>
        <p:txBody>
          <a:bodyPr/>
          <a:lstStyle/>
          <a:p>
            <a:r>
              <a:rPr lang="ru-RU" dirty="0"/>
              <a:t>Изменения в ГОСТ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67691" y="1268760"/>
            <a:ext cx="7336757" cy="5112568"/>
          </a:xfrm>
        </p:spPr>
        <p:txBody>
          <a:bodyPr>
            <a:normAutofit fontScale="70000" lnSpcReduction="20000"/>
          </a:bodyPr>
          <a:lstStyle/>
          <a:p>
            <a:pPr marL="45720" indent="0">
              <a:buNone/>
            </a:pPr>
            <a:r>
              <a:rPr lang="ru-RU" dirty="0">
                <a:solidFill>
                  <a:srgbClr val="FF0000"/>
                </a:solidFill>
              </a:rPr>
              <a:t>01.03.2014 вступили в силу изменениями в ГОСТ Р 52289 </a:t>
            </a:r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b="1" dirty="0">
                <a:solidFill>
                  <a:srgbClr val="FF0000"/>
                </a:solidFill>
              </a:rPr>
              <a:t>Технические средства организации дорожного движения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</a:p>
          <a:p>
            <a:pPr marL="45720" indent="0">
              <a:buNone/>
            </a:pPr>
            <a:r>
              <a:rPr lang="ru-RU" dirty="0" smtClean="0"/>
              <a:t>в части изменений </a:t>
            </a:r>
            <a:r>
              <a:rPr lang="ru-RU" dirty="0"/>
              <a:t>в </a:t>
            </a:r>
            <a:r>
              <a:rPr lang="ru-RU" b="1" dirty="0"/>
              <a:t>правила применения дорожных знаков</a:t>
            </a:r>
            <a:r>
              <a:rPr lang="ru-RU" b="1" dirty="0" smtClean="0"/>
              <a:t>, нанесения </a:t>
            </a:r>
            <a:r>
              <a:rPr lang="ru-RU" b="1" dirty="0"/>
              <a:t>разметки</a:t>
            </a:r>
            <a:r>
              <a:rPr lang="ru-RU" b="1" dirty="0" smtClean="0"/>
              <a:t>, обслуживания светофоров</a:t>
            </a:r>
            <a:r>
              <a:rPr lang="ru-RU" b="1" dirty="0"/>
              <a:t>, дорожных ограждений и направляющих </a:t>
            </a:r>
            <a:r>
              <a:rPr lang="ru-RU" b="1" dirty="0" smtClean="0"/>
              <a:t>устройств, в частности:</a:t>
            </a:r>
            <a:endParaRPr lang="ru-RU" dirty="0"/>
          </a:p>
          <a:p>
            <a:pPr marL="45720" indent="0">
              <a:buNone/>
            </a:pPr>
            <a:r>
              <a:rPr lang="ru-RU" u="sng" dirty="0" smtClean="0"/>
              <a:t>Одним из основных требований </a:t>
            </a:r>
            <a:r>
              <a:rPr lang="ru-RU" u="sng" dirty="0"/>
              <a:t>к обустройству пешеходных переходов, в том числе вблизи образовательных </a:t>
            </a:r>
            <a:r>
              <a:rPr lang="ru-RU" u="sng" dirty="0" smtClean="0"/>
              <a:t>учреждений явилось:</a:t>
            </a:r>
            <a:endParaRPr lang="ru-RU" u="sng" dirty="0"/>
          </a:p>
          <a:p>
            <a:pPr fontAlgn="base"/>
            <a:r>
              <a:rPr lang="ru-RU" dirty="0"/>
              <a:t>применение ограждения перильного типа у наземных пешеходных переходов, расположенных вдоль детских учреждений, а также оборудование их светофорами типа Т-7;</a:t>
            </a:r>
          </a:p>
          <a:p>
            <a:pPr fontAlgn="base"/>
            <a:r>
              <a:rPr lang="ru-RU" dirty="0"/>
              <a:t>дублирование знака 5.19.1/2 (Пешеходный переход) над проезжей частью на многополосных участках дорог;</a:t>
            </a:r>
          </a:p>
          <a:p>
            <a:pPr fontAlgn="base"/>
            <a:r>
              <a:rPr lang="ru-RU" dirty="0"/>
              <a:t>Многие знаки должны применяться на щитах со </a:t>
            </a:r>
            <a:r>
              <a:rPr lang="ru-RU" dirty="0" err="1"/>
              <a:t>световозвращающей</a:t>
            </a:r>
            <a:r>
              <a:rPr lang="ru-RU" dirty="0"/>
              <a:t> флуоресцентной пленкой желто-зеленого цвета.</a:t>
            </a:r>
          </a:p>
          <a:p>
            <a:pPr marL="45720" indent="0" fontAlgn="base">
              <a:buNone/>
            </a:pPr>
            <a:r>
              <a:rPr lang="ru-RU" dirty="0" smtClean="0"/>
              <a:t>	Для </a:t>
            </a:r>
            <a:r>
              <a:rPr lang="ru-RU" dirty="0"/>
              <a:t>приведения ТСОДД в соответствии с новыми </a:t>
            </a:r>
            <a:r>
              <a:rPr lang="ru-RU" dirty="0" smtClean="0"/>
              <a:t>требованиями предусматривается </a:t>
            </a:r>
            <a:r>
              <a:rPr lang="ru-RU" dirty="0"/>
              <a:t>реконструкция 172-х светофорных объекта с транспортным и пешеходным регулированием и переоборудование порядка 208-ми пешеходных переходов в соответствие с новыми требованиями (знаки на жёлто-зеленом фоне, светофоры Т-7, пешеходные ограждения, светофорное регулирование с кнопкой вызова</a:t>
            </a:r>
            <a:r>
              <a:rPr lang="ru-RU" dirty="0" smtClean="0"/>
              <a:t>)</a:t>
            </a:r>
          </a:p>
          <a:p>
            <a:pPr marL="45720" indent="0" fontAlgn="base">
              <a:buNone/>
            </a:pPr>
            <a:r>
              <a:rPr lang="ru-RU" b="1" u="sng" dirty="0" smtClean="0"/>
              <a:t>Необходимое  </a:t>
            </a:r>
            <a:r>
              <a:rPr lang="ru-RU" b="1" u="sng" dirty="0"/>
              <a:t>финансирование </a:t>
            </a:r>
            <a:r>
              <a:rPr lang="ru-RU" dirty="0"/>
              <a:t>на данные цели с учетом реализации в течении пяти лет </a:t>
            </a:r>
            <a:r>
              <a:rPr lang="ru-RU" dirty="0" smtClean="0"/>
              <a:t>определено </a:t>
            </a:r>
            <a:r>
              <a:rPr lang="ru-RU" dirty="0"/>
              <a:t>в объеме  </a:t>
            </a:r>
            <a:r>
              <a:rPr lang="ru-RU" b="1" dirty="0" smtClean="0"/>
              <a:t>240 </a:t>
            </a:r>
            <a:r>
              <a:rPr lang="ru-RU" b="1" dirty="0"/>
              <a:t>млн. руб.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126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778" y="773071"/>
            <a:ext cx="8909222" cy="2134985"/>
          </a:xfrm>
        </p:spPr>
        <p:txBody>
          <a:bodyPr>
            <a:noAutofit/>
          </a:bodyPr>
          <a:lstStyle/>
          <a:p>
            <a:pPr algn="l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реализации</a:t>
            </a:r>
            <a:b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программы «Развитие транспортной системы и дорожного хозяйства городского округа Тольятти на 2014-2020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.»,</a:t>
            </a:r>
            <a:b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утвержденной постановлением мэрии городского округа Тольятти от 29.01.2014 г. № 233-п/1 департаменту дорожного хозяйства и транспорта по подпрограмме: </a:t>
            </a:r>
            <a:b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«Повышение безопасности дорожного движения на период 2014-2020 годы»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35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2806" y="3081466"/>
            <a:ext cx="8235658" cy="3227854"/>
          </a:xfrm>
        </p:spPr>
        <p:txBody>
          <a:bodyPr>
            <a:normAutofit fontScale="32500" lnSpcReduction="20000"/>
          </a:bodyPr>
          <a:lstStyle/>
          <a:p>
            <a:pPr algn="ctr"/>
            <a:r>
              <a:rPr lang="ru-RU" sz="4000" b="1" u="sng" dirty="0" smtClean="0"/>
              <a:t>на 2015 год утверждено бюджетом:</a:t>
            </a:r>
          </a:p>
          <a:p>
            <a:pPr algn="ctr"/>
            <a:r>
              <a:rPr lang="ru-RU" sz="4000" b="1" u="sng" dirty="0" smtClean="0"/>
              <a:t> – 36,2 млн. </a:t>
            </a:r>
            <a:r>
              <a:rPr lang="ru-RU" sz="4000" b="1" u="sng" dirty="0"/>
              <a:t>руб. </a:t>
            </a:r>
            <a:r>
              <a:rPr lang="ru-RU" sz="4000" b="1" u="sng" dirty="0" smtClean="0"/>
              <a:t>(по подпрограмме)</a:t>
            </a:r>
          </a:p>
          <a:p>
            <a:pPr marL="571500" indent="-571500" algn="ctr">
              <a:buFontTx/>
              <a:buChar char="-"/>
            </a:pPr>
            <a:r>
              <a:rPr lang="ru-RU" sz="4000" b="1" u="sng" dirty="0" smtClean="0"/>
              <a:t>8,4 </a:t>
            </a:r>
            <a:r>
              <a:rPr lang="ru-RU" sz="4000" b="1" u="sng" dirty="0" err="1" smtClean="0"/>
              <a:t>млн.руб</a:t>
            </a:r>
            <a:r>
              <a:rPr lang="ru-RU" sz="4000" b="1" u="sng" dirty="0" smtClean="0"/>
              <a:t>. (по содержанию и ремонту ТСОДД МКУ «ЦОДД ГОТ»)</a:t>
            </a:r>
          </a:p>
          <a:p>
            <a:pPr algn="ctr"/>
            <a:r>
              <a:rPr lang="ru-RU" sz="4000" b="1" u="sng" dirty="0" smtClean="0"/>
              <a:t>-нанесение горизонтальной разметки – 10,3 </a:t>
            </a:r>
            <a:r>
              <a:rPr lang="ru-RU" sz="4000" b="1" u="sng" dirty="0" err="1" smtClean="0"/>
              <a:t>млн.руб</a:t>
            </a:r>
            <a:r>
              <a:rPr lang="ru-RU" sz="4000" b="1" u="sng" dirty="0" smtClean="0"/>
              <a:t>.</a:t>
            </a:r>
          </a:p>
          <a:p>
            <a:pPr algn="ctr"/>
            <a:endParaRPr lang="ru-RU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4000" b="1" dirty="0" smtClean="0"/>
              <a:t>согласно </a:t>
            </a:r>
            <a:r>
              <a:rPr lang="ru-RU" sz="4000" b="1" u="sng" dirty="0" smtClean="0"/>
              <a:t>плану первоочередных мероприятий </a:t>
            </a:r>
            <a:r>
              <a:rPr lang="ru-RU" sz="4000" dirty="0" smtClean="0"/>
              <a:t>для </a:t>
            </a:r>
            <a:r>
              <a:rPr lang="ru-RU" sz="4000" dirty="0"/>
              <a:t>реализации мероприятий по обеспечению безопасности дорожного движения и стабилизации аварийности, связанной с дорожно-транспортными происшествиями с участием пешеходов на территории городского округа </a:t>
            </a:r>
            <a:r>
              <a:rPr lang="ru-RU" sz="4000" dirty="0" smtClean="0"/>
              <a:t>Тольятти на 2014-2018 гг.</a:t>
            </a:r>
          </a:p>
          <a:p>
            <a:pPr algn="ctr"/>
            <a:r>
              <a:rPr lang="ru-RU" sz="4000" b="1" dirty="0" smtClean="0"/>
              <a:t>на 2014-2018г. </a:t>
            </a:r>
            <a:r>
              <a:rPr lang="ru-RU" sz="4000" b="1" u="sng" dirty="0" smtClean="0"/>
              <a:t>необходимо финансирование в общей сумме – 240 </a:t>
            </a:r>
            <a:r>
              <a:rPr lang="ru-RU" sz="4000" b="1" u="sng" dirty="0" err="1" smtClean="0"/>
              <a:t>млн.руб</a:t>
            </a:r>
            <a:r>
              <a:rPr lang="ru-RU" sz="4000" b="1" u="sng" dirty="0" smtClean="0"/>
              <a:t>.</a:t>
            </a:r>
          </a:p>
          <a:p>
            <a:pPr algn="ctr"/>
            <a:r>
              <a:rPr lang="ru-RU" sz="4000" b="1" u="sng" dirty="0" smtClean="0"/>
              <a:t>минимальная потребность согласно плану на 2015 </a:t>
            </a:r>
            <a:r>
              <a:rPr lang="ru-RU" sz="4000" b="1" u="sng" dirty="0"/>
              <a:t>год </a:t>
            </a:r>
            <a:r>
              <a:rPr lang="ru-RU" sz="4000" b="1" u="sng" dirty="0" smtClean="0"/>
              <a:t>– 52,6  </a:t>
            </a:r>
            <a:r>
              <a:rPr lang="ru-RU" sz="4000" b="1" u="sng" dirty="0" err="1" smtClean="0"/>
              <a:t>млн.руб</a:t>
            </a:r>
            <a:r>
              <a:rPr lang="ru-RU" sz="4000" b="1" dirty="0" smtClean="0"/>
              <a:t>. </a:t>
            </a:r>
            <a:r>
              <a:rPr lang="ru-RU" sz="4000" dirty="0" smtClean="0"/>
              <a:t>(на реконструкцию </a:t>
            </a:r>
            <a:r>
              <a:rPr lang="ru-RU" sz="4000" dirty="0"/>
              <a:t>нерегулируемых пешеходных переходов и светофорных </a:t>
            </a:r>
            <a:r>
              <a:rPr lang="ru-RU" sz="4000" dirty="0" smtClean="0"/>
              <a:t>объектов)</a:t>
            </a:r>
            <a:r>
              <a:rPr lang="ru-RU" sz="4000" b="1" dirty="0" smtClean="0"/>
              <a:t> </a:t>
            </a:r>
          </a:p>
          <a:p>
            <a:pPr algn="ctr"/>
            <a:r>
              <a:rPr lang="ru-RU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минимальная потребность по подпрограмме на 2015 год –  </a:t>
            </a:r>
            <a:r>
              <a:rPr lang="ru-RU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246,9 </a:t>
            </a:r>
            <a:r>
              <a:rPr lang="ru-RU" sz="4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млн.руб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49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ОБЩАЯ ПОТРЕБНОСТЬ ПО ПОДПРОГРАММЕ НА 2015 ГОД – 255,1 МЛН. РУБ.</a:t>
            </a:r>
          </a:p>
          <a:p>
            <a:pPr algn="ctr"/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81798" y="5242927"/>
            <a:ext cx="453250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35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55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4628</TotalTime>
  <Words>2946</Words>
  <Application>Microsoft Office PowerPoint</Application>
  <PresentationFormat>Экран (4:3)</PresentationFormat>
  <Paragraphs>512</Paragraphs>
  <Slides>29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7" baseType="lpstr">
      <vt:lpstr>Arial</vt:lpstr>
      <vt:lpstr>Arial Black</vt:lpstr>
      <vt:lpstr>Arial Cyr</vt:lpstr>
      <vt:lpstr>Calibri</vt:lpstr>
      <vt:lpstr>Georgia</vt:lpstr>
      <vt:lpstr>Times New Roman</vt:lpstr>
      <vt:lpstr>Trebuchet MS</vt:lpstr>
      <vt:lpstr>Воздушный поток</vt:lpstr>
      <vt:lpstr> ДЕПАРТАМЕНТ ДОРОЖНОГО ХОЗЯЙСТВА                          И ТРАНСПОРТА Цель: обеспечение реализации государственной и муниципальной политики в сферах дорожного хозяйства и транспорта, направленной на обеспечение надежного, эффективного их функционирования и развития на территории городского округа Тольятти. Задачи: - обеспечение эффективного развития (строительство, реконструкция) и улучшение технического состояния (капитальный ремонт, ремонт, содержание) автомобильных дорог местного значения и транспортных инженерных сооружений в границах городского округа Тольятти; - обеспечение безопасного, эффективного и устойчивого функционирования городского пассажирского транспорта, формирование и реализация единой политики в области пассажирских перевозок. Организация создания условий для предоставления транспортных услуг населению и организация транспортного обслуживания населения в границах городского округа Тольятти; - участие в предупреждении и ликвидации последствий чрезвычайных ситуаций в границах городского округа Тольятти</vt:lpstr>
      <vt:lpstr>СОДЕРЖАНИЕ УЛИЧНО-ДОРОЖНОЙ СЕТИ  в городском округе Тольятти   на 2015 год</vt:lpstr>
      <vt:lpstr>В рамках реализации подпрограммы планируется выполнение следующих видов работ</vt:lpstr>
      <vt:lpstr>Презентация PowerPoint</vt:lpstr>
      <vt:lpstr> обеспечение безопасности дорожного движения  в городском округе Тольятти  на 2015 год</vt:lpstr>
      <vt:lpstr>утверждено финансирование  В : рамках на следующие виды работ  в рамках муниципальной программы: В рамках реализации подпрограммы планируется выполнение следующих                              видов работ:. № 140) </vt:lpstr>
      <vt:lpstr>  </vt:lpstr>
      <vt:lpstr>Изменения в ГОСТ</vt:lpstr>
      <vt:lpstr>В рамках реализации муниципальной программы «Развитие транспортной системы и дорожного хозяйства городского округа Тольятти на 2014-2020 г.г.», утвержденной постановлением мэрии городского округа Тольятти от 29.01.2014 г. № 233-п/1 департаменту дорожного хозяйства и транспорта по подпрограмме:  «Повышение безопасности дорожного движения на период 2014-2020 годы»  </vt:lpstr>
      <vt:lpstr>МКУ «ЦОДД ГОТ»</vt:lpstr>
      <vt:lpstr>Цели и задачи</vt:lpstr>
      <vt:lpstr>На балансе у МКУ «ЦОДД ГОТ»</vt:lpstr>
      <vt:lpstr>Работа по установке ТСОДД </vt:lpstr>
      <vt:lpstr>В год разрабатывается свыше 450 схем организации дорожного движения </vt:lpstr>
      <vt:lpstr>МКУ «ЦОДД ГОТ» совместно с ГИБДД принимает активное участи по обеспечению безопасности дорожного движения  при проведение массовых мероприятий и шествий на улицах г.о. Тольятти. </vt:lpstr>
      <vt:lpstr>Работа с обращениями</vt:lpstr>
      <vt:lpstr> МОДЕРНИЗАЦИЯ И РАЗВИТИЕ ДОРОГ МЕСНОГО ЗНАЧЕНИЯ ГОРОДСКОГО ОКРУГА Тольятти  на 2015 год  </vt:lpstr>
      <vt:lpstr>В рамках реализации муниципальной программы «Развитие транспортной системы и дорожного хозяйства городского округа Тольятти на 2014-2020 г.г.», утвержденной постановлением мэрии городского округа Тольятти от 29.01.2014 г. № 233-п/1 департаменту дорожного хозяйства и транспорта по подпрограмме:  «Модернизация и развитие автомобильных дорог общего пользования местного значения городского округа Тольятти на 2014-2016 г.г.» </vt:lpstr>
      <vt:lpstr>В рамках реализации подпрограммы заппланированы следующие                              виды работ:. Планируется вып</vt:lpstr>
      <vt:lpstr>  </vt:lpstr>
      <vt:lpstr>Подпрограмма «Развитие автомобильных дорог городского округа Тольятти, расположенных в зоне застройки индивидуальными жилыми домами на 2014-2020 гг.»</vt:lpstr>
      <vt:lpstr>ТРАНСПОРТ</vt:lpstr>
      <vt:lpstr>Информация   по  маршрутной   сети   внутримуниципальных маршрутов   городского   округа    Тольятти</vt:lpstr>
      <vt:lpstr>Презентация PowerPoint</vt:lpstr>
      <vt:lpstr>Муниципальное предприятие «Тольяттинское Троллейбусное Управление»</vt:lpstr>
      <vt:lpstr>Муниципальное предприятие «Тольяттинское Пассажирское Автотранспортное Предприятие №3»</vt:lpstr>
      <vt:lpstr>Презентация PowerPoint</vt:lpstr>
      <vt:lpstr>Потребность в приобретении новых транспортных средств на 2014 – 2020 годы в городском округе Тольятти Самарской области</vt:lpstr>
      <vt:lpstr>Благодарю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МКУ «ЦОДД ГОТ»</dc:title>
  <dc:creator>SECDIRECTOR</dc:creator>
  <cp:lastModifiedBy>user</cp:lastModifiedBy>
  <cp:revision>63</cp:revision>
  <cp:lastPrinted>2014-06-10T10:54:52Z</cp:lastPrinted>
  <dcterms:created xsi:type="dcterms:W3CDTF">2014-06-05T04:32:32Z</dcterms:created>
  <dcterms:modified xsi:type="dcterms:W3CDTF">2014-06-11T11:43:08Z</dcterms:modified>
</cp:coreProperties>
</file>