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6" r:id="rId2"/>
    <p:sldId id="290" r:id="rId3"/>
    <p:sldId id="270" r:id="rId4"/>
    <p:sldId id="268" r:id="rId5"/>
    <p:sldId id="269" r:id="rId6"/>
    <p:sldId id="263" r:id="rId7"/>
    <p:sldId id="265" r:id="rId8"/>
    <p:sldId id="286" r:id="rId9"/>
    <p:sldId id="266" r:id="rId10"/>
    <p:sldId id="271" r:id="rId11"/>
    <p:sldId id="256" r:id="rId12"/>
    <p:sldId id="261" r:id="rId13"/>
    <p:sldId id="260" r:id="rId14"/>
    <p:sldId id="262" r:id="rId15"/>
    <p:sldId id="272" r:id="rId16"/>
    <p:sldId id="273" r:id="rId17"/>
    <p:sldId id="274" r:id="rId18"/>
    <p:sldId id="275" r:id="rId19"/>
    <p:sldId id="277" r:id="rId20"/>
    <p:sldId id="284" r:id="rId21"/>
    <p:sldId id="278" r:id="rId22"/>
    <p:sldId id="279" r:id="rId23"/>
    <p:sldId id="289" r:id="rId24"/>
    <p:sldId id="280" r:id="rId25"/>
    <p:sldId id="287" r:id="rId26"/>
    <p:sldId id="283" r:id="rId27"/>
    <p:sldId id="288" r:id="rId28"/>
    <p:sldId id="282" r:id="rId29"/>
    <p:sldId id="281" r:id="rId30"/>
    <p:sldId id="26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966FF"/>
    <a:srgbClr val="CCFF66"/>
    <a:srgbClr val="6FF5DF"/>
    <a:srgbClr val="C5E6FB"/>
    <a:srgbClr val="DDECFF"/>
    <a:srgbClr val="EBF8FF"/>
    <a:srgbClr val="D9F1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783" autoAdjust="0"/>
  </p:normalViewPr>
  <p:slideViewPr>
    <p:cSldViewPr>
      <p:cViewPr varScale="1">
        <p:scale>
          <a:sx n="84" d="100"/>
          <a:sy n="84" d="100"/>
        </p:scale>
        <p:origin x="84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2.1\tumplan\MARINA\&#1055;&#1051;&#1040;&#1053;&#1067;%202015\&#1048;&#1102;&#1085;&#1100;%202014\&#1044;&#1080;&#1072;&#1075;&#1088;&#1072;&#1084;&#1084;&#1099;%20&#1082;%20&#1087;&#1088;&#1077;&#1079;&#1077;&#1085;&#1090;&#1072;&#1094;&#1080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Лист1!$B$4:$B$6</c:f>
              <c:strCache>
                <c:ptCount val="3"/>
                <c:pt idx="0">
                  <c:v>Всего</c:v>
                </c:pt>
                <c:pt idx="1">
                  <c:v>дорожное хозяйство</c:v>
                </c:pt>
                <c:pt idx="2">
                  <c:v>транспорт</c:v>
                </c:pt>
              </c:strCache>
            </c:strRef>
          </c:cat>
          <c:val>
            <c:numRef>
              <c:f>Лист1!$C$4:$C$6</c:f>
              <c:numCache>
                <c:formatCode>#,##0</c:formatCode>
                <c:ptCount val="3"/>
                <c:pt idx="0">
                  <c:v>1555604</c:v>
                </c:pt>
                <c:pt idx="1">
                  <c:v>965100</c:v>
                </c:pt>
                <c:pt idx="2">
                  <c:v>590504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Утверждено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Лист1!$B$4:$B$6</c:f>
              <c:strCache>
                <c:ptCount val="3"/>
                <c:pt idx="0">
                  <c:v>Всего</c:v>
                </c:pt>
                <c:pt idx="1">
                  <c:v>дорожное хозяйство</c:v>
                </c:pt>
                <c:pt idx="2">
                  <c:v>транспорт</c:v>
                </c:pt>
              </c:strCache>
            </c:strRef>
          </c:cat>
          <c:val>
            <c:numRef>
              <c:f>Лист1!$D$4:$D$6</c:f>
              <c:numCache>
                <c:formatCode>#,##0</c:formatCode>
                <c:ptCount val="3"/>
                <c:pt idx="0">
                  <c:v>713788</c:v>
                </c:pt>
                <c:pt idx="1">
                  <c:v>396316</c:v>
                </c:pt>
                <c:pt idx="2">
                  <c:v>317472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07941888"/>
        <c:axId val="308334216"/>
      </c:barChart>
      <c:catAx>
        <c:axId val="3079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334216"/>
        <c:crosses val="autoZero"/>
        <c:auto val="1"/>
        <c:lblAlgn val="ctr"/>
        <c:lblOffset val="100"/>
        <c:noMultiLvlLbl val="0"/>
      </c:catAx>
      <c:valAx>
        <c:axId val="30833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 </a:t>
            </a:r>
            <a:r>
              <a:rPr lang="ru-RU" sz="2400" b="1" baseline="0" dirty="0">
                <a:solidFill>
                  <a:schemeClr val="tx1"/>
                </a:solidFill>
              </a:rPr>
              <a:t>МП </a:t>
            </a:r>
            <a:r>
              <a:rPr lang="ru-RU" sz="2400" b="1" baseline="0" dirty="0" smtClean="0">
                <a:solidFill>
                  <a:schemeClr val="tx1"/>
                </a:solidFill>
              </a:rPr>
              <a:t>«ТТУ» </a:t>
            </a:r>
            <a:endParaRPr lang="ru-RU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 МП ТТУ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1127712557808575E-2"/>
                  <c:y val="-0.361325223164585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86979722518676"/>
                      <c:h val="6.565278311933371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3123443614372043E-2"/>
                  <c:y val="-0.24564410168523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59622909996443E-2"/>
                  <c:y val="-0.27420736932305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Лист2!$B$3:$D$3</c:f>
              <c:strCache>
                <c:ptCount val="3"/>
                <c:pt idx="0">
                  <c:v>Потребность при действующей маршрутной сети</c:v>
                </c:pt>
                <c:pt idx="1">
                  <c:v>Утверждено</c:v>
                </c:pt>
                <c:pt idx="2">
                  <c:v>Потребность с учетом новой маршрутной сети</c:v>
                </c:pt>
              </c:strCache>
            </c:strRef>
          </c:cat>
          <c:val>
            <c:numRef>
              <c:f>Лист2!$B$4:$D$4</c:f>
              <c:numCache>
                <c:formatCode>#,##0.0</c:formatCode>
                <c:ptCount val="3"/>
                <c:pt idx="0">
                  <c:v>183.1</c:v>
                </c:pt>
                <c:pt idx="1">
                  <c:v>95.7</c:v>
                </c:pt>
                <c:pt idx="2">
                  <c:v>117.3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835712"/>
        <c:axId val="308836104"/>
        <c:axId val="0"/>
      </c:bar3DChart>
      <c:catAx>
        <c:axId val="3088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8836104"/>
        <c:crosses val="autoZero"/>
        <c:auto val="1"/>
        <c:lblAlgn val="ctr"/>
        <c:lblOffset val="100"/>
        <c:noMultiLvlLbl val="0"/>
      </c:catAx>
      <c:valAx>
        <c:axId val="30883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83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u-RU" dirty="0"/>
              <a:t> МП </a:t>
            </a:r>
            <a:r>
              <a:rPr lang="ru-RU" dirty="0" smtClean="0"/>
              <a:t>«ТПАТП № 3»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Лист2!$A$7</c:f>
              <c:strCache>
                <c:ptCount val="1"/>
                <c:pt idx="0">
                  <c:v> МП ТПАТП-3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7168735154312516E-2"/>
                  <c:y val="-0.378675245234189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098352708284939E-2"/>
                      <c:h val="6.31817053007182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9880747869153196E-2"/>
                  <c:y val="-0.26559148656685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52767966093755E-2"/>
                      <c:h val="5.28070410477267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0812728796892281E-2"/>
                  <c:y val="-0.31227739401504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40755251253077E-2"/>
                      <c:h val="6.318170530071821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Лист2!$B$6:$D$6</c:f>
              <c:strCache>
                <c:ptCount val="3"/>
                <c:pt idx="0">
                  <c:v>Потребность при действующей маршрутной сети</c:v>
                </c:pt>
                <c:pt idx="1">
                  <c:v>Утверждено</c:v>
                </c:pt>
                <c:pt idx="2">
                  <c:v>Потребность с учетом новой маршрутной сети</c:v>
                </c:pt>
              </c:strCache>
            </c:strRef>
          </c:cat>
          <c:val>
            <c:numRef>
              <c:f>Лист2!$B$7:$D$7</c:f>
              <c:numCache>
                <c:formatCode>#,##0.0</c:formatCode>
                <c:ptCount val="3"/>
                <c:pt idx="0">
                  <c:v>270.2</c:v>
                </c:pt>
                <c:pt idx="1">
                  <c:v>163.30000000000001</c:v>
                </c:pt>
                <c:pt idx="2">
                  <c:v>211.9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836888"/>
        <c:axId val="308837280"/>
        <c:axId val="0"/>
      </c:bar3DChart>
      <c:catAx>
        <c:axId val="30883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8837280"/>
        <c:crosses val="autoZero"/>
        <c:auto val="1"/>
        <c:lblAlgn val="ctr"/>
        <c:lblOffset val="100"/>
        <c:noMultiLvlLbl val="0"/>
      </c:catAx>
      <c:valAx>
        <c:axId val="3088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83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88019863438855"/>
          <c:y val="9.1880341880341873E-2"/>
          <c:w val="0.47423960273122284"/>
          <c:h val="0.8162393162393162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66C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FF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4.3746059532763018E-2"/>
                  <c:y val="2.21699343475917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D180E2-400C-4C54-93D2-B23FFAEAC420}" type="CATEGORYNAME">
                      <a:rPr lang="ru-RU" sz="1200"/>
                      <a:pPr>
                        <a:defRPr sz="10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343C5E09-032E-46F0-AE8E-2F945290317D}" type="PERCENTAGE">
                      <a:rPr lang="ru-RU" sz="1200" baseline="0"/>
                      <a:pPr>
                        <a:defRPr sz="10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200" baseline="0" dirty="0"/>
                  </a:p>
                </c:rich>
              </c:tx>
              <c:spPr>
                <a:gradFill rotWithShape="1">
                  <a:gsLst>
                    <a:gs pos="28000">
                      <a:schemeClr val="accent3">
                        <a:tint val="18000"/>
                        <a:satMod val="120000"/>
                        <a:lumMod val="88000"/>
                      </a:schemeClr>
                    </a:gs>
                    <a:gs pos="100000">
                      <a:schemeClr val="accent3">
                        <a:tint val="40000"/>
                        <a:satMod val="100000"/>
                        <a:lumMod val="78000"/>
                      </a:schemeClr>
                    </a:gs>
                  </a:gsLst>
                  <a:lin ang="5400000" scaled="0"/>
                </a:gradFill>
                <a:ln w="9525" cap="flat" cmpd="sng" algn="ctr">
                  <a:solidFill>
                    <a:schemeClr val="accent3"/>
                  </a:solidFill>
                  <a:prstDash val="solid"/>
                </a:ln>
                <a:effectLst>
                  <a:outerShdw blurRad="63500" dist="50800" dir="5400000" sx="98000" sy="98000" rotWithShape="0">
                    <a:srgbClr val="000000">
                      <a:alpha val="20000"/>
                    </a:srgb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2812350351875"/>
                      <c:h val="0.1533941455644208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2019254601969904E-4"/>
                  <c:y val="1.52460514891795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EF2319-333C-4AE4-8A54-23457690EA5E}" type="CATEGORYNAME">
                      <a:rPr lang="ru-RU" sz="1200"/>
                      <a:pPr>
                        <a:defRPr sz="10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BE9F7315-B73D-43C7-8E7F-141EE7F18AE1}" type="PERCENTAGE">
                      <a:rPr lang="ru-RU" sz="1200" baseline="0"/>
                      <a:pPr>
                        <a:defRPr sz="10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200" baseline="0" dirty="0"/>
                  </a:p>
                </c:rich>
              </c:tx>
              <c:spPr>
                <a:solidFill>
                  <a:srgbClr val="0066FF"/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015596514123"/>
                      <c:h val="9.494077663369002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13537F-5801-4E39-B207-F2653DEA5561}" type="CATEGORYNAME">
                      <a:rPr lang="ru-RU" sz="1200"/>
                      <a:pPr>
                        <a:defRPr sz="12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74FABE9A-2538-46CC-843B-F1024898BF06}" type="PERCENTAGE">
                      <a:rPr lang="ru-RU" sz="1200" baseline="0"/>
                      <a:pPr>
                        <a:defRPr sz="12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200" baseline="0" dirty="0"/>
                  </a:p>
                </c:rich>
              </c:tx>
              <c:spPr>
                <a:solidFill>
                  <a:srgbClr val="66FFFF"/>
                </a:solidFill>
                <a:ln w="635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60513247570193"/>
                      <c:h val="7.433231205922347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2532583430650006E-2"/>
                  <c:y val="0.109244375140303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C37804-C257-45B4-9550-0CE76240E54C}" type="CATEGORYNAME">
                      <a:rPr lang="ru-RU" sz="1200"/>
                      <a:pPr>
                        <a:defRPr sz="10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DA1D238E-9E6C-4E3E-A266-204C8B354812}" type="PERCENTAGE">
                      <a:rPr lang="ru-RU" sz="1200" baseline="0"/>
                      <a:pPr>
                        <a:defRPr sz="10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200" baseline="0" dirty="0"/>
                  </a:p>
                </c:rich>
              </c:tx>
              <c:spPr>
                <a:solidFill>
                  <a:srgbClr val="FF66CC"/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6838454731084"/>
                      <c:h val="9.911261815979757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8.3900282720460198E-2"/>
                  <c:y val="9.5389572703882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02C726-54E3-4126-8682-3B9EBD1CE0FD}" type="CATEGORYNAME">
                      <a:rPr lang="ru-RU" sz="1200"/>
                      <a:pPr>
                        <a:defRPr sz="10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34F6B041-3466-4C92-B76D-33A77353F52F}" type="PERCENTAGE">
                      <a:rPr lang="ru-RU" sz="1200" baseline="0"/>
                      <a:pPr>
                        <a:defRPr sz="10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200" baseline="0" dirty="0"/>
                  </a:p>
                </c:rich>
              </c:tx>
              <c:spPr>
                <a:solidFill>
                  <a:srgbClr val="00FF99"/>
                </a:soli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04122626221609"/>
                      <c:h val="0.1002275177562430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3675756309795623"/>
                  <c:y val="3.726079209769590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1A18BA-34C0-42ED-BC90-AAEDEF9B6481}" type="CATEGORYNAME">
                      <a:rPr lang="ru-RU" sz="1200"/>
                      <a:pPr>
                        <a:defRPr sz="10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29650E4F-D2BD-4069-BF63-B816FDA22F01}" type="CELLREF">
                      <a:rPr lang="ru-RU" sz="1200" baseline="0"/>
                      <a:pPr>
                        <a:defRPr sz="10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[ССЫЛКА НА ЯЧЕЙКУ]</a:t>
                    </a:fld>
                    <a:r>
                      <a:rPr lang="ru-RU" sz="1200" baseline="0" dirty="0"/>
                      <a:t>%</a:t>
                    </a:r>
                  </a:p>
                </c:rich>
              </c:tx>
              <c:spPr>
                <a:solidFill>
                  <a:srgbClr val="FF0000"/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8001122480645"/>
                      <c:h val="8.3743238231745759E-2"/>
                    </c:manualLayout>
                  </c15:layout>
                  <c15:dlblFieldTable>
                    <c15:dlblFTEntry>
                      <c15:txfldGUID>{29650E4F-D2BD-4069-BF63-B816FDA22F01}</c15:txfldGUID>
                      <c15:f>СУДС!$D$9</c15:f>
                      <c15:dlblFieldTableCache>
                        <c:ptCount val="1"/>
                        <c:pt idx="0">
                          <c:v>0,1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0.22948313799487149"/>
                  <c:y val="8.89015422738984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DA7669-33EE-4FFD-A2F6-D0CFC44D180D}" type="CATEGORYNAME">
                      <a:rPr lang="ru-RU" sz="1200"/>
                      <a:pPr>
                        <a:defRPr sz="12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2F5F00E7-001E-40EA-8A8E-3D95F97E3A10}" type="CELLREF">
                      <a:rPr lang="ru-RU" sz="1200" baseline="0"/>
                      <a:pPr>
                        <a:defRPr sz="12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[ССЫЛКА НА ЯЧЕЙКУ]</a:t>
                    </a:fld>
                    <a:r>
                      <a:rPr lang="ru-RU" sz="1200" baseline="0" dirty="0"/>
                      <a:t>%</a:t>
                    </a:r>
                  </a:p>
                </c:rich>
              </c:tx>
              <c:spPr>
                <a:solidFill>
                  <a:srgbClr val="FFFF0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438518130751"/>
                      <c:h val="9.165554427886391E-2"/>
                    </c:manualLayout>
                  </c15:layout>
                  <c15:dlblFieldTable>
                    <c15:dlblFTEntry>
                      <c15:txfldGUID>{2F5F00E7-001E-40EA-8A8E-3D95F97E3A10}</c15:txfldGUID>
                      <c15:f>СУДС!$D$10</c15:f>
                      <c15:dlblFieldTableCache>
                        <c:ptCount val="1"/>
                        <c:pt idx="0">
                          <c:v>0,6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0.27091699086165566"/>
                  <c:y val="0.11766992105982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F3AEBD-FC9F-4BB6-92CD-523A037BA215}" type="CATEGORYNAME">
                      <a:rPr lang="ru-RU" sz="1200" smtClean="0"/>
                      <a:pPr>
                        <a:defRPr sz="12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dirty="0" smtClean="0"/>
                      <a:t> </a:t>
                    </a:r>
                    <a:fld id="{828E99A7-5286-4ECB-9D0A-12CB8597FF3C}" type="CELLREF">
                      <a:rPr lang="ru-RU" sz="1200" baseline="0" smtClean="0"/>
                      <a:pPr>
                        <a:defRPr sz="1200" b="1" i="0" u="none" strike="noStrike" kern="1200" spc="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[ССЫЛКА НА ЯЧЕЙКУ]</a:t>
                    </a:fld>
                    <a:r>
                      <a:rPr lang="ru-RU" sz="1200" baseline="0" dirty="0"/>
                      <a:t>%</a:t>
                    </a:r>
                  </a:p>
                </c:rich>
              </c:tx>
              <c:spPr>
                <a:solidFill>
                  <a:srgbClr val="7030A0"/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907569121321733"/>
                      <c:h val="0.10355681200587322"/>
                    </c:manualLayout>
                  </c15:layout>
                  <c15:dlblFieldTable>
                    <c15:dlblFTEntry>
                      <c15:txfldGUID>{828E99A7-5286-4ECB-9D0A-12CB8597FF3C}</c15:txfldGUID>
                      <c15:f>СУДС!$D$11</c15:f>
                      <c15:dlblFieldTableCache>
                        <c:ptCount val="1"/>
                        <c:pt idx="0">
                          <c:v>0,2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СУДС!$B$4:$B$11</c:f>
              <c:strCache>
                <c:ptCount val="8"/>
                <c:pt idx="0">
                  <c:v>Проезжая часть и обочина </c:v>
                </c:pt>
                <c:pt idx="1">
                  <c:v>Посадочные площадки и ООТ </c:v>
                </c:pt>
                <c:pt idx="2">
                  <c:v>Тротуары, подходы к ООТ</c:v>
                </c:pt>
                <c:pt idx="3">
                  <c:v>Разделительные полосы</c:v>
                </c:pt>
                <c:pt idx="4">
                  <c:v>Элементы системы водоотвода</c:v>
                </c:pt>
                <c:pt idx="5">
                  <c:v>Путепроводы</c:v>
                </c:pt>
                <c:pt idx="6">
                  <c:v>Удерживающие барьерные ограждения </c:v>
                </c:pt>
                <c:pt idx="7">
                  <c:v>Подходы к пешеходному мосту и подземным переходам</c:v>
                </c:pt>
              </c:strCache>
            </c:strRef>
          </c:cat>
          <c:val>
            <c:numRef>
              <c:f>СУДС!$C$4:$C$11</c:f>
              <c:numCache>
                <c:formatCode>#,##0.00</c:formatCode>
                <c:ptCount val="8"/>
                <c:pt idx="0">
                  <c:v>201532.41</c:v>
                </c:pt>
                <c:pt idx="1">
                  <c:v>17079</c:v>
                </c:pt>
                <c:pt idx="2">
                  <c:v>7225.9</c:v>
                </c:pt>
                <c:pt idx="3">
                  <c:v>45021.1</c:v>
                </c:pt>
                <c:pt idx="4">
                  <c:v>12056.2</c:v>
                </c:pt>
                <c:pt idx="5" formatCode="General">
                  <c:v>376.4</c:v>
                </c:pt>
                <c:pt idx="6">
                  <c:v>1696.9</c:v>
                </c:pt>
                <c:pt idx="7" formatCode="General">
                  <c:v>490.76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32919025617668"/>
          <c:y val="0.11479418136799753"/>
          <c:w val="0.54175211569628179"/>
          <c:h val="0.782843126503337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СУДС!$C$29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490028490028491E-2"/>
                  <c:y val="-3.770028275212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1001221001221E-2"/>
                  <c:y val="-3.770028275212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455859252277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350020350020349E-2"/>
                  <c:y val="-4.084197298146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350020350021094E-3"/>
                  <c:y val="-4.084197298146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1400081400081394E-3"/>
                  <c:y val="-4.084197298146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400081400081394E-3"/>
                  <c:y val="-3.770028275212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0700040700039205E-3"/>
                  <c:y val="-4.398366321080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СУДС!$B$30:$B$37</c:f>
              <c:strCache>
                <c:ptCount val="8"/>
                <c:pt idx="0">
                  <c:v>Проезжая часть и обочина </c:v>
                </c:pt>
                <c:pt idx="1">
                  <c:v>Посадочные площадки и ООТ </c:v>
                </c:pt>
                <c:pt idx="2">
                  <c:v>Тротуары, подходы к ООТ</c:v>
                </c:pt>
                <c:pt idx="3">
                  <c:v>Разделительные полосы</c:v>
                </c:pt>
                <c:pt idx="4">
                  <c:v>Элементы системы водоотвода</c:v>
                </c:pt>
                <c:pt idx="5">
                  <c:v>Путепроводы</c:v>
                </c:pt>
                <c:pt idx="6">
                  <c:v>Удерж. барьерные ограждения </c:v>
                </c:pt>
                <c:pt idx="7">
                  <c:v>Подходы к мосту и подзем. переходам</c:v>
                </c:pt>
              </c:strCache>
            </c:strRef>
          </c:cat>
          <c:val>
            <c:numRef>
              <c:f>СУДС!$C$30:$C$37</c:f>
              <c:numCache>
                <c:formatCode>#,##0.0</c:formatCode>
                <c:ptCount val="8"/>
                <c:pt idx="0">
                  <c:v>201532.41</c:v>
                </c:pt>
                <c:pt idx="1">
                  <c:v>17079</c:v>
                </c:pt>
                <c:pt idx="2">
                  <c:v>7225.9</c:v>
                </c:pt>
                <c:pt idx="3">
                  <c:v>45021.1</c:v>
                </c:pt>
                <c:pt idx="4">
                  <c:v>12056.2</c:v>
                </c:pt>
                <c:pt idx="5">
                  <c:v>376.4</c:v>
                </c:pt>
                <c:pt idx="6">
                  <c:v>1696.9</c:v>
                </c:pt>
                <c:pt idx="7">
                  <c:v>490.76</c:v>
                </c:pt>
              </c:numCache>
            </c:numRef>
          </c:val>
        </c:ser>
        <c:ser>
          <c:idx val="1"/>
          <c:order val="1"/>
          <c:tx>
            <c:strRef>
              <c:f>СУДС!$D$29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f>СУДС!$B$30:$B$37</c:f>
              <c:strCache>
                <c:ptCount val="8"/>
                <c:pt idx="0">
                  <c:v>Проезжая часть и обочина </c:v>
                </c:pt>
                <c:pt idx="1">
                  <c:v>Посадочные площадки и ООТ </c:v>
                </c:pt>
                <c:pt idx="2">
                  <c:v>Тротуары, подходы к ООТ</c:v>
                </c:pt>
                <c:pt idx="3">
                  <c:v>Разделительные полосы</c:v>
                </c:pt>
                <c:pt idx="4">
                  <c:v>Элементы системы водоотвода</c:v>
                </c:pt>
                <c:pt idx="5">
                  <c:v>Путепроводы</c:v>
                </c:pt>
                <c:pt idx="6">
                  <c:v>Удерж. барьерные ограждения </c:v>
                </c:pt>
                <c:pt idx="7">
                  <c:v>Подходы к мосту и подзем. переходам</c:v>
                </c:pt>
              </c:strCache>
            </c:strRef>
          </c:cat>
          <c:val>
            <c:numRef>
              <c:f>СУДС!$D$30:$D$37</c:f>
              <c:numCache>
                <c:formatCode>#,##0.00</c:formatCode>
                <c:ptCount val="8"/>
                <c:pt idx="0">
                  <c:v>132542.82999999999</c:v>
                </c:pt>
                <c:pt idx="1">
                  <c:v>9546.2099999999991</c:v>
                </c:pt>
                <c:pt idx="2">
                  <c:v>3365.1000000000004</c:v>
                </c:pt>
                <c:pt idx="3">
                  <c:v>59104.810000000005</c:v>
                </c:pt>
                <c:pt idx="4">
                  <c:v>4956.09</c:v>
                </c:pt>
                <c:pt idx="5" formatCode="General">
                  <c:v>348.94000000000005</c:v>
                </c:pt>
                <c:pt idx="6">
                  <c:v>1355.67</c:v>
                </c:pt>
                <c:pt idx="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918312"/>
        <c:axId val="307918704"/>
      </c:barChart>
      <c:catAx>
        <c:axId val="307918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7918704"/>
        <c:crosses val="autoZero"/>
        <c:auto val="1"/>
        <c:lblAlgn val="ctr"/>
        <c:lblOffset val="100"/>
        <c:noMultiLvlLbl val="0"/>
      </c:catAx>
      <c:valAx>
        <c:axId val="30791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791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64101801324424"/>
          <c:y val="3.1646183502828162E-2"/>
          <c:w val="0.53094385929031607"/>
          <c:h val="4.9133760786865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2064893306081377E-2"/>
                  <c:y val="5.8140319086907866E-9"/>
                </c:manualLayout>
              </c:layout>
              <c:spPr>
                <a:noFill/>
                <a:ln>
                  <a:noFill/>
                </a:ln>
                <a:effectLst>
                  <a:softEdge rad="1270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81745680678339"/>
                      <c:h val="0.107246388439658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16720334723787"/>
                  <c:y val="3.8765057761244219E-2"/>
                </c:manualLayout>
              </c:layout>
              <c:spPr>
                <a:solidFill>
                  <a:srgbClr val="00FFFF"/>
                </a:solidFill>
                <a:ln>
                  <a:noFill/>
                </a:ln>
                <a:effectLst>
                  <a:softEdge rad="1270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76250338893569"/>
                      <c:h val="0.126536648633865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0556111601473293E-2"/>
                  <c:y val="0.14907706894651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5DE2FCD-09F5-452C-BAAC-5813F3355A97}" type="CATEGORYNAME">
                      <a:rPr lang="ru-RU" sz="1400" baseline="0">
                        <a:solidFill>
                          <a:srgbClr val="7030A0"/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softEdge rad="127000"/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3861234947406"/>
                      <c:h val="0.160373965509302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C80BC9-B773-43AB-B612-983E574BDDDE}" type="CATEGORYNAME">
                      <a: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spc="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solidFill>
                  <a:srgbClr val="FFFF00"/>
                </a:soli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>
                  <a:softEdge rad="127000"/>
                </a:effectLst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808485007634596"/>
                      <c:h val="0.216597826849648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9025399996907253E-2"/>
                  <c:y val="2.994879595601494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096AD1B-B46C-466E-83F7-3DAA8E1EA2D8}" type="CATEGORYNAME">
                      <a:rPr lang="ru-RU" sz="1400"/>
                      <a:pPr>
                        <a:defRPr sz="1400" b="1" i="0" u="none" strike="noStrike" kern="1200" spc="0" baseline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softEdge rad="127000"/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88651884225579"/>
                      <c:h val="0.117011868997302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3.7394371093947297E-2"/>
                  <c:y val="8.5850605659332155E-2"/>
                </c:manualLayout>
              </c:layout>
              <c:spPr>
                <a:noFill/>
                <a:ln>
                  <a:noFill/>
                </a:ln>
                <a:effectLst>
                  <a:softEdge rad="1270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6666666666664"/>
                      <c:h val="0.1130785958372165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7491169484382361E-2"/>
                  <c:y val="5.9207602664031606E-3"/>
                </c:manualLayout>
              </c:layout>
              <c:spPr>
                <a:noFill/>
                <a:ln>
                  <a:noFill/>
                </a:ln>
                <a:effectLst>
                  <a:softEdge rad="1270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76856198714374"/>
                      <c:h val="0.27727986364088203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4.170910622017196E-2"/>
                  <c:y val="1.4398450025604975E-2"/>
                </c:manualLayout>
              </c:layout>
              <c:spPr>
                <a:noFill/>
                <a:ln>
                  <a:noFill/>
                </a:ln>
                <a:effectLst>
                  <a:softEdge rad="12700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1190989202289"/>
                      <c:h val="0.1227190971413102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>
                <a:softEdge rad="1270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ПБДД!$B$4:$B$11</c:f>
              <c:strCache>
                <c:ptCount val="8"/>
                <c:pt idx="0">
                  <c:v>Приобретение ограничивающих пешеходных  ограждений </c:v>
                </c:pt>
                <c:pt idx="1">
                  <c:v>Закупка заготовок дорожных знаков </c:v>
                </c:pt>
                <c:pt idx="2">
                  <c:v>Проектирование устройства ООТ</c:v>
                </c:pt>
                <c:pt idx="3">
                  <c:v>Устройство и перенос остановок общественного транспорта</c:v>
                </c:pt>
                <c:pt idx="4">
                  <c:v>Устройство пешеходных дорожек</c:v>
                </c:pt>
                <c:pt idx="5">
                  <c:v>Модернизация светофорных объектов</c:v>
                </c:pt>
                <c:pt idx="6">
                  <c:v>Проектирование строительства линий наружного электроосвещения </c:v>
                </c:pt>
                <c:pt idx="7">
                  <c:v>нанесение горизонтальной разметки</c:v>
                </c:pt>
              </c:strCache>
            </c:strRef>
          </c:cat>
          <c:val>
            <c:numRef>
              <c:f>ПБДД!$C$4:$C$11</c:f>
              <c:numCache>
                <c:formatCode>#,##0</c:formatCode>
                <c:ptCount val="8"/>
                <c:pt idx="0">
                  <c:v>2000</c:v>
                </c:pt>
                <c:pt idx="1">
                  <c:v>1500</c:v>
                </c:pt>
                <c:pt idx="2">
                  <c:v>2300</c:v>
                </c:pt>
                <c:pt idx="3">
                  <c:v>18272</c:v>
                </c:pt>
                <c:pt idx="4">
                  <c:v>4757</c:v>
                </c:pt>
                <c:pt idx="5">
                  <c:v>5000</c:v>
                </c:pt>
                <c:pt idx="6">
                  <c:v>2361</c:v>
                </c:pt>
                <c:pt idx="7">
                  <c:v>10264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rgbClr val="0066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2364584819003774E-2"/>
                  <c:y val="3.91207979141139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066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6D4E8C-AF3F-4EB1-A199-EAE5B0951CE0}" type="CATEGORYNAME">
                      <a:rPr lang="ru-RU" sz="1600"/>
                      <a:pPr>
                        <a:defRPr>
                          <a:solidFill>
                            <a:srgbClr val="0066FF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75253B95-34B9-4D39-91A7-522C16F6FC30}" type="PERCENTAGE">
                      <a:rPr lang="ru-RU" sz="1600" baseline="0"/>
                      <a:pPr>
                        <a:defRPr>
                          <a:solidFill>
                            <a:srgbClr val="0066FF"/>
                          </a:solidFill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54330840634559"/>
                      <c:h val="0.162423537907552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ПБДД!$B$38:$B$39</c:f>
              <c:strCache>
                <c:ptCount val="2"/>
                <c:pt idx="0">
                  <c:v>Утверждено</c:v>
                </c:pt>
                <c:pt idx="1">
                  <c:v>Потребность</c:v>
                </c:pt>
              </c:strCache>
            </c:strRef>
          </c:cat>
          <c:val>
            <c:numRef>
              <c:f>ПБДД!$C$38:$C$39</c:f>
              <c:numCache>
                <c:formatCode>General</c:formatCode>
                <c:ptCount val="2"/>
                <c:pt idx="0">
                  <c:v>46.5</c:v>
                </c:pt>
                <c:pt idx="1">
                  <c:v>200.4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5E6F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635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ЦОДД!$A$4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ЦОДД!$B$3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ЦОДД!$B$4</c:f>
              <c:numCache>
                <c:formatCode>General</c:formatCode>
                <c:ptCount val="1"/>
                <c:pt idx="0">
                  <c:v>25.7</c:v>
                </c:pt>
              </c:numCache>
            </c:numRef>
          </c:val>
        </c:ser>
        <c:ser>
          <c:idx val="1"/>
          <c:order val="1"/>
          <c:tx>
            <c:strRef>
              <c:f>ЦОДД!$A$5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ЦОДД!$B$3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ЦОДД!$B$5</c:f>
              <c:numCache>
                <c:formatCode>General</c:formatCode>
                <c:ptCount val="1"/>
                <c:pt idx="0">
                  <c:v>40.119999999999997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07920272"/>
        <c:axId val="307920664"/>
      </c:barChart>
      <c:catAx>
        <c:axId val="30792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20664"/>
        <c:crosses val="autoZero"/>
        <c:auto val="1"/>
        <c:lblAlgn val="ctr"/>
        <c:lblOffset val="100"/>
        <c:noMultiLvlLbl val="0"/>
      </c:catAx>
      <c:valAx>
        <c:axId val="30792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92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МАД!$A$4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МАД!$B$3:$C$3</c:f>
              <c:strCache>
                <c:ptCount val="2"/>
                <c:pt idx="0">
                  <c:v>Предусмотрено</c:v>
                </c:pt>
                <c:pt idx="1">
                  <c:v>Потребность</c:v>
                </c:pt>
              </c:strCache>
            </c:strRef>
          </c:cat>
          <c:val>
            <c:numRef>
              <c:f>МАД!$B$4:$C$4</c:f>
              <c:numCache>
                <c:formatCode>#,##0.0</c:formatCode>
                <c:ptCount val="2"/>
                <c:pt idx="0">
                  <c:v>278.5</c:v>
                </c:pt>
                <c:pt idx="1">
                  <c:v>1326.9</c:v>
                </c:pt>
              </c:numCache>
            </c:numRef>
          </c:val>
        </c:ser>
        <c:ser>
          <c:idx val="1"/>
          <c:order val="1"/>
          <c:tx>
            <c:strRef>
              <c:f>МАД!$A$5</c:f>
              <c:strCache>
                <c:ptCount val="1"/>
                <c:pt idx="0">
                  <c:v>городской бюджет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МАД!$B$3:$C$3</c:f>
              <c:strCache>
                <c:ptCount val="2"/>
                <c:pt idx="0">
                  <c:v>Предусмотрено</c:v>
                </c:pt>
                <c:pt idx="1">
                  <c:v>Потребность</c:v>
                </c:pt>
              </c:strCache>
            </c:strRef>
          </c:cat>
          <c:val>
            <c:numRef>
              <c:f>МАД!$B$5:$C$5</c:f>
              <c:numCache>
                <c:formatCode>#,##0.0</c:formatCode>
                <c:ptCount val="2"/>
                <c:pt idx="0">
                  <c:v>71.2</c:v>
                </c:pt>
                <c:pt idx="1">
                  <c:v>116.4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559720"/>
        <c:axId val="307560112"/>
      </c:barChart>
      <c:catAx>
        <c:axId val="30755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7560112"/>
        <c:crosses val="autoZero"/>
        <c:auto val="1"/>
        <c:lblAlgn val="ctr"/>
        <c:lblOffset val="100"/>
        <c:noMultiLvlLbl val="0"/>
      </c:catAx>
      <c:valAx>
        <c:axId val="30756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55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Lbls>
            <c:dLbl>
              <c:idx val="0"/>
              <c:layout>
                <c:manualLayout>
                  <c:x val="-2.334267040149393E-3"/>
                  <c:y val="-7.88939104505427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9D6DD6-778B-46F2-B1C9-612D18DB40C2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2151275208246"/>
                      <c:h val="5.516780816599107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0028011204481795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253BAC-53B9-4793-9E02-54E057A34E8D}" type="VALUE">
                      <a:rPr lang="ru-RU"/>
                      <a:pPr>
                        <a:defRPr/>
                      </a:pPr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24500613893851"/>
                      <c:h val="0.1025050862724999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'Частн сектор'!$A$5:$A$6</c:f>
              <c:strCache>
                <c:ptCount val="2"/>
                <c:pt idx="0">
                  <c:v>Потребность</c:v>
                </c:pt>
                <c:pt idx="1">
                  <c:v>Утверждено</c:v>
                </c:pt>
              </c:strCache>
            </c:strRef>
          </c:cat>
          <c:val>
            <c:numRef>
              <c:f>'Частн сектор'!$B$5:$B$6</c:f>
              <c:numCache>
                <c:formatCode>General</c:formatCode>
                <c:ptCount val="2"/>
                <c:pt idx="0">
                  <c:v>12.5</c:v>
                </c:pt>
                <c:pt idx="1">
                  <c:v>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7560896"/>
        <c:axId val="307561288"/>
      </c:barChart>
      <c:catAx>
        <c:axId val="3075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561288"/>
        <c:crosses val="autoZero"/>
        <c:auto val="1"/>
        <c:lblAlgn val="ctr"/>
        <c:lblOffset val="100"/>
        <c:noMultiLvlLbl val="0"/>
      </c:catAx>
      <c:valAx>
        <c:axId val="307561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56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Лист2!$A$10</c:f>
              <c:strCache>
                <c:ptCount val="1"/>
                <c:pt idx="0">
                  <c:v> МП ТПАТП-3 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p3d/>
          </c:spPr>
          <c:invertIfNegative val="0"/>
          <c:cat>
            <c:strRef>
              <c:f>Лист2!$B$9:$D$9</c:f>
              <c:strCache>
                <c:ptCount val="3"/>
                <c:pt idx="0">
                  <c:v>Потребность при действующей маршрутной сети</c:v>
                </c:pt>
                <c:pt idx="1">
                  <c:v>Утверждено</c:v>
                </c:pt>
                <c:pt idx="2">
                  <c:v>Потребность с учетом новой маршрутной сети</c:v>
                </c:pt>
              </c:strCache>
            </c:strRef>
          </c:cat>
          <c:val>
            <c:numRef>
              <c:f>Лист2!$B$10:$D$10</c:f>
              <c:numCache>
                <c:formatCode>#,##0</c:formatCode>
                <c:ptCount val="3"/>
                <c:pt idx="0">
                  <c:v>286413</c:v>
                </c:pt>
                <c:pt idx="1">
                  <c:v>179526</c:v>
                </c:pt>
                <c:pt idx="2">
                  <c:v>228147</c:v>
                </c:pt>
              </c:numCache>
            </c:numRef>
          </c:val>
        </c:ser>
        <c:ser>
          <c:idx val="1"/>
          <c:order val="1"/>
          <c:tx>
            <c:strRef>
              <c:f>Лист2!$A$11</c:f>
              <c:strCache>
                <c:ptCount val="1"/>
                <c:pt idx="0">
                  <c:v> МП ТТУ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Лист2!$B$9:$D$9</c:f>
              <c:strCache>
                <c:ptCount val="3"/>
                <c:pt idx="0">
                  <c:v>Потребность при действующей маршрутной сети</c:v>
                </c:pt>
                <c:pt idx="1">
                  <c:v>Утверждено</c:v>
                </c:pt>
                <c:pt idx="2">
                  <c:v>Потребность с учетом новой маршрутной сети</c:v>
                </c:pt>
              </c:strCache>
            </c:strRef>
          </c:cat>
          <c:val>
            <c:numRef>
              <c:f>Лист2!$B$11:$D$11</c:f>
              <c:numCache>
                <c:formatCode>#,##0</c:formatCode>
                <c:ptCount val="3"/>
                <c:pt idx="0">
                  <c:v>183094</c:v>
                </c:pt>
                <c:pt idx="1">
                  <c:v>95683</c:v>
                </c:pt>
                <c:pt idx="2">
                  <c:v>117348</c:v>
                </c:pt>
              </c:numCache>
            </c:numRef>
          </c:val>
        </c:ser>
        <c:ser>
          <c:idx val="2"/>
          <c:order val="2"/>
          <c:tx>
            <c:strRef>
              <c:f>Лист2!$A$12</c:f>
              <c:strCache>
                <c:ptCount val="1"/>
                <c:pt idx="0">
                  <c:v> ООО "АвтоФарт" 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cat>
            <c:strRef>
              <c:f>Лист2!$B$9:$D$9</c:f>
              <c:strCache>
                <c:ptCount val="3"/>
                <c:pt idx="0">
                  <c:v>Потребность при действующей маршрутной сети</c:v>
                </c:pt>
                <c:pt idx="1">
                  <c:v>Утверждено</c:v>
                </c:pt>
                <c:pt idx="2">
                  <c:v>Потребность с учетом новой маршрутной сети</c:v>
                </c:pt>
              </c:strCache>
            </c:strRef>
          </c:cat>
          <c:val>
            <c:numRef>
              <c:f>Лист2!$B$12:$D$12</c:f>
              <c:numCache>
                <c:formatCode>#,##0</c:formatCode>
                <c:ptCount val="3"/>
                <c:pt idx="0">
                  <c:v>7510</c:v>
                </c:pt>
                <c:pt idx="1">
                  <c:v>4443</c:v>
                </c:pt>
                <c:pt idx="2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Лист2!$A$13</c:f>
              <c:strCache>
                <c:ptCount val="1"/>
                <c:pt idx="0">
                  <c:v> Порт Тольятти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Лист2!$B$9:$D$9</c:f>
              <c:strCache>
                <c:ptCount val="3"/>
                <c:pt idx="0">
                  <c:v>Потребность при действующей маршрутной сети</c:v>
                </c:pt>
                <c:pt idx="1">
                  <c:v>Утверждено</c:v>
                </c:pt>
                <c:pt idx="2">
                  <c:v>Потребность с учетом новой маршрутной сети</c:v>
                </c:pt>
              </c:strCache>
            </c:strRef>
          </c:cat>
          <c:val>
            <c:numRef>
              <c:f>Лист2!$B$13:$D$13</c:f>
              <c:numCache>
                <c:formatCode>#,##0</c:formatCode>
                <c:ptCount val="3"/>
                <c:pt idx="0">
                  <c:v>2836</c:v>
                </c:pt>
                <c:pt idx="1">
                  <c:v>2820</c:v>
                </c:pt>
                <c:pt idx="2">
                  <c:v>2836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7562072"/>
        <c:axId val="307562464"/>
        <c:axId val="0"/>
      </c:bar3DChart>
      <c:catAx>
        <c:axId val="30756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7562464"/>
        <c:crosses val="autoZero"/>
        <c:auto val="1"/>
        <c:lblAlgn val="ctr"/>
        <c:lblOffset val="100"/>
        <c:noMultiLvlLbl val="0"/>
      </c:catAx>
      <c:valAx>
        <c:axId val="307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56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0.26143</cdr:x>
      <cdr:y>0.57563</cdr:y>
    </cdr:from>
    <cdr:to>
      <cdr:x>0.34235</cdr:x>
      <cdr:y>0.66231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2321210"/>
          <a:ext cx="557203" cy="349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46%</a:t>
          </a:r>
        </a:p>
      </cdr:txBody>
    </cdr:sp>
  </cdr:relSizeAnchor>
  <cdr:relSizeAnchor xmlns:cdr="http://schemas.openxmlformats.org/drawingml/2006/chartDrawing">
    <cdr:from>
      <cdr:x>0.54378</cdr:x>
      <cdr:y>0.66492</cdr:y>
    </cdr:from>
    <cdr:to>
      <cdr:x>0.62693</cdr:x>
      <cdr:y>0.7516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44416" y="2681250"/>
          <a:ext cx="572558" cy="349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41%</a:t>
          </a:r>
        </a:p>
      </cdr:txBody>
    </cdr:sp>
  </cdr:relSizeAnchor>
  <cdr:relSizeAnchor xmlns:cdr="http://schemas.openxmlformats.org/drawingml/2006/chartDrawing">
    <cdr:from>
      <cdr:x>0.83659</cdr:x>
      <cdr:y>0.68278</cdr:y>
    </cdr:from>
    <cdr:to>
      <cdr:x>0.92584</cdr:x>
      <cdr:y>0.76945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60640" y="2753258"/>
          <a:ext cx="614562" cy="349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54%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0.88784</cdr:x>
      <cdr:y>0.13835</cdr:y>
    </cdr:from>
    <cdr:to>
      <cdr:x>0.98111</cdr:x>
      <cdr:y>0.84587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30240" y="567690"/>
          <a:ext cx="601980" cy="29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0.8843</cdr:x>
      <cdr:y>0.13463</cdr:y>
    </cdr:from>
    <cdr:to>
      <cdr:x>0.98347</cdr:x>
      <cdr:y>0.83658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07380" y="552450"/>
          <a:ext cx="640080" cy="288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0.8629</cdr:x>
      <cdr:y>0.01563</cdr:y>
    </cdr:from>
    <cdr:to>
      <cdr:x>0.98387</cdr:x>
      <cdr:y>0.89063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04856" y="72009"/>
          <a:ext cx="1080120" cy="4032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тыс. руб</a:t>
          </a:r>
          <a:r>
            <a:rPr lang="ru-RU" sz="1050" dirty="0" smtClean="0">
              <a:latin typeface="Trebuchet MS" panose="020B0603020202020204" pitchFamily="34" charset="0"/>
            </a:rPr>
            <a:t>.</a:t>
          </a: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 smtClean="0">
              <a:latin typeface="Trebuchet MS" panose="020B0603020202020204" pitchFamily="34" charset="0"/>
            </a:rPr>
            <a:t>490,8</a:t>
          </a: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3 052,6</a:t>
          </a: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725,3</a:t>
          </a: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17 012,3</a:t>
          </a: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104 125,9</a:t>
          </a: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10 591,0</a:t>
          </a: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26 625,2</a:t>
          </a:r>
        </a:p>
        <a:p xmlns:a="http://schemas.openxmlformats.org/drawingml/2006/main">
          <a:pPr>
            <a:lnSpc>
              <a:spcPts val="1750"/>
            </a:lnSpc>
          </a:pPr>
          <a:endParaRPr lang="ru-RU" sz="1050" dirty="0">
            <a:latin typeface="Trebuchet MS" panose="020B0603020202020204" pitchFamily="34" charset="0"/>
          </a:endParaRPr>
        </a:p>
        <a:p xmlns:a="http://schemas.openxmlformats.org/drawingml/2006/main">
          <a:pPr>
            <a:lnSpc>
              <a:spcPts val="1750"/>
            </a:lnSpc>
          </a:pPr>
          <a:r>
            <a:rPr lang="ru-RU" sz="1050" dirty="0">
              <a:latin typeface="Trebuchet MS" panose="020B0603020202020204" pitchFamily="34" charset="0"/>
            </a:rPr>
            <a:t>334 075,2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0.29054</cdr:x>
      <cdr:y>0.5477</cdr:y>
    </cdr:from>
    <cdr:to>
      <cdr:x>0.33947</cdr:x>
      <cdr:y>0.71317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65510" y="3140103"/>
          <a:ext cx="432048" cy="948659"/>
        </a:xfrm>
        <a:prstGeom xmlns:a="http://schemas.openxmlformats.org/drawingml/2006/main" prst="roundRect">
          <a:avLst>
            <a:gd name="adj" fmla="val 4167"/>
          </a:avLst>
        </a:prstGeom>
        <a:solidFill xmlns:a="http://schemas.openxmlformats.org/drawingml/2006/main">
          <a:srgbClr val="FFFFFF"/>
        </a:solidFill>
        <a:ln xmlns:a="http://schemas.openxmlformats.org/drawingml/2006/main" w="76200" cap="sq">
          <a:solidFill>
            <a:srgbClr val="292929"/>
          </a:solidFill>
          <a:miter lim="800000"/>
        </a:ln>
        <a:effectLst xmlns:a="http://schemas.openxmlformats.org/drawingml/2006/main">
          <a:reflection blurRad="12700" stA="28000" endPos="28000" dist="5000" dir="5400000" sy="-100000" algn="bl" rotWithShape="0"/>
        </a:effectLst>
        <a:scene3d xmlns:a="http://schemas.openxmlformats.org/drawingml/2006/main">
          <a:camera prst="orthographicFront"/>
          <a:lightRig rig="threePt" dir="t">
            <a:rot lat="0" lon="0" rev="2700000"/>
          </a:lightRig>
        </a:scene3d>
        <a:sp3d xmlns:a="http://schemas.openxmlformats.org/drawingml/2006/main">
          <a:bevelT h="38100"/>
          <a:contourClr>
            <a:srgbClr val="C0C0C0"/>
          </a:contourClr>
        </a:sp3d>
      </cdr:spPr>
    </cdr:pic>
  </cdr:relSizeAnchor>
  <cdr:relSizeAnchor xmlns:cdr="http://schemas.openxmlformats.org/drawingml/2006/chartDrawing">
    <cdr:from>
      <cdr:x>0.55964</cdr:x>
      <cdr:y>0.50239</cdr:y>
    </cdr:from>
    <cdr:to>
      <cdr:x>0.71458</cdr:x>
      <cdr:y>0.67113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941774" y="2880320"/>
          <a:ext cx="1368152" cy="967421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76200" dist="38100" dir="78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contrasting" dir="t">
            <a:rot lat="0" lon="0" rev="4200000"/>
          </a:lightRig>
        </a:scene3d>
        <a:sp3d xmlns:a="http://schemas.openxmlformats.org/drawingml/2006/main" prstMaterial="plastic">
          <a:bevelT w="381000" h="114300" prst="relaxedInset"/>
          <a:contourClr>
            <a:srgbClr val="969696"/>
          </a:contourClr>
        </a:sp3d>
      </cdr:spPr>
    </cdr:pic>
  </cdr:relSizeAnchor>
  <cdr:relSizeAnchor xmlns:cdr="http://schemas.openxmlformats.org/drawingml/2006/chartDrawing">
    <cdr:from>
      <cdr:x>0.31511</cdr:x>
      <cdr:y>0.21351</cdr:y>
    </cdr:from>
    <cdr:to>
      <cdr:x>0.48625</cdr:x>
      <cdr:y>0.37641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782476" y="1224136"/>
          <a:ext cx="1511226" cy="9338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1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городском округе Тольятти перевозки пассажиров осуществляются по 123 маршрутам городским 24 организациями различных форм собственности: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- 24 троллейбусных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 автобусных.</a:t>
            </a:r>
          </a:p>
          <a:p>
            <a:pPr marL="0" indent="0"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Перевозки пассажиров по всем маршрутам осуществляются в соответствии с договорами,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заключенными организациями с мэрией городского округа Тольятти;  срок их действия до – 31.12.2014г.</a:t>
            </a:r>
          </a:p>
          <a:p>
            <a:pPr mar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 третьем квартале 2014г.,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Тольятти будет проведен конкурс на право заключения договоров об осуществлении регулярных перевозок пассажиров по внутримуниципальным маршрутам.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Мэрией городского округа Тольятти, на основе рекомендаций специалистов научно-исследовательского института территориального развития и транспортной инфраструктуры г. Санкт-Петербург, разработавших «Концепции развития улично-дорожной сети с учетом развития городского пассажирского транспорта» разработан проект новой маршрутной сеть, включающая 78 маршрутов: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- 14 троллейбусных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- 64 автобусных.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Новая маршрутная сеть предполагает сокращение количества транспортных средств, осуществляющих пассажирские перевозки по городским маршрутам, на порядка 200 единиц – с 1581 единицы, работающих в настоящее, до 1406единиц.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формировании маршрутной сети рассматриваются вопросы обеспечения необходимых поездок жителей с трудовыми целями, а также обеспечения учебных и культурно-бытовых передвижений. При этом оптимизированная маршрутная сеть не ухудшит качества пассажирских перевозок, а также доступность транспортных услуг населению городского округа Тольятти.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решением Думы городского округа Тольятти от 18.12.2013 года  №  140  « О бюджете городского округа Тольятти на 2014 год и на плановый период 2015 и 2016 годов»  расходы бюджета по отрасли «Транспорт» на 2015 год составили 317472 тыс.руб., в том числе субсидии на перевозку пассажиров – 282472 тыс.руб.  (при потребности субсидий на перевозку пассажиров 479853 тыс.руб.). Сумма необходимого финансирования с учетом предлагаемого объема перевозок и индексов-дефляторов составляет 523004 тыс.руб., в том числе  субсидии на перевозку пассажиров 348331 тыс.руб. При этом снижение сумм субсидий при новой маршрутной сети составляет 131522 тыс.руб.(снижение на 27%).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Расчеты выполнены в рамках утвержденного тарифа (18 рублей за наличную оплату и 15 руб. при безналичной оплате) за проезд пассажиров и провоза багажа в транспорте общего пользования при осуществлении  муниципальными предприятиями регулярных перевозок по внутримуниципальным маршрутам в городском округе Тольятти.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9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выполняет регулярные пассажирские перевозки по 24 внутримуниципальным маршрутам. Выпуск троллейбусов на линию – 105 единиц.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перевозки пассажиров выполняет троллейбусами большой и особо большой вместимости марок ЗиУ-682, ЗиУ-683,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Тролза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"ТТУ" по состоянию на 01.01.2014 г. – 140 троллейбусов, износ подвижного состава составляет 95% (полную амортизацию имеет 131 троллейбус). Средний срок эксплуатации троллейбусов - 19,9 лет при нормативном сроке 10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затрат  по организации перевозок на 2015 год составляет 95683 тыс. руб. ( при потребности 183094 тыс. руб.). Сумма необходимого  финансирования с учетом предполагаемого объема перевозок и индексов-дефляторов составляет 117348 тыс. руб.. Снижение сумм субсидий при предполагаемой маршрутной сети составит 65746 тыс. руб. (снижение на 36%).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ru-RU" sz="1200" dirty="0" smtClean="0">
                <a:latin typeface="Calibri" pitchFamily="34" charset="0"/>
                <a:cs typeface="Times New Roman" pitchFamily="18" charset="0"/>
              </a:rPr>
              <a:t>Данные перевозок на садово-дачные массивы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"ТПАТП №3"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 регулярные пассажирские перевозки по 49 городским маршрутам, а также 24 межмуниципальным маршрутам на садово-дачные массивы.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Перевозки пассажиров осуществляются автобусами большой и особо большой вместимости марок ИК-260, ИК-280,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МАЗ-103, МАЗ-105, МАЗ-206.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"ТПАТП №3" по состоянию на 01.01.2014 г. – 353 автобуса, износ подвижного состава составляет 49 % (полную амортизацию имеет 173 автобуса). Средний срок эксплуатации автобусов составляет – 6,7 лет, при нормативном сроке 7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январе 2013 года в МП "ТПАТП №3" начали работать 117 новых автобусов, поступивших в город в декабре 2012 года: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за счет средств бюджета городского округа Тольятти 15 единиц марки МАЗ-206;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в рамках реализации ДЦП "Развитие городского пассажирского транспорта в городском округе Тольятти на период 2012-2017 гг.", по результатам совместной деятельности Правительства Самарской области, мэрии городского округа Тольятти, ОАО "АВТОВАЗ", 102 автобуса, в том числе: 62 единицы марки МАЗ 103465 и 40 единиц МАЗ 206067.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 и затрат по организации перевозок на 2015 год составляет 163276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.(потребность 270163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Сумма необходимого финансирования с учетом предлагаемого объема перевозок и индексов-дефляторов составляет 211897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Снижение сумм субсидий при новой маршрутной сети составляет 58266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.(22%).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Мэрии городского округа Тольятти в соответствии с Законом Самарской области от 07.07.2006 г. № 58-ГД  «О наделении органов местного самоуправления отдельными государственными полномочиями по организации транспортного обслуживания населения на территории Самарской области» переданы отдельные государственные полномочия по организации регулярных перевозок по межмуниципальным маршрутам в части регулярных перевозок на садово-дачные массивы.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вышеуказанных полномочий в настоящее время организована работа по 29 маршрутам регулярных перевозок на садово-дачных массивы. Из них по 24 маршрутам, выполняемым МП «ТПАТП №3», действуют льготные тарифы отдельным категориям граждан, указанным в постановлении Правительства Самарской области от 02.02.2005 г. № 15 «Об организации городских и внутрирайонных перевозок в Самарской области для отдельных категорий граждан». Финансирование недополученных доходов от перевозки указанной категории граждан осуществляется за счет средств бюджета городского округа Тольятти.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«ТПАТП №3» планирует принять участие в конкурсе по действующим маршрутам. Сумма утвержденного финансирования на возмещение недополученных доходов на 2015 год составляет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Сумма необходимого финансирования составляет  также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9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дальнейшего обновления подвижного состава муниципальных предприятий пассажирского транспорта городского округа Тольятти прорабатываются вопросы участия в следующих федеральных и региональных программах: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государственная программа РФ "Доступная среда" на 2011-2015 годы и государственная программа Самарской области "Доступная среда в Самарской области" на 2014-2015 годы";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государственная программа Самарской области «Развитие рынка газомоторного  топлива в Самарской области на 2014-2020 годы» на условиях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(106 ед. - 2014г, 20ед. - 2015г, 20 ед. - 2016г, 17ед. -2017г.)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улучшения ситуации с подвижным составом в МП "ТТУ" мэрией прорабатываются следующие вопросы восстановления троллейбусного парка: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приобретение в 2014 и 2015 годах в общем количестве  18 единиц троллейбусов на общую сумму 149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(по 9 троллейбусов ежегодно);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проведение капитально-восстановительного ремонта троллейбусов, при котором устанавливается новый кузов, узлы и агрегаты обновляются на 80-90%. В 2014 году на указанные цели выделено из бюджета городского округа 35 000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План на 2015 год – 40 000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выделения из бюджета городского округа средств в сумме 7173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материалы для  восстановления исправности и полного или близкого к полному восстановлению троллейбусов (капитального ремонта).</a:t>
            </a:r>
            <a:endParaRPr lang="ru-RU" smtClean="0">
              <a:effectLst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0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856984" cy="36724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ДЕПАРТАМЕНТ ДОРОЖНОГО ХОЗЯЙСТВА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И ТРАНСПОРТА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39552" y="4941168"/>
            <a:ext cx="8496944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800" dirty="0" smtClean="0">
                <a:effectLst/>
              </a:rPr>
              <a:t>Цель: обеспечение реализации государственной и муниципальной политики в сферах дорожного хозяйства и транспорта, направленной на обеспечение надежного, эффективного их функционирования и развития на территории городского округа Тольятти.</a:t>
            </a: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73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625" y="197767"/>
            <a:ext cx="6512511" cy="85496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Изменения в ГОСТ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5" y="1062644"/>
            <a:ext cx="8712968" cy="5606715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01.03.2014 вступили в силу изменениями в ГОСТ Р 52289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Технические средства организации дорожного движения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u="sng" dirty="0" smtClean="0"/>
              <a:t>Одним </a:t>
            </a:r>
            <a:r>
              <a:rPr lang="ru-RU" u="sng" dirty="0"/>
              <a:t>из основных требований к обустройству пешеходных переходов, в том числе вблизи образовательных учреждений явилось:</a:t>
            </a:r>
          </a:p>
          <a:p>
            <a:pPr fontAlgn="base"/>
            <a:r>
              <a:rPr lang="ru-RU" dirty="0"/>
              <a:t>применение ограждения перильного типа у наземных </a:t>
            </a:r>
            <a:r>
              <a:rPr lang="ru-RU" dirty="0" smtClean="0"/>
              <a:t>пешеходных</a:t>
            </a:r>
          </a:p>
          <a:p>
            <a:pPr marL="45720" indent="0" fontAlgn="base">
              <a:buNone/>
            </a:pPr>
            <a:r>
              <a:rPr lang="ru-RU" dirty="0" smtClean="0"/>
              <a:t>переходов</a:t>
            </a:r>
            <a:r>
              <a:rPr lang="ru-RU" dirty="0"/>
              <a:t>, расположенных вдоль детских учреждений, </a:t>
            </a:r>
            <a:endParaRPr lang="ru-RU" dirty="0" smtClean="0"/>
          </a:p>
          <a:p>
            <a:pPr marL="45720" indent="0" fontAlgn="base">
              <a:buNone/>
            </a:pPr>
            <a:r>
              <a:rPr lang="ru-RU" dirty="0" smtClean="0"/>
              <a:t>а </a:t>
            </a:r>
            <a:r>
              <a:rPr lang="ru-RU" dirty="0"/>
              <a:t>также оборудование их светофорами типа Т-7;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дублирование </a:t>
            </a:r>
            <a:r>
              <a:rPr lang="ru-RU" dirty="0"/>
              <a:t>знака 5.19.1/2 (Пешеходный переход) </a:t>
            </a:r>
            <a:endParaRPr lang="ru-RU" dirty="0" smtClean="0"/>
          </a:p>
          <a:p>
            <a:pPr marL="45720" indent="0" fontAlgn="base">
              <a:buNone/>
            </a:pPr>
            <a:r>
              <a:rPr lang="ru-RU" dirty="0" smtClean="0"/>
              <a:t>над </a:t>
            </a:r>
            <a:r>
              <a:rPr lang="ru-RU" dirty="0"/>
              <a:t>проезжей частью на многополосных участках дорог;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Многие </a:t>
            </a:r>
            <a:r>
              <a:rPr lang="ru-RU" dirty="0"/>
              <a:t>знаки должны применяться на щитах со </a:t>
            </a:r>
            <a:r>
              <a:rPr lang="ru-RU" dirty="0" err="1"/>
              <a:t>световозвращающей</a:t>
            </a:r>
            <a:r>
              <a:rPr lang="ru-RU" dirty="0"/>
              <a:t> флуоресцентной пленкой желто-зеленого цвета.</a:t>
            </a:r>
          </a:p>
          <a:p>
            <a:pPr marL="45720" indent="0">
              <a:buNone/>
            </a:pPr>
            <a:endParaRPr lang="ru-RU" u="sng" dirty="0"/>
          </a:p>
          <a:p>
            <a:pPr marL="45720" indent="0" fontAlgn="base">
              <a:buNone/>
            </a:pPr>
            <a:endParaRPr lang="ru-RU" dirty="0"/>
          </a:p>
          <a:p>
            <a:pPr marL="45720" indent="0" fontAlgn="base">
              <a:buNone/>
            </a:pPr>
            <a:r>
              <a:rPr lang="ru-RU" dirty="0" smtClean="0"/>
              <a:t>    </a:t>
            </a:r>
          </a:p>
          <a:p>
            <a:pPr marL="45720" indent="0" fontAlgn="base">
              <a:buNone/>
            </a:pPr>
            <a:endParaRPr lang="ru-RU" dirty="0" smtClean="0"/>
          </a:p>
          <a:p>
            <a:pPr marL="45720" indent="0" fontAlgn="base">
              <a:buNone/>
            </a:pPr>
            <a:r>
              <a:rPr lang="ru-RU" b="1" u="sng" dirty="0" smtClean="0"/>
              <a:t>Необходимое  </a:t>
            </a:r>
            <a:r>
              <a:rPr lang="ru-RU" b="1" u="sng" dirty="0"/>
              <a:t>финансирование </a:t>
            </a:r>
            <a:r>
              <a:rPr lang="ru-RU" dirty="0"/>
              <a:t>на данные цели с учетом реализации в течении пяти лет </a:t>
            </a:r>
            <a:r>
              <a:rPr lang="ru-RU" dirty="0" smtClean="0"/>
              <a:t>определено </a:t>
            </a:r>
            <a:r>
              <a:rPr lang="ru-RU" dirty="0"/>
              <a:t>в объеме  </a:t>
            </a:r>
            <a:r>
              <a:rPr lang="ru-RU" b="1" dirty="0" smtClean="0"/>
              <a:t>240 </a:t>
            </a:r>
            <a:r>
              <a:rPr lang="ru-RU" b="1" dirty="0"/>
              <a:t>млн. руб.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56" y="1746007"/>
            <a:ext cx="843593" cy="1278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44" y="1783105"/>
            <a:ext cx="1008112" cy="1146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024178"/>
            <a:ext cx="2706321" cy="1587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833" y="4858890"/>
            <a:ext cx="4932881" cy="11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6887319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МКУ «ЦОДД ГОТ»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946969"/>
              </p:ext>
            </p:extLst>
          </p:nvPr>
        </p:nvGraphicFramePr>
        <p:xfrm>
          <a:off x="1259632" y="2564904"/>
          <a:ext cx="6815311" cy="365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899592" y="1484784"/>
            <a:ext cx="763284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b="1" dirty="0" smtClean="0"/>
              <a:t>Основная цель - </a:t>
            </a:r>
            <a:r>
              <a:rPr lang="ru-RU" dirty="0" smtClean="0"/>
              <a:t>обеспечение безопасности дорожного движения в городском округе Тольятти.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7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Работа по установке ТСОДД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96944" cy="194421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Силами МКУ «ЦОДД ГОТ» ведется постоянная работа по установке дорожных знаков, по приведению технических средств организации дорожного движения в соответствии с ГОСТ, замене ламповых светофорных секций на светодиодные.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3744416" cy="3466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80520" cy="34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1143000"/>
          </a:xfrm>
          <a:effectLst>
            <a:reflection endPos="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В год разрабатывается свыше 450 схем организации дорожного движения</a:t>
            </a:r>
            <a:r>
              <a:rPr lang="ru-RU" dirty="0"/>
              <a:t/>
            </a:r>
            <a:br>
              <a:rPr lang="ru-RU" dirty="0"/>
            </a:b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98" y="1556792"/>
            <a:ext cx="6735951" cy="48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88832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effectLst/>
              </a:rPr>
              <a:t>МКУ «ЦОДД ГОТ» совместно с ГИБДД принимает активное участи по обеспечению безопасности дорожного движения  при проведение массовых мероприятий и шествий на улицах </a:t>
            </a:r>
            <a:r>
              <a:rPr lang="ru-RU" sz="2400" dirty="0" err="1">
                <a:effectLst/>
              </a:rPr>
              <a:t>г.о</a:t>
            </a:r>
            <a:r>
              <a:rPr lang="ru-RU" sz="2400" dirty="0">
                <a:effectLst/>
              </a:rPr>
              <a:t>. Тольятти.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810000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00" y="2519184"/>
            <a:ext cx="4440480" cy="28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57250"/>
            <a:ext cx="8462126" cy="48006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РАЗВИТИЕ ДОРОГ местного значения городского округа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Тольятти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/>
              <a:t>на 2015 год</a:t>
            </a:r>
            <a:br>
              <a:rPr lang="ru-RU" sz="4900" dirty="0"/>
            </a:b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4320480" cy="10801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Предусмотрено программой –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349,7 млн. руб</a:t>
            </a:r>
            <a:r>
              <a:rPr lang="ru-RU" b="1" dirty="0" smtClean="0">
                <a:solidFill>
                  <a:schemeClr val="tx1"/>
                </a:solidFill>
              </a:rPr>
              <a:t>.: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из областного бюджета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- 278,5 млн. руб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из городского бюджета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71,2 млн. руб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798" y="5242927"/>
            <a:ext cx="4532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2590"/>
              </p:ext>
            </p:extLst>
          </p:nvPr>
        </p:nvGraphicFramePr>
        <p:xfrm>
          <a:off x="467544" y="1340768"/>
          <a:ext cx="8352928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4644008" y="332656"/>
            <a:ext cx="4499992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</a:rPr>
              <a:t>Необходимо финансирование–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1 443,3 </a:t>
            </a:r>
            <a:r>
              <a:rPr lang="ru-RU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b="1" u="sng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из областного бюджета –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1 326,9 млн. руб.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из городского бюджета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116,4 млн. руб.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7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3717"/>
            <a:ext cx="7632848" cy="602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запланировано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205671"/>
            <a:ext cx="6336704" cy="4501232"/>
          </a:xfrm>
          <a:prstGeom prst="rect">
            <a:avLst/>
          </a:prstGeom>
          <a:solidFill>
            <a:srgbClr val="EBF8FF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b="1" dirty="0" smtClean="0"/>
              <a:t>) </a:t>
            </a:r>
            <a:r>
              <a:rPr lang="ru-RU" b="1" dirty="0"/>
              <a:t>Выполнение проектно-изыскательских работ для обеспечения дорожной </a:t>
            </a:r>
            <a:r>
              <a:rPr lang="ru-RU" b="1" dirty="0" smtClean="0"/>
              <a:t>деятельности </a:t>
            </a:r>
            <a:r>
              <a:rPr lang="ru-RU" b="1" u="sng" dirty="0" smtClean="0"/>
              <a:t>– </a:t>
            </a:r>
            <a:r>
              <a:rPr lang="ru-RU" b="1" u="sng" dirty="0"/>
              <a:t>21 508,0 тыс. руб</a:t>
            </a:r>
            <a:r>
              <a:rPr lang="ru-RU" b="1" u="sng" dirty="0" smtClean="0"/>
              <a:t>.</a:t>
            </a:r>
          </a:p>
          <a:p>
            <a:endParaRPr lang="ru-RU" sz="1050" b="1" u="sng" dirty="0" smtClean="0"/>
          </a:p>
          <a:p>
            <a:endParaRPr lang="ru-RU" sz="1050" b="1" u="sng" dirty="0" smtClean="0"/>
          </a:p>
          <a:p>
            <a:endParaRPr lang="ru-RU" sz="1050" b="1" u="sng" dirty="0"/>
          </a:p>
          <a:p>
            <a:endParaRPr lang="ru-RU" sz="1050" b="1" u="sng" dirty="0" smtClean="0"/>
          </a:p>
          <a:p>
            <a:r>
              <a:rPr lang="ru-RU" sz="1050" b="1" u="sng" dirty="0"/>
              <a:t/>
            </a:r>
            <a:br>
              <a:rPr lang="ru-RU" sz="1050" b="1" u="sng" dirty="0"/>
            </a:br>
            <a:r>
              <a:rPr lang="ru-RU" b="1" dirty="0"/>
              <a:t>2) Строительство дорог </a:t>
            </a:r>
            <a:r>
              <a:rPr lang="ru-RU" b="1" dirty="0" smtClean="0"/>
              <a:t>- </a:t>
            </a:r>
            <a:r>
              <a:rPr lang="ru-RU" b="1" u="sng" dirty="0" smtClean="0"/>
              <a:t>299 </a:t>
            </a:r>
            <a:r>
              <a:rPr lang="ru-RU" b="1" u="sng" dirty="0"/>
              <a:t>931,59 тыс. руб</a:t>
            </a:r>
            <a:r>
              <a:rPr lang="ru-RU" b="1" u="sng" dirty="0" smtClean="0"/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) Капитальный ремонт дорог </a:t>
            </a:r>
            <a:r>
              <a:rPr lang="ru-RU" b="1" u="sng" dirty="0" smtClean="0"/>
              <a:t>– </a:t>
            </a:r>
            <a:r>
              <a:rPr lang="ru-RU" b="1" u="sng" dirty="0"/>
              <a:t>20 551,0 тыс. руб</a:t>
            </a:r>
            <a:r>
              <a:rPr lang="ru-RU" b="1" u="sng" dirty="0" smtClean="0"/>
              <a:t>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4</a:t>
            </a:r>
            <a:r>
              <a:rPr lang="ru-RU" b="1" dirty="0"/>
              <a:t>) Ремонт дорог </a:t>
            </a:r>
            <a:r>
              <a:rPr lang="ru-RU" b="1" u="sng" dirty="0" smtClean="0"/>
              <a:t>– </a:t>
            </a:r>
            <a:r>
              <a:rPr lang="ru-RU" b="1" u="sng" dirty="0"/>
              <a:t>7 675,0 тыс. руб</a:t>
            </a:r>
            <a:r>
              <a:rPr lang="ru-RU" b="1" u="sng" dirty="0" smtClean="0"/>
              <a:t>.</a:t>
            </a:r>
            <a:endParaRPr lang="ru-RU" dirty="0"/>
          </a:p>
        </p:txBody>
      </p:sp>
      <p:pic>
        <p:nvPicPr>
          <p:cNvPr id="1026" name="Picture 2" descr="http://www.spbaudio.ru/content_res/articles/5d205a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7" y="1205671"/>
            <a:ext cx="1868519" cy="12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E3BkqZ4jBgGXPcJzSOaL7TKPYXi8GqfpWJz66jvR_kvWpV8W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7" y="2500074"/>
            <a:ext cx="1868520" cy="12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psF_-0zfBPIZGFOC5clm8c6F8kMnfIdIHWa3xB9QYUJ0SJybE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7" y="3787498"/>
            <a:ext cx="1863809" cy="11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nv.carobka.ru/modules/photobank/resources/categ_74/615x445/0085/3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0" y="5017962"/>
            <a:ext cx="1845596" cy="13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5" y="1087987"/>
            <a:ext cx="8314249" cy="4851875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500" dirty="0"/>
              <a:t> 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768" y="4491349"/>
            <a:ext cx="4741192" cy="861701"/>
          </a:xfrm>
        </p:spPr>
        <p:txBody>
          <a:bodyPr>
            <a:normAutofit/>
          </a:bodyPr>
          <a:lstStyle/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61810"/>
              </p:ext>
            </p:extLst>
          </p:nvPr>
        </p:nvGraphicFramePr>
        <p:xfrm>
          <a:off x="0" y="1094376"/>
          <a:ext cx="9144000" cy="5446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0352"/>
                <a:gridCol w="1403648"/>
              </a:tblGrid>
              <a:tr h="67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троительство автодорог:                                                                                                   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ул. 40 лет Победы от Южного шоссе до ул. Дзержинского (продолжение работ, начатых в 2014 г.);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ул. Механизаторов от ул. Громовой до ул. Лизы Чайкиной.</a:t>
                      </a: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345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929,1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99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еконструкция автодорог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ул. Офицерская от Южного шоссе до ул. Ворошилова;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корректировка проекта реконструкции автодороги в Зоне отдыха от ул. Спортивная до Комсомольского шоссе.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115 831,4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роектирование строительства, капитального ремонта, ремонта дорог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Карла Маркса (от ул. Лесная до ул. Ленинградская);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50 лет Октября (от ул.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Новозаводская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до Автозаводского шоссе)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Базовая (от ул. Комсомольская до ул. Ларина);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Радищева (от ул. Октябрьская до ул.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Новозаводская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Октябрьская (от ул. Комсомольская до ул. Ларина);</a:t>
                      </a: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проектирование реконструкции ул. Матросова (от ул. Громовой до ул. Коммунистической).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21 508,0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2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Капитальный ремонт автодорог: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Южное шоссе от ул. Заставная до ул. Цеховая с устройством парковочных автостоянок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вдоль Южных проходных ОАО «АВТОВАЗ»;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Ленинградская (от ул. Родины до ул. Советская; от ул. К. Маркса до ул.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Голосова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Льва Яшина;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ул. Жилина (от ул. Мира до ул. Баныкина);</a:t>
                      </a: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ул. Шлюзовая (от ул. Железнодорожной до ул. Никонова.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508 566,8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Ремонт дорог общего пользования местного значения г.о. Тольятти </a:t>
                      </a:r>
                    </a:p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(37 объектов – 419,62 тыс. м2).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451 458,7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" marR="1770" marT="177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1 443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294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70" marR="1770" marT="17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404664"/>
            <a:ext cx="345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 Е Р Е Ч Е Н 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7234" y="757867"/>
            <a:ext cx="541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мероприятий, необходимых к проведению в 2015 году</a:t>
            </a:r>
          </a:p>
        </p:txBody>
      </p:sp>
    </p:spTree>
    <p:extLst>
      <p:ext uri="{BB962C8B-B14F-4D97-AF65-F5344CB8AC3E}">
        <p14:creationId xmlns:p14="http://schemas.microsoft.com/office/powerpoint/2010/main" val="35722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04343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Развитие </a:t>
            </a:r>
            <a:r>
              <a:rPr lang="ru-RU" sz="2400" dirty="0">
                <a:solidFill>
                  <a:srgbClr val="FF0000"/>
                </a:solidFill>
              </a:rPr>
              <a:t>автомобильных дорог городского округа Тольятти, расположенных в зоне застройки индивидуальными жилыми </a:t>
            </a:r>
            <a:r>
              <a:rPr lang="ru-RU" sz="2400" dirty="0" smtClean="0">
                <a:solidFill>
                  <a:srgbClr val="FF0000"/>
                </a:solidFill>
              </a:rPr>
              <a:t>домами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464383" cy="424980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2015 год: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отсыпка автодорог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Тольятти, расположенных в зоне застройки индивидуальными жилыми домами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асфальтогранулятом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955437"/>
              </p:ext>
            </p:extLst>
          </p:nvPr>
        </p:nvGraphicFramePr>
        <p:xfrm>
          <a:off x="827584" y="2996952"/>
          <a:ext cx="68407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0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066447"/>
              </p:ext>
            </p:extLst>
          </p:nvPr>
        </p:nvGraphicFramePr>
        <p:xfrm>
          <a:off x="899592" y="1196752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42988" y="476250"/>
            <a:ext cx="748945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>
                <a:effectLst/>
              </a:rPr>
              <a:t>Финансирование на 2015 год</a:t>
            </a:r>
          </a:p>
        </p:txBody>
      </p:sp>
    </p:spTree>
    <p:extLst>
      <p:ext uri="{BB962C8B-B14F-4D97-AF65-F5344CB8AC3E}">
        <p14:creationId xmlns:p14="http://schemas.microsoft.com/office/powerpoint/2010/main" val="4079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686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ПАССАЖИРСКИЙ ТРАНСПОРТ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192688" cy="41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999509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marL="182880" indent="0">
              <a:buNone/>
            </a:pPr>
            <a:r>
              <a:rPr lang="ru-RU" sz="2100" dirty="0">
                <a:cs typeface="Times New Roman" pitchFamily="18" charset="0"/>
              </a:rPr>
              <a:t>Информация </a:t>
            </a:r>
            <a:r>
              <a:rPr lang="ru-RU" sz="2100" dirty="0" smtClean="0">
                <a:cs typeface="Times New Roman" pitchFamily="18" charset="0"/>
              </a:rPr>
              <a:t>  по  маршрутной   сети   </a:t>
            </a:r>
            <a:r>
              <a:rPr lang="ru-RU" sz="2100" dirty="0">
                <a:cs typeface="Times New Roman" pitchFamily="18" charset="0"/>
              </a:rPr>
              <a:t>внутримуниципальных маршрутов </a:t>
            </a:r>
            <a:r>
              <a:rPr lang="ru-RU" sz="2100" dirty="0" smtClean="0">
                <a:cs typeface="Times New Roman" pitchFamily="18" charset="0"/>
              </a:rPr>
              <a:t>  городского   округа    Тольятти</a:t>
            </a:r>
            <a:endParaRPr lang="ru-RU" sz="2100" dirty="0"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23446"/>
              </p:ext>
            </p:extLst>
          </p:nvPr>
        </p:nvGraphicFramePr>
        <p:xfrm>
          <a:off x="251520" y="1301045"/>
          <a:ext cx="8587679" cy="5186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877"/>
                <a:gridCol w="1042892"/>
                <a:gridCol w="2562160"/>
                <a:gridCol w="1215745"/>
                <a:gridCol w="2313005"/>
              </a:tblGrid>
              <a:tr h="7593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Действующая маршрутная сеть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Проект новой маршрутной сети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маршрутов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и тип подвижного состава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маршрутов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и тип подвижного состава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8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Троллейбусные маршруты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105        большой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вместимости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106     большой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вместимости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2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Автобусные маршруты 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 326            большой вместимости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130 </a:t>
                      </a: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средней 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вместимости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1007               малой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вместимости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 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lain" startAt="389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     Большой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вместимости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389"/>
                      </a:pPr>
                      <a:endParaRPr lang="ru-RU" sz="1400" dirty="0" smtClean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389"/>
                      </a:pPr>
                      <a:endParaRPr lang="ru-RU" sz="1400" dirty="0" smtClean="0"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lain" startAt="911"/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средней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 малой</a:t>
                      </a:r>
                      <a:r>
                        <a:rPr lang="ru-RU" sz="1400" baseline="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вместимости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400" dirty="0" smtClean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8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 </a:t>
                      </a:r>
                      <a:endParaRPr lang="ru-RU" sz="140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1581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78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1406</a:t>
                      </a:r>
                      <a:endParaRPr lang="ru-RU" sz="1400" dirty="0">
                        <a:effectLst/>
                        <a:latin typeface="Calibri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69" y="3778795"/>
            <a:ext cx="817323" cy="695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804" y="2859071"/>
            <a:ext cx="1035204" cy="864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840606"/>
            <a:ext cx="1035204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195" y="5187377"/>
            <a:ext cx="806413" cy="684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47" y="3772035"/>
            <a:ext cx="825268" cy="702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380" y="5205842"/>
            <a:ext cx="806413" cy="684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195" y="4509775"/>
            <a:ext cx="801796" cy="6420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688" y="4622902"/>
            <a:ext cx="801796" cy="6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05547"/>
              </p:ext>
            </p:extLst>
          </p:nvPr>
        </p:nvGraphicFramePr>
        <p:xfrm>
          <a:off x="467543" y="260654"/>
          <a:ext cx="8352928" cy="6264695"/>
        </p:xfrm>
        <a:graphic>
          <a:graphicData uri="http://schemas.openxmlformats.org/drawingml/2006/table">
            <a:tbl>
              <a:tblPr/>
              <a:tblGrid>
                <a:gridCol w="3434990"/>
                <a:gridCol w="1361891"/>
                <a:gridCol w="1104643"/>
                <a:gridCol w="1180305"/>
                <a:gridCol w="690026"/>
                <a:gridCol w="581073"/>
              </a:tblGrid>
              <a:tr h="4680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>
                          <a:effectLst/>
                          <a:latin typeface="+mn-lt"/>
                        </a:rPr>
                        <a:t>Бюджет по отрасли "Транспорт" на 2015 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1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baseline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Потребность при действующей маршрутной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Утверждено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Потребность с учетом новой маршрутной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Отклонение от потребности при действующей маршрутной сети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Субсидии по недополученным доходам, в т.ч.: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29 759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26 993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36 023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6 264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ТПАТП-3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23 986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22 266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30 386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6 400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ТТУ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5 302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4 385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5 637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335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ООО "АвтоФарт"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   471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   342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     471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Субсидии по нерентабельным рейсам, в т.ч.: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431 008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236 409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293 222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- 137 786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ТПАТП-3 (город)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246 177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141 010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181 511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64 666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ТТУ (город)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177 792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91 298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111 711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66 081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ООО "АвтоФарт"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7 039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4 101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     7 039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дачные перевозки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19 086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19 070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19 086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МП ТПАТП-3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16 250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16 250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16 250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Порт Тольятти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2 820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Итого субсидии по отрасли "Транспорт", в </a:t>
                      </a:r>
                      <a:r>
                        <a:rPr lang="ru-RU" sz="1000" b="1" i="0" u="none" strike="noStrike" baseline="0" dirty="0" err="1">
                          <a:effectLst/>
                          <a:latin typeface="Arial Cyr" panose="020B0604020202020204" pitchFamily="34" charset="0"/>
                        </a:rPr>
                        <a:t>т.ч</a:t>
                      </a:r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.: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  479 853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282 472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348 331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- 131 522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МП ТПАТП-3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286 413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179 526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228 147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   58 266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МП ТТУ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  183 094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95 683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117 348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-   65 746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ООО "</a:t>
                      </a:r>
                      <a:r>
                        <a:rPr lang="ru-RU" sz="1000" b="1" i="0" u="none" strike="noStrike" baseline="0" dirty="0" err="1">
                          <a:effectLst/>
                          <a:latin typeface="Arial Cyr" panose="020B0604020202020204" pitchFamily="34" charset="0"/>
                        </a:rPr>
                        <a:t>АвтоФарт</a:t>
                      </a:r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"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7 510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4 443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-     7 510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Порт Тольятти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2 820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  2 836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Приобретение транспорта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195 000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195 000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Проведение КВР троллейбусов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  35 000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35 000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40 000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5 000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Проведение капитального ремонта троллейбусов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 7 173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   7 173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baseline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ВСЕГО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    514 853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317 472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>
                          <a:effectLst/>
                          <a:latin typeface="Arial Cyr" panose="020B0604020202020204" pitchFamily="34" charset="0"/>
                        </a:rPr>
                        <a:t>        590 504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   75 651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 dirty="0">
                          <a:effectLst/>
                          <a:latin typeface="Arial Cyr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6672"/>
            <a:ext cx="82089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Бюджет по отрасли "Транспорт" на 2015 год</a:t>
            </a:r>
            <a:r>
              <a:rPr lang="ru-RU" sz="4800" dirty="0">
                <a:effectLst/>
                <a:latin typeface="Arial Cyr" panose="020B0604020202020204" pitchFamily="34" charset="0"/>
              </a:rPr>
              <a:t/>
            </a:r>
            <a:br>
              <a:rPr lang="ru-RU" sz="4800" dirty="0">
                <a:effectLst/>
                <a:latin typeface="Arial Cyr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3541222"/>
              </p:ext>
            </p:extLst>
          </p:nvPr>
        </p:nvGraphicFramePr>
        <p:xfrm>
          <a:off x="683568" y="1700808"/>
          <a:ext cx="7920879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1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Муниципальное предприятие «Тольяттинское Троллейбусное Управление»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0891283"/>
              </p:ext>
            </p:extLst>
          </p:nvPr>
        </p:nvGraphicFramePr>
        <p:xfrm>
          <a:off x="539552" y="1484784"/>
          <a:ext cx="8229600" cy="472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313"/>
                <a:gridCol w="3282287"/>
              </a:tblGrid>
              <a:tr h="37350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Основные показатели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Предприятие осуществляет перевозки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 маршрутам</a:t>
                      </a:r>
                    </a:p>
                  </a:txBody>
                  <a:tcPr marL="7620" marR="7620" marT="7620" marB="0" anchor="ctr"/>
                </a:tc>
              </a:tr>
              <a:tr h="373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Протяженность маршрутов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363,9 км</a:t>
                      </a:r>
                    </a:p>
                  </a:txBody>
                  <a:tcPr marL="7620" marR="7620" marT="7620" marB="0" anchor="ctr"/>
                </a:tc>
              </a:tr>
              <a:tr h="373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Ежедневно на линию выходят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105 подвижных единиц</a:t>
                      </a:r>
                    </a:p>
                  </a:txBody>
                  <a:tcPr marL="7620" marR="7620" marT="7620" marB="0" anchor="ctr"/>
                </a:tc>
              </a:tr>
              <a:tr h="3735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подвижного состава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единиц</a:t>
                      </a:r>
                    </a:p>
                  </a:txBody>
                  <a:tcPr marL="7620" marR="7620" marT="7620" marB="0" anchor="ctr"/>
                </a:tc>
              </a:tr>
              <a:tr h="644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возраст троллейбусов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 лет</a:t>
                      </a:r>
                    </a:p>
                  </a:txBody>
                  <a:tcPr marL="7620" marR="7620" marT="7620" marB="0" anchor="ctr"/>
                </a:tc>
              </a:tr>
              <a:tr h="644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Самортизировано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подвижная единица</a:t>
                      </a:r>
                    </a:p>
                  </a:txBody>
                  <a:tcPr marL="7620" marR="7620" marT="7620" marB="0" anchor="ctr"/>
                </a:tc>
              </a:tr>
              <a:tr h="920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подвижного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состава </a:t>
                      </a:r>
                    </a:p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(за период с 2009 по 2014г)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единиц (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2010г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</a:tr>
              <a:tr h="644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Потребность в обновлении подвижного состава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единица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9307" y="164911"/>
            <a:ext cx="8427493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Муниципальное предприятие «Тольяттинское троллейбусное управление»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6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0990009"/>
              </p:ext>
            </p:extLst>
          </p:nvPr>
        </p:nvGraphicFramePr>
        <p:xfrm>
          <a:off x="323528" y="332656"/>
          <a:ext cx="856895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9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164911"/>
            <a:ext cx="842749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Муниципальное предприятие «Тольяттинское пассажирское автотранспортное предприятие №3»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5689629"/>
              </p:ext>
            </p:extLst>
          </p:nvPr>
        </p:nvGraphicFramePr>
        <p:xfrm>
          <a:off x="450376" y="1155511"/>
          <a:ext cx="8229601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075"/>
                <a:gridCol w="1781033"/>
                <a:gridCol w="156949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показатели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Дачи</a:t>
                      </a:r>
                      <a:endParaRPr lang="ru-RU" dirty="0"/>
                    </a:p>
                  </a:txBody>
                  <a:tcPr/>
                </a:tc>
              </a:tr>
              <a:tr h="436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Предприятие  осуществляет перевозки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 маршрутов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 маршрута</a:t>
                      </a:r>
                      <a:endParaRPr lang="ru-RU" sz="1600" dirty="0"/>
                    </a:p>
                  </a:txBody>
                  <a:tcPr/>
                </a:tc>
              </a:tr>
              <a:tr h="451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Протяженность  маршрутов  составляет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1 162,5 км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1 472,3 км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cs typeface="Times New Roman" pitchFamily="18" charset="0"/>
                        </a:rPr>
                        <a:t>Ежедневно на линию выходят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341 единица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 единицы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Количество подвижных единиц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353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Средний возраст подвижных  единиц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6,7 лет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Calibri" pitchFamily="34" charset="0"/>
                        </a:rPr>
                        <a:t>Самортизировано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173 подвижных единиц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Приобретение подвижного состава (с 2009 по 2014г)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180 единиц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Потребность в обновлении подвижного состава 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 pitchFamily="34" charset="0"/>
                        </a:rPr>
                        <a:t>106 подвижных единиц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3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6979809"/>
              </p:ext>
            </p:extLst>
          </p:nvPr>
        </p:nvGraphicFramePr>
        <p:xfrm>
          <a:off x="251520" y="332656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3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ое изображение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652" y="0"/>
            <a:ext cx="7001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6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Потребность в приобретении новых транспортных средств на 2014 – 2020 годы в городском округе Тольятти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093815"/>
          <a:ext cx="9144000" cy="579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56"/>
                <a:gridCol w="3262866"/>
                <a:gridCol w="1115379"/>
                <a:gridCol w="1210081"/>
                <a:gridCol w="1136423"/>
                <a:gridCol w="1010154"/>
                <a:gridCol w="957541"/>
              </a:tblGrid>
              <a:tr h="319708">
                <a:tc rowSpan="3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</a:t>
                      </a:r>
                      <a:endParaRPr lang="ru-RU" sz="1100" dirty="0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Техника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Значение показателя (индикатора)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Всего 2014-2020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Плановый период (прогноз)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2016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2017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635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Количество автобусов, работающих на газомоторном топливе (КПГ), всего: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том числе: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212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106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20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20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66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1193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1.1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Автобусы категории М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технически допустимая максимальная масса которых превышает 5 тонн, и имеющие более 8 мест для сидения длиной до 10 метров (МАЗ и аналоги)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134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81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33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3259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1.2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Автобусы категории М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технически допустимая максимальная масса которых превышает 5 тонн, и имеющие более 8 мест для сидения длиной свыше 10 но не более  12 метров (МАЗ,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НефАЗ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и аналоги)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78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25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33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23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Троллейбусы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100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Calibri" pitchFamily="34" charset="0"/>
                        </a:rPr>
                        <a:t>9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30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75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Проведение капитально-восстановительного ремонта троллейбусов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alibri" pitchFamily="34" charset="0"/>
                        </a:rPr>
                        <a:t>40</a:t>
                      </a:r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10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43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Calibri" pitchFamily="34" charset="0"/>
                        </a:rPr>
                        <a:t>4</a:t>
                      </a:r>
                      <a:endParaRPr lang="ru-RU" sz="1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latin typeface="Calibri" pitchFamily="34" charset="0"/>
                        </a:rPr>
                        <a:t> капитального ремонта троллейбусов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17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17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</a:rPr>
                        <a:t>17</a:t>
                      </a:r>
                      <a:endParaRPr lang="ru-RU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FF0000"/>
                </a:solidFill>
              </a:rPr>
              <a:t>СОДЕРЖАНИЕ УЛИЧНО-ДОРОЖНОЙ СЕТИ </a:t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в городском округе Тольятти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на </a:t>
            </a:r>
            <a:r>
              <a:rPr lang="ru-RU" sz="4800" dirty="0"/>
              <a:t>2015 </a:t>
            </a:r>
            <a:r>
              <a:rPr lang="ru-RU" sz="4800" dirty="0" smtClean="0"/>
              <a:t>год</a:t>
            </a:r>
            <a:br>
              <a:rPr lang="ru-RU" sz="4800" dirty="0" smtClean="0"/>
            </a:br>
            <a:r>
              <a:rPr lang="ru-RU" sz="28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44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92" y="1376234"/>
            <a:ext cx="8674444" cy="188440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724228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</a:rPr>
              <a:t>На 2015 год утверждено финансирование в сумме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285 478,7 тыс. руб.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59507"/>
              </p:ext>
            </p:extLst>
          </p:nvPr>
        </p:nvGraphicFramePr>
        <p:xfrm>
          <a:off x="467544" y="1268760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1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85751"/>
            <a:ext cx="8136904" cy="83899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latin typeface="+mj-lt"/>
                <a:cs typeface="Times New Roman" pitchFamily="18" charset="0"/>
              </a:rPr>
              <a:t>Минимальная потребность</a:t>
            </a:r>
            <a:r>
              <a:rPr lang="ru-RU" sz="1900" dirty="0" smtClean="0">
                <a:latin typeface="+mj-lt"/>
                <a:cs typeface="Times New Roman" pitchFamily="18" charset="0"/>
              </a:rPr>
              <a:t> в 2015 году – </a:t>
            </a:r>
            <a:r>
              <a:rPr lang="ru-RU" sz="1900" b="1" dirty="0" smtClean="0">
                <a:latin typeface="+mj-lt"/>
                <a:cs typeface="Times New Roman" pitchFamily="18" charset="0"/>
              </a:rPr>
              <a:t>496,70 </a:t>
            </a:r>
            <a:r>
              <a:rPr lang="ru-RU" sz="1900" b="1" dirty="0" err="1" smtClean="0">
                <a:latin typeface="+mj-lt"/>
                <a:cs typeface="Times New Roman" pitchFamily="18" charset="0"/>
              </a:rPr>
              <a:t>млн.руб</a:t>
            </a:r>
            <a:r>
              <a:rPr lang="ru-RU" sz="1900" b="1" dirty="0" smtClean="0">
                <a:latin typeface="+mj-lt"/>
                <a:cs typeface="Times New Roman" pitchFamily="18" charset="0"/>
              </a:rPr>
              <a:t>.</a:t>
            </a:r>
            <a:r>
              <a:rPr lang="ru-RU" sz="1900" dirty="0" smtClean="0">
                <a:latin typeface="+mj-lt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 smtClean="0">
                <a:latin typeface="+mj-lt"/>
                <a:cs typeface="Times New Roman" pitchFamily="18" charset="0"/>
              </a:rPr>
              <a:t>при </a:t>
            </a:r>
            <a:r>
              <a:rPr lang="ru-RU" sz="1900" b="1" dirty="0" smtClean="0">
                <a:latin typeface="+mj-lt"/>
                <a:cs typeface="Times New Roman" pitchFamily="18" charset="0"/>
              </a:rPr>
              <a:t>утвержденном финансировании 285,5 </a:t>
            </a:r>
            <a:r>
              <a:rPr lang="ru-RU" sz="1900" b="1" dirty="0" smtClean="0">
                <a:latin typeface="+mj-lt"/>
                <a:cs typeface="Times New Roman" pitchFamily="18" charset="0"/>
              </a:rPr>
              <a:t>млн. </a:t>
            </a:r>
            <a:r>
              <a:rPr lang="ru-RU" sz="1900" b="1" dirty="0" smtClean="0">
                <a:latin typeface="+mj-lt"/>
                <a:cs typeface="Times New Roman" pitchFamily="18" charset="0"/>
              </a:rPr>
              <a:t>руб</a:t>
            </a:r>
            <a:r>
              <a:rPr lang="ru-RU" sz="19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000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827584" y="5805264"/>
            <a:ext cx="7632848" cy="576064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b="1" dirty="0" smtClean="0">
                <a:cs typeface="Times New Roman" pitchFamily="18" charset="0"/>
              </a:rPr>
              <a:t>Планируется проведение дополнительных мероприятий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700" b="1" dirty="0" smtClean="0">
                <a:cs typeface="Times New Roman" pitchFamily="18" charset="0"/>
              </a:rPr>
              <a:t>Срезка грунта </a:t>
            </a:r>
            <a:r>
              <a:rPr lang="ru-RU" sz="1700" dirty="0" smtClean="0">
                <a:cs typeface="Times New Roman" pitchFamily="18" charset="0"/>
              </a:rPr>
              <a:t>(73,4 тыс.м3) – на сумму</a:t>
            </a:r>
            <a:r>
              <a:rPr lang="ru-RU" sz="1700" b="1" dirty="0" smtClean="0">
                <a:cs typeface="Times New Roman" pitchFamily="18" charset="0"/>
              </a:rPr>
              <a:t> 52,452 млн.руб. </a:t>
            </a:r>
            <a:endParaRPr lang="ru-RU" sz="17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000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16593"/>
              </p:ext>
            </p:extLst>
          </p:nvPr>
        </p:nvGraphicFramePr>
        <p:xfrm>
          <a:off x="107504" y="1124744"/>
          <a:ext cx="8928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1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484784"/>
            <a:ext cx="8640960" cy="242334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Обеспечение безопасности дорожного движения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800" dirty="0" smtClean="0"/>
              <a:t> </a:t>
            </a:r>
            <a:r>
              <a:rPr lang="ru-RU" sz="4400" dirty="0" smtClean="0"/>
              <a:t>на 2015 год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61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05564" cy="7920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рамках реализации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подпрограммы утверждено финансирование в сумме 46,5 млн. руб. на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выполнение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следующих видов работ:</a:t>
            </a:r>
            <a:endParaRPr lang="ru-RU" sz="2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9"/>
            <a:ext cx="8533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978399"/>
              </p:ext>
            </p:extLst>
          </p:nvPr>
        </p:nvGraphicFramePr>
        <p:xfrm>
          <a:off x="134282" y="1124744"/>
          <a:ext cx="883020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http://www.proctmo.ru/media/cache/b8/b2/b8b2a8ff26200080589819701d64f3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29200"/>
            <a:ext cx="934064" cy="702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813687"/>
            <a:ext cx="624801" cy="701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69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568952" cy="12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0" dirty="0">
                <a:solidFill>
                  <a:schemeClr val="tx1"/>
                </a:solidFill>
                <a:effectLst/>
              </a:rPr>
              <a:t>На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мероприятия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по повышению безопасности дорожного движения на 2015 год </a:t>
            </a:r>
            <a:r>
              <a:rPr lang="ru-RU" sz="2000" dirty="0">
                <a:solidFill>
                  <a:schemeClr val="tx1"/>
                </a:solidFill>
                <a:effectLst/>
              </a:rPr>
              <a:t>утверждено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финансирование в сумме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46,5 </a:t>
            </a:r>
            <a:r>
              <a:rPr lang="ru-RU" sz="2000" dirty="0">
                <a:solidFill>
                  <a:schemeClr val="tx1"/>
                </a:solidFill>
                <a:effectLst/>
              </a:rPr>
              <a:t>млн. руб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(19%)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при минимальной </a:t>
            </a:r>
            <a:r>
              <a:rPr lang="ru-RU" sz="2000" dirty="0">
                <a:solidFill>
                  <a:schemeClr val="tx1"/>
                </a:solidFill>
                <a:effectLst/>
              </a:rPr>
              <a:t>потребности 246,9 млн. руб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806" y="3081466"/>
            <a:ext cx="8235658" cy="3227854"/>
          </a:xfrm>
        </p:spPr>
        <p:txBody>
          <a:bodyPr>
            <a:normAutofit/>
          </a:bodyPr>
          <a:lstStyle/>
          <a:p>
            <a:pPr algn="ctr"/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798" y="5242927"/>
            <a:ext cx="45325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57671"/>
              </p:ext>
            </p:extLst>
          </p:nvPr>
        </p:nvGraphicFramePr>
        <p:xfrm>
          <a:off x="467544" y="1772816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79" y="552784"/>
            <a:ext cx="8314249" cy="5207812"/>
          </a:xfrm>
        </p:spPr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500" dirty="0"/>
              <a:t> 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768" y="4491349"/>
            <a:ext cx="4741192" cy="861701"/>
          </a:xfrm>
        </p:spPr>
        <p:txBody>
          <a:bodyPr>
            <a:normAutofit/>
          </a:bodyPr>
          <a:lstStyle/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0115" y="5168"/>
            <a:ext cx="335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 Е Р Е Ч Е Н Ь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27582" y="424384"/>
            <a:ext cx="712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мероприятий, необходимых к проведению в 2015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65106"/>
              </p:ext>
            </p:extLst>
          </p:nvPr>
        </p:nvGraphicFramePr>
        <p:xfrm>
          <a:off x="0" y="980728"/>
          <a:ext cx="9144000" cy="557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4022"/>
                <a:gridCol w="1339978"/>
              </a:tblGrid>
              <a:tr h="5177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Наименование мероприятия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Потребность, </a:t>
                      </a:r>
                      <a:r>
                        <a:rPr lang="ru-RU" sz="1600" u="none" strike="noStrike" dirty="0" err="1">
                          <a:effectLst/>
                        </a:rPr>
                        <a:t>тыс.руб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установка искусственных неровностей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3 195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установка пешеходных ограждений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20 100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консервация двух подземных пешеходных переходов  ул. </a:t>
                      </a:r>
                      <a:r>
                        <a:rPr lang="ru-RU" sz="1600" u="none" strike="noStrike" dirty="0" err="1">
                          <a:effectLst/>
                        </a:rPr>
                        <a:t>Новозаводская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209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проектные работы  по устройству ООТ, устройство и перенос ООТ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24 802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проектирование устройства пешеходных дорожек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4 178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устройство  пешеходных дорожек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58 369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9479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проектирование и изыскательские работы по устройству наружного освещения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8 374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модернизация светофорных объектов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19 806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приобретение спецтехники для МКУ "ЦОДД ГОТ"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4 077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закупка заготовок дорожных знаков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7 025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effectLst/>
                        </a:rPr>
                        <a:t>установка недостающих урн на ООТ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815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306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реконструкция нерегулируемых пешеходных переходов и светофорных объектов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52 569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</a:tr>
              <a:tr h="2495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реконструкция подземных пешеходных переходов по ул. Свердлова № 38 и №80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1 881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устройство парковочных площадок и перенос тротуаров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1 115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паспортизация автодорог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9 015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нанесение вертикальной разметки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18 124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нанесение горизонтальной разметки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10 264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</a:rPr>
                        <a:t>замена павильонов на ООТ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7" marR="4537" marT="453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2 692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  <a:tr h="2631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u="none" strike="noStrike" dirty="0">
                          <a:effectLst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537" marR="4537" marT="4537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effectLst/>
                        </a:rPr>
                        <a:t>246 910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7" marR="4537" marT="45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6038</TotalTime>
  <Words>2579</Words>
  <Application>Microsoft Office PowerPoint</Application>
  <PresentationFormat>Экран (4:3)</PresentationFormat>
  <Paragraphs>484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Arial Cyr</vt:lpstr>
      <vt:lpstr>Calibri</vt:lpstr>
      <vt:lpstr>Georgia</vt:lpstr>
      <vt:lpstr>Times New Roman</vt:lpstr>
      <vt:lpstr>Trebuchet MS</vt:lpstr>
      <vt:lpstr>Воздушный поток</vt:lpstr>
      <vt:lpstr>ДЕПАРТАМЕНТ ДОРОЖНОГО ХОЗЯЙСТВА И ТРАНСПОРТА</vt:lpstr>
      <vt:lpstr>Финансирование на 2015 год</vt:lpstr>
      <vt:lpstr>СОДЕРЖАНИЕ УЛИЧНО-ДОРОЖНОЙ СЕТИ  в городском округе Тольятти  на 2015 год  </vt:lpstr>
      <vt:lpstr>На 2015 год утверждено финансирование в сумме  285 478,7 тыс. руб. </vt:lpstr>
      <vt:lpstr>Презентация PowerPoint</vt:lpstr>
      <vt:lpstr>Презентация PowerPoint</vt:lpstr>
      <vt:lpstr>В рамках реализации подпрограммы утверждено финансирование в сумме 46,5 млн. руб. на выполнение следующих видов работ:</vt:lpstr>
      <vt:lpstr>На мероприятия по повышению безопасности дорожного движения на 2015 год утверждено финансирование в сумме 46,5 млн. руб. (19%), при минимальной потребности 246,9 млн. руб. </vt:lpstr>
      <vt:lpstr>  </vt:lpstr>
      <vt:lpstr>Изменения в ГОСТ</vt:lpstr>
      <vt:lpstr>МКУ «ЦОДД ГОТ»</vt:lpstr>
      <vt:lpstr>Работа по установке ТСОДД </vt:lpstr>
      <vt:lpstr>В год разрабатывается свыше 450 схем организации дорожного движения </vt:lpstr>
      <vt:lpstr>МКУ «ЦОДД ГОТ» совместно с ГИБДД принимает активное участи по обеспечению безопасности дорожного движения  при проведение массовых мероприятий и шествий на улицах г.о. Тольятти. </vt:lpstr>
      <vt:lpstr>МОДЕРНИЗАЦИЯ И РАЗВИТИЕ ДОРОГ местного значения городского округа Тольятти  на 2015 год  </vt:lpstr>
      <vt:lpstr>Презентация PowerPoint</vt:lpstr>
      <vt:lpstr>В 2015 году запланировано</vt:lpstr>
      <vt:lpstr>  </vt:lpstr>
      <vt:lpstr> Развитие автомобильных дорог городского округа Тольятти, расположенных в зоне застройки индивидуальными жилыми домами</vt:lpstr>
      <vt:lpstr>ПАССАЖИРСКИЙ ТРАНСПОРТ </vt:lpstr>
      <vt:lpstr>Информация   по  маршрутной   сети   внутримуниципальных маршрутов   городского   округа    Тольятти</vt:lpstr>
      <vt:lpstr>Презентация PowerPoint</vt:lpstr>
      <vt:lpstr>Бюджет по отрасли "Транспорт" на 2015 год </vt:lpstr>
      <vt:lpstr>Муниципальное предприятие «Тольяттинское Троллейбусное Управление»</vt:lpstr>
      <vt:lpstr>Презентация PowerPoint</vt:lpstr>
      <vt:lpstr>Муниципальное предприятие «Тольяттинское пассажирское автотранспортное предприятие №3»</vt:lpstr>
      <vt:lpstr>Презентация PowerPoint</vt:lpstr>
      <vt:lpstr>Презентация PowerPoint</vt:lpstr>
      <vt:lpstr>Потребность в приобретении новых транспортных средств на 2014 – 2020 годы в городском округе Тольятти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«ЦОДД ГОТ»</dc:title>
  <dc:creator>SECDIRECTOR</dc:creator>
  <cp:lastModifiedBy>Славкина Оксана Евгеньевна</cp:lastModifiedBy>
  <cp:revision>129</cp:revision>
  <cp:lastPrinted>2014-06-10T10:54:52Z</cp:lastPrinted>
  <dcterms:created xsi:type="dcterms:W3CDTF">2014-06-05T04:32:32Z</dcterms:created>
  <dcterms:modified xsi:type="dcterms:W3CDTF">2014-06-19T06:14:24Z</dcterms:modified>
</cp:coreProperties>
</file>